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62.JPG" ContentType="image/png"/>
  <Override PartName="/ppt/media/image63.JPG" ContentType="image/pn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media/image93.jpg" ContentType="image/tiff"/>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7"/>
  </p:notesMasterIdLst>
  <p:sldIdLst>
    <p:sldId id="256" r:id="rId2"/>
    <p:sldId id="257" r:id="rId3"/>
    <p:sldId id="963" r:id="rId4"/>
    <p:sldId id="966" r:id="rId5"/>
    <p:sldId id="967" r:id="rId6"/>
    <p:sldId id="847" r:id="rId7"/>
    <p:sldId id="968" r:id="rId8"/>
    <p:sldId id="969" r:id="rId9"/>
    <p:sldId id="970" r:id="rId10"/>
    <p:sldId id="971" r:id="rId11"/>
    <p:sldId id="972" r:id="rId12"/>
    <p:sldId id="973" r:id="rId13"/>
    <p:sldId id="974" r:id="rId14"/>
    <p:sldId id="975" r:id="rId15"/>
    <p:sldId id="976" r:id="rId16"/>
    <p:sldId id="1086" r:id="rId17"/>
    <p:sldId id="977" r:id="rId18"/>
    <p:sldId id="1088" r:id="rId19"/>
    <p:sldId id="978" r:id="rId20"/>
    <p:sldId id="979" r:id="rId21"/>
    <p:sldId id="980" r:id="rId22"/>
    <p:sldId id="981" r:id="rId23"/>
    <p:sldId id="988" r:id="rId24"/>
    <p:sldId id="989" r:id="rId25"/>
    <p:sldId id="990" r:id="rId26"/>
    <p:sldId id="991" r:id="rId27"/>
    <p:sldId id="1091" r:id="rId28"/>
    <p:sldId id="993" r:id="rId29"/>
    <p:sldId id="994" r:id="rId30"/>
    <p:sldId id="996" r:id="rId31"/>
    <p:sldId id="997" r:id="rId32"/>
    <p:sldId id="998" r:id="rId33"/>
    <p:sldId id="999" r:id="rId34"/>
    <p:sldId id="1092" r:id="rId35"/>
    <p:sldId id="1004" r:id="rId36"/>
    <p:sldId id="1005" r:id="rId37"/>
    <p:sldId id="1006" r:id="rId38"/>
    <p:sldId id="1007" r:id="rId39"/>
    <p:sldId id="1011" r:id="rId40"/>
    <p:sldId id="1012" r:id="rId41"/>
    <p:sldId id="1013" r:id="rId42"/>
    <p:sldId id="1014" r:id="rId43"/>
    <p:sldId id="1015" r:id="rId44"/>
    <p:sldId id="1016" r:id="rId45"/>
    <p:sldId id="1017" r:id="rId46"/>
    <p:sldId id="1018" r:id="rId47"/>
    <p:sldId id="1019" r:id="rId48"/>
    <p:sldId id="1020" r:id="rId49"/>
    <p:sldId id="1021" r:id="rId50"/>
    <p:sldId id="1022" r:id="rId51"/>
    <p:sldId id="1023" r:id="rId52"/>
    <p:sldId id="1024" r:id="rId53"/>
    <p:sldId id="1025" r:id="rId54"/>
    <p:sldId id="1026" r:id="rId55"/>
    <p:sldId id="1046" r:id="rId56"/>
    <p:sldId id="1047" r:id="rId57"/>
    <p:sldId id="1048" r:id="rId58"/>
    <p:sldId id="1049" r:id="rId59"/>
    <p:sldId id="1050" r:id="rId60"/>
    <p:sldId id="964" r:id="rId61"/>
    <p:sldId id="965" r:id="rId62"/>
    <p:sldId id="1040" r:id="rId63"/>
    <p:sldId id="1041" r:id="rId64"/>
    <p:sldId id="1042" r:id="rId65"/>
    <p:sldId id="1094" r:id="rId66"/>
    <p:sldId id="1044" r:id="rId67"/>
    <p:sldId id="830" r:id="rId68"/>
    <p:sldId id="1095" r:id="rId69"/>
    <p:sldId id="833" r:id="rId70"/>
    <p:sldId id="832" r:id="rId71"/>
    <p:sldId id="1096" r:id="rId72"/>
    <p:sldId id="1051" r:id="rId73"/>
    <p:sldId id="738" r:id="rId74"/>
    <p:sldId id="843" r:id="rId75"/>
    <p:sldId id="844" r:id="rId76"/>
    <p:sldId id="842" r:id="rId77"/>
    <p:sldId id="1052" r:id="rId78"/>
    <p:sldId id="1078" r:id="rId79"/>
    <p:sldId id="1079" r:id="rId80"/>
    <p:sldId id="1080" r:id="rId81"/>
    <p:sldId id="1081" r:id="rId82"/>
    <p:sldId id="1085" r:id="rId83"/>
    <p:sldId id="1053" r:id="rId84"/>
    <p:sldId id="1054" r:id="rId85"/>
    <p:sldId id="1055" r:id="rId86"/>
    <p:sldId id="1056" r:id="rId87"/>
    <p:sldId id="1057" r:id="rId88"/>
    <p:sldId id="1058" r:id="rId89"/>
    <p:sldId id="1059" r:id="rId90"/>
    <p:sldId id="1060" r:id="rId91"/>
    <p:sldId id="1061" r:id="rId92"/>
    <p:sldId id="1062" r:id="rId93"/>
    <p:sldId id="1063" r:id="rId94"/>
    <p:sldId id="1064" r:id="rId95"/>
    <p:sldId id="1066" r:id="rId96"/>
    <p:sldId id="1070" r:id="rId97"/>
    <p:sldId id="1071" r:id="rId98"/>
    <p:sldId id="1072" r:id="rId99"/>
    <p:sldId id="1074" r:id="rId100"/>
    <p:sldId id="1075" r:id="rId101"/>
    <p:sldId id="1076" r:id="rId102"/>
    <p:sldId id="1077" r:id="rId103"/>
    <p:sldId id="1084" r:id="rId104"/>
    <p:sldId id="857" r:id="rId105"/>
    <p:sldId id="867" r:id="rId106"/>
  </p:sldIdLst>
  <p:sldSz cx="12192000" cy="6858000"/>
  <p:notesSz cx="6858000" cy="9144000"/>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FF3300"/>
    <a:srgbClr val="D26CAF"/>
    <a:srgbClr val="7030A0"/>
    <a:srgbClr val="E488E4"/>
    <a:srgbClr val="0432FF"/>
    <a:srgbClr val="F4B183"/>
    <a:srgbClr val="FF75DB"/>
    <a:srgbClr val="0099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38" autoAdjust="0"/>
    <p:restoredTop sz="76079" autoAdjust="0"/>
  </p:normalViewPr>
  <p:slideViewPr>
    <p:cSldViewPr snapToGrid="0">
      <p:cViewPr varScale="1">
        <p:scale>
          <a:sx n="78" d="100"/>
          <a:sy n="78" d="100"/>
        </p:scale>
        <p:origin x="366"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F58CB5C-1526-4787-8F2F-B9ABD3515193}" type="doc">
      <dgm:prSet loTypeId="urn:microsoft.com/office/officeart/2005/8/layout/process1" loCatId="process" qsTypeId="urn:microsoft.com/office/officeart/2005/8/quickstyle/simple1#2" qsCatId="simple" csTypeId="urn:microsoft.com/office/officeart/2005/8/colors/accent1_2#2" csCatId="accent1" phldr="1"/>
      <dgm:spPr/>
    </dgm:pt>
    <dgm:pt modelId="{2EE28039-34D7-45B9-AE07-926C7362EE9D}">
      <dgm:prSet phldrT="[文本]" custT="1"/>
      <dgm:spPr>
        <a:solidFill>
          <a:srgbClr val="0070C0"/>
        </a:solidFill>
      </dgm:spPr>
      <dgm:t>
        <a:bodyPr/>
        <a:lstStyle/>
        <a:p>
          <a:r>
            <a:rPr lang="en-US" altLang="zh-CN" sz="1800" dirty="0">
              <a:latin typeface="微软雅黑" panose="020B0503020204020204" pitchFamily="34" charset="-122"/>
              <a:ea typeface="微软雅黑" panose="020B0503020204020204" pitchFamily="34" charset="-122"/>
            </a:rPr>
            <a:t>Hand crafted features</a:t>
          </a:r>
          <a:br>
            <a:rPr lang="en-US" altLang="zh-CN" sz="1800" dirty="0">
              <a:latin typeface="微软雅黑" panose="020B0503020204020204" pitchFamily="34" charset="-122"/>
              <a:ea typeface="微软雅黑" panose="020B0503020204020204" pitchFamily="34" charset="-122"/>
            </a:rPr>
          </a:b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颜色特征、形状特征、纹理特征、</a:t>
          </a:r>
          <a:r>
            <a:rPr lang="en-US" altLang="zh-CN" sz="1800" dirty="0">
              <a:latin typeface="微软雅黑" panose="020B0503020204020204" pitchFamily="34" charset="-122"/>
              <a:ea typeface="微软雅黑" panose="020B0503020204020204" pitchFamily="34" charset="-122"/>
            </a:rPr>
            <a:t>SIFT</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SURF</a:t>
          </a:r>
          <a:r>
            <a:rPr lang="zh-CN" altLang="en-US" sz="1800" dirty="0">
              <a:latin typeface="微软雅黑" panose="020B0503020204020204" pitchFamily="34" charset="-122"/>
              <a:ea typeface="微软雅黑" panose="020B0503020204020204" pitchFamily="34" charset="-122"/>
            </a:rPr>
            <a:t>等</a:t>
          </a:r>
          <a:r>
            <a:rPr lang="en-US" altLang="zh-CN" sz="1800" dirty="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dgm:t>
    </dgm:pt>
    <dgm:pt modelId="{D8E4E720-68C5-4336-BCA8-BFB748ADDB7E}" type="parTrans" cxnId="{FC612BF4-7486-4012-95B9-4A77514D8DC2}">
      <dgm:prSet/>
      <dgm:spPr/>
      <dgm:t>
        <a:bodyPr/>
        <a:lstStyle/>
        <a:p>
          <a:endParaRPr lang="zh-CN" altLang="en-US"/>
        </a:p>
      </dgm:t>
    </dgm:pt>
    <dgm:pt modelId="{95E91983-6268-4C59-9AB1-DC008567B5E5}" type="sibTrans" cxnId="{FC612BF4-7486-4012-95B9-4A77514D8DC2}">
      <dgm:prSet/>
      <dgm:spPr>
        <a:solidFill>
          <a:schemeClr val="accent3">
            <a:lumMod val="85000"/>
          </a:schemeClr>
        </a:solidFill>
      </dgm:spPr>
      <dgm:t>
        <a:bodyPr/>
        <a:lstStyle/>
        <a:p>
          <a:endParaRPr lang="zh-CN" altLang="en-US"/>
        </a:p>
      </dgm:t>
    </dgm:pt>
    <dgm:pt modelId="{62A1C86E-2BAE-4D34-A8B1-224179C61D71}">
      <dgm:prSet phldrT="[文本]" custT="1"/>
      <dgm:spPr>
        <a:solidFill>
          <a:srgbClr val="0070C0"/>
        </a:solidFill>
      </dgm:spPr>
      <dgm:t>
        <a:bodyPr/>
        <a:lstStyle/>
        <a:p>
          <a:r>
            <a:rPr lang="en-US" altLang="zh-CN" sz="1800" dirty="0">
              <a:latin typeface="微软雅黑" panose="020B0503020204020204" pitchFamily="34" charset="-122"/>
              <a:ea typeface="微软雅黑" panose="020B0503020204020204" pitchFamily="34" charset="-122"/>
            </a:rPr>
            <a:t>CNN based features</a:t>
          </a:r>
          <a:br>
            <a:rPr lang="en-US" altLang="zh-CN" sz="1800" dirty="0">
              <a:latin typeface="微软雅黑" panose="020B0503020204020204" pitchFamily="34" charset="-122"/>
              <a:ea typeface="微软雅黑" panose="020B0503020204020204" pitchFamily="34" charset="-122"/>
            </a:rPr>
          </a:br>
          <a:r>
            <a:rPr lang="zh-CN" altLang="en-US"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AlexNet</a:t>
          </a:r>
          <a:r>
            <a:rPr lang="zh-CN" altLang="en-US"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GoogleNet</a:t>
          </a:r>
          <a:r>
            <a:rPr lang="zh-CN" altLang="en-US"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ResNet</a:t>
          </a:r>
          <a:r>
            <a:rPr lang="zh-CN" altLang="en-US" sz="1800" dirty="0">
              <a:latin typeface="微软雅黑" panose="020B0503020204020204" pitchFamily="34" charset="-122"/>
              <a:ea typeface="微软雅黑" panose="020B0503020204020204" pitchFamily="34" charset="-122"/>
            </a:rPr>
            <a:t>等）</a:t>
          </a:r>
        </a:p>
      </dgm:t>
    </dgm:pt>
    <dgm:pt modelId="{B265F700-9D7E-4E71-96DA-58DC416DFDA5}" type="parTrans" cxnId="{FFCC56A9-7B14-4E51-90C1-A9461C9703F2}">
      <dgm:prSet/>
      <dgm:spPr/>
      <dgm:t>
        <a:bodyPr/>
        <a:lstStyle/>
        <a:p>
          <a:endParaRPr lang="zh-CN" altLang="en-US"/>
        </a:p>
      </dgm:t>
    </dgm:pt>
    <dgm:pt modelId="{EE07B41E-9649-412B-B29F-E44143501988}" type="sibTrans" cxnId="{FFCC56A9-7B14-4E51-90C1-A9461C9703F2}">
      <dgm:prSet/>
      <dgm:spPr/>
      <dgm:t>
        <a:bodyPr/>
        <a:lstStyle/>
        <a:p>
          <a:endParaRPr lang="zh-CN" altLang="en-US"/>
        </a:p>
      </dgm:t>
    </dgm:pt>
    <dgm:pt modelId="{1FDCB5E0-4349-4D1D-A5FD-D42C929F6F97}" type="pres">
      <dgm:prSet presAssocID="{BF58CB5C-1526-4787-8F2F-B9ABD3515193}" presName="Name0" presStyleCnt="0">
        <dgm:presLayoutVars>
          <dgm:dir/>
          <dgm:resizeHandles val="exact"/>
        </dgm:presLayoutVars>
      </dgm:prSet>
      <dgm:spPr/>
    </dgm:pt>
    <dgm:pt modelId="{3C64A88D-5BC8-4F3A-A6D7-83228B0466B5}" type="pres">
      <dgm:prSet presAssocID="{2EE28039-34D7-45B9-AE07-926C7362EE9D}" presName="node" presStyleLbl="node1" presStyleIdx="0" presStyleCnt="2" custScaleX="79379" custScaleY="80239" custLinFactNeighborX="12238" custLinFactNeighborY="-47097">
        <dgm:presLayoutVars>
          <dgm:bulletEnabled val="1"/>
        </dgm:presLayoutVars>
      </dgm:prSet>
      <dgm:spPr/>
    </dgm:pt>
    <dgm:pt modelId="{58FD6E6F-1E2F-4797-AE62-C253D282C952}" type="pres">
      <dgm:prSet presAssocID="{95E91983-6268-4C59-9AB1-DC008567B5E5}" presName="sibTrans" presStyleLbl="sibTrans2D1" presStyleIdx="0" presStyleCnt="1" custAng="21579461" custScaleX="144601" custLinFactNeighborX="-2645" custLinFactNeighborY="6830"/>
      <dgm:spPr/>
    </dgm:pt>
    <dgm:pt modelId="{12FA1290-98AC-42B5-B0B4-E5B12E1EF5D6}" type="pres">
      <dgm:prSet presAssocID="{95E91983-6268-4C59-9AB1-DC008567B5E5}" presName="connectorText" presStyleLbl="sibTrans2D1" presStyleIdx="0" presStyleCnt="1"/>
      <dgm:spPr/>
    </dgm:pt>
    <dgm:pt modelId="{EDA35DB4-C37C-4C52-A75E-3F85BBDED012}" type="pres">
      <dgm:prSet presAssocID="{62A1C86E-2BAE-4D34-A8B1-224179C61D71}" presName="node" presStyleLbl="node1" presStyleIdx="1" presStyleCnt="2" custScaleX="76219" custScaleY="77600" custLinFactX="-87354" custLinFactNeighborX="-100000" custLinFactNeighborY="99707">
        <dgm:presLayoutVars>
          <dgm:bulletEnabled val="1"/>
        </dgm:presLayoutVars>
      </dgm:prSet>
      <dgm:spPr/>
    </dgm:pt>
  </dgm:ptLst>
  <dgm:cxnLst>
    <dgm:cxn modelId="{C6330B14-595A-4457-88A5-A30FEDAA2A34}" type="presOf" srcId="{2EE28039-34D7-45B9-AE07-926C7362EE9D}" destId="{3C64A88D-5BC8-4F3A-A6D7-83228B0466B5}" srcOrd="0" destOrd="0" presId="urn:microsoft.com/office/officeart/2005/8/layout/process1"/>
    <dgm:cxn modelId="{A4A76245-D6CA-4EEE-9C6E-3E3D25969C36}" type="presOf" srcId="{62A1C86E-2BAE-4D34-A8B1-224179C61D71}" destId="{EDA35DB4-C37C-4C52-A75E-3F85BBDED012}" srcOrd="0" destOrd="0" presId="urn:microsoft.com/office/officeart/2005/8/layout/process1"/>
    <dgm:cxn modelId="{A554044D-C525-4200-A2BD-EFA7A662E749}" type="presOf" srcId="{95E91983-6268-4C59-9AB1-DC008567B5E5}" destId="{58FD6E6F-1E2F-4797-AE62-C253D282C952}" srcOrd="0" destOrd="0" presId="urn:microsoft.com/office/officeart/2005/8/layout/process1"/>
    <dgm:cxn modelId="{FFCC56A9-7B14-4E51-90C1-A9461C9703F2}" srcId="{BF58CB5C-1526-4787-8F2F-B9ABD3515193}" destId="{62A1C86E-2BAE-4D34-A8B1-224179C61D71}" srcOrd="1" destOrd="0" parTransId="{B265F700-9D7E-4E71-96DA-58DC416DFDA5}" sibTransId="{EE07B41E-9649-412B-B29F-E44143501988}"/>
    <dgm:cxn modelId="{3831A0A9-834E-4758-974B-E4DA587E9452}" type="presOf" srcId="{BF58CB5C-1526-4787-8F2F-B9ABD3515193}" destId="{1FDCB5E0-4349-4D1D-A5FD-D42C929F6F97}" srcOrd="0" destOrd="0" presId="urn:microsoft.com/office/officeart/2005/8/layout/process1"/>
    <dgm:cxn modelId="{EF2977AE-6635-4AC1-B3E7-FF2B1DFDAA66}" type="presOf" srcId="{95E91983-6268-4C59-9AB1-DC008567B5E5}" destId="{12FA1290-98AC-42B5-B0B4-E5B12E1EF5D6}" srcOrd="1" destOrd="0" presId="urn:microsoft.com/office/officeart/2005/8/layout/process1"/>
    <dgm:cxn modelId="{FC612BF4-7486-4012-95B9-4A77514D8DC2}" srcId="{BF58CB5C-1526-4787-8F2F-B9ABD3515193}" destId="{2EE28039-34D7-45B9-AE07-926C7362EE9D}" srcOrd="0" destOrd="0" parTransId="{D8E4E720-68C5-4336-BCA8-BFB748ADDB7E}" sibTransId="{95E91983-6268-4C59-9AB1-DC008567B5E5}"/>
    <dgm:cxn modelId="{54C7CD90-5588-484B-AC8F-ACB8528D8279}" type="presParOf" srcId="{1FDCB5E0-4349-4D1D-A5FD-D42C929F6F97}" destId="{3C64A88D-5BC8-4F3A-A6D7-83228B0466B5}" srcOrd="0" destOrd="0" presId="urn:microsoft.com/office/officeart/2005/8/layout/process1"/>
    <dgm:cxn modelId="{49882329-DC0D-4593-B01A-A3DE5B7528E6}" type="presParOf" srcId="{1FDCB5E0-4349-4D1D-A5FD-D42C929F6F97}" destId="{58FD6E6F-1E2F-4797-AE62-C253D282C952}" srcOrd="1" destOrd="0" presId="urn:microsoft.com/office/officeart/2005/8/layout/process1"/>
    <dgm:cxn modelId="{5E6C6CF3-687F-41A0-9E35-0474B4A8481E}" type="presParOf" srcId="{58FD6E6F-1E2F-4797-AE62-C253D282C952}" destId="{12FA1290-98AC-42B5-B0B4-E5B12E1EF5D6}" srcOrd="0" destOrd="0" presId="urn:microsoft.com/office/officeart/2005/8/layout/process1"/>
    <dgm:cxn modelId="{54475EEA-DF81-4290-9884-EA67CB02EF3B}" type="presParOf" srcId="{1FDCB5E0-4349-4D1D-A5FD-D42C929F6F97}" destId="{EDA35DB4-C37C-4C52-A75E-3F85BBDED012}"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4A88D-5BC8-4F3A-A6D7-83228B0466B5}">
      <dsp:nvSpPr>
        <dsp:cNvPr id="0" name=""/>
        <dsp:cNvSpPr/>
      </dsp:nvSpPr>
      <dsp:spPr>
        <a:xfrm>
          <a:off x="124676" y="330980"/>
          <a:ext cx="2841376" cy="1723295"/>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Hand crafted features</a:t>
          </a:r>
          <a:br>
            <a:rPr lang="en-US" altLang="zh-CN" sz="1800" kern="1200" dirty="0">
              <a:latin typeface="微软雅黑" panose="020B0503020204020204" pitchFamily="34" charset="-122"/>
              <a:ea typeface="微软雅黑" panose="020B0503020204020204" pitchFamily="34" charset="-122"/>
            </a:rPr>
          </a:br>
          <a:r>
            <a:rPr lang="en-US" altLang="zh-CN" sz="1800" kern="1200" dirty="0">
              <a:latin typeface="微软雅黑" panose="020B0503020204020204" pitchFamily="34" charset="-122"/>
              <a:ea typeface="微软雅黑" panose="020B0503020204020204" pitchFamily="34" charset="-122"/>
            </a:rPr>
            <a:t>(</a:t>
          </a:r>
          <a:r>
            <a:rPr lang="zh-CN" altLang="en-US" sz="1800" kern="1200" dirty="0">
              <a:latin typeface="微软雅黑" panose="020B0503020204020204" pitchFamily="34" charset="-122"/>
              <a:ea typeface="微软雅黑" panose="020B0503020204020204" pitchFamily="34" charset="-122"/>
            </a:rPr>
            <a:t>颜色特征、形状特征、纹理特征、</a:t>
          </a:r>
          <a:r>
            <a:rPr lang="en-US" altLang="zh-CN" sz="1800" kern="1200" dirty="0">
              <a:latin typeface="微软雅黑" panose="020B0503020204020204" pitchFamily="34" charset="-122"/>
              <a:ea typeface="微软雅黑" panose="020B0503020204020204" pitchFamily="34" charset="-122"/>
            </a:rPr>
            <a:t>SIFT</a:t>
          </a:r>
          <a:r>
            <a:rPr lang="zh-CN" altLang="en-US" sz="1800" kern="1200" dirty="0">
              <a:latin typeface="微软雅黑" panose="020B0503020204020204" pitchFamily="34" charset="-122"/>
              <a:ea typeface="微软雅黑" panose="020B0503020204020204" pitchFamily="34" charset="-122"/>
            </a:rPr>
            <a:t>、</a:t>
          </a:r>
          <a:r>
            <a:rPr lang="en-US" altLang="zh-CN" sz="1800" kern="1200" dirty="0">
              <a:latin typeface="微软雅黑" panose="020B0503020204020204" pitchFamily="34" charset="-122"/>
              <a:ea typeface="微软雅黑" panose="020B0503020204020204" pitchFamily="34" charset="-122"/>
            </a:rPr>
            <a:t>SURF</a:t>
          </a:r>
          <a:r>
            <a:rPr lang="zh-CN" altLang="en-US" sz="1800" kern="1200" dirty="0">
              <a:latin typeface="微软雅黑" panose="020B0503020204020204" pitchFamily="34" charset="-122"/>
              <a:ea typeface="微软雅黑" panose="020B0503020204020204" pitchFamily="34" charset="-122"/>
            </a:rPr>
            <a:t>等</a:t>
          </a:r>
          <a:r>
            <a:rPr lang="en-US" altLang="zh-CN" sz="1800" kern="1200" dirty="0">
              <a:latin typeface="微软雅黑" panose="020B0503020204020204" pitchFamily="34" charset="-122"/>
              <a:ea typeface="微软雅黑" panose="020B0503020204020204" pitchFamily="34" charset="-122"/>
            </a:rPr>
            <a:t>)</a:t>
          </a:r>
          <a:endParaRPr lang="zh-CN" altLang="en-US" sz="1800" kern="1200" dirty="0">
            <a:latin typeface="微软雅黑" panose="020B0503020204020204" pitchFamily="34" charset="-122"/>
            <a:ea typeface="微软雅黑" panose="020B0503020204020204" pitchFamily="34" charset="-122"/>
          </a:endParaRPr>
        </a:p>
      </dsp:txBody>
      <dsp:txXfrm>
        <a:off x="175150" y="381454"/>
        <a:ext cx="2740428" cy="1622347"/>
      </dsp:txXfrm>
    </dsp:sp>
    <dsp:sp modelId="{58FD6E6F-1E2F-4797-AE62-C253D282C952}">
      <dsp:nvSpPr>
        <dsp:cNvPr id="0" name=""/>
        <dsp:cNvSpPr/>
      </dsp:nvSpPr>
      <dsp:spPr>
        <a:xfrm rot="5410588">
          <a:off x="1261314" y="2025043"/>
          <a:ext cx="526811" cy="887717"/>
        </a:xfrm>
        <a:prstGeom prst="rightArrow">
          <a:avLst>
            <a:gd name="adj1" fmla="val 60000"/>
            <a:gd name="adj2" fmla="val 50000"/>
          </a:avLst>
        </a:prstGeom>
        <a:solidFill>
          <a:schemeClr val="accent3">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89100">
            <a:lnSpc>
              <a:spcPct val="90000"/>
            </a:lnSpc>
            <a:spcBef>
              <a:spcPct val="0"/>
            </a:spcBef>
            <a:spcAft>
              <a:spcPct val="35000"/>
            </a:spcAft>
            <a:buNone/>
          </a:pPr>
          <a:endParaRPr lang="zh-CN" altLang="en-US" sz="3800" kern="1200"/>
        </a:p>
      </dsp:txBody>
      <dsp:txXfrm rot="10800000">
        <a:off x="1340579" y="2123565"/>
        <a:ext cx="368768" cy="532631"/>
      </dsp:txXfrm>
    </dsp:sp>
    <dsp:sp modelId="{EDA35DB4-C37C-4C52-A75E-3F85BBDED012}">
      <dsp:nvSpPr>
        <dsp:cNvPr id="0" name=""/>
        <dsp:cNvSpPr/>
      </dsp:nvSpPr>
      <dsp:spPr>
        <a:xfrm>
          <a:off x="159661" y="2741646"/>
          <a:ext cx="2728263" cy="166661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CNN based features</a:t>
          </a:r>
          <a:br>
            <a:rPr lang="en-US" altLang="zh-CN" sz="1800" kern="1200" dirty="0">
              <a:latin typeface="微软雅黑" panose="020B0503020204020204" pitchFamily="34" charset="-122"/>
              <a:ea typeface="微软雅黑" panose="020B0503020204020204" pitchFamily="34" charset="-122"/>
            </a:rPr>
          </a:br>
          <a:r>
            <a:rPr lang="zh-CN" altLang="en-US" sz="1800" kern="1200" dirty="0">
              <a:latin typeface="微软雅黑" panose="020B0503020204020204" pitchFamily="34" charset="-122"/>
              <a:ea typeface="微软雅黑" panose="020B0503020204020204" pitchFamily="34" charset="-122"/>
            </a:rPr>
            <a:t>（</a:t>
          </a:r>
          <a:r>
            <a:rPr lang="en-US" altLang="zh-CN" sz="1800" kern="1200" dirty="0" err="1">
              <a:latin typeface="微软雅黑" panose="020B0503020204020204" pitchFamily="34" charset="-122"/>
              <a:ea typeface="微软雅黑" panose="020B0503020204020204" pitchFamily="34" charset="-122"/>
            </a:rPr>
            <a:t>AlexNet</a:t>
          </a:r>
          <a:r>
            <a:rPr lang="zh-CN" altLang="en-US" sz="1800" kern="1200" dirty="0">
              <a:latin typeface="微软雅黑" panose="020B0503020204020204" pitchFamily="34" charset="-122"/>
              <a:ea typeface="微软雅黑" panose="020B0503020204020204" pitchFamily="34" charset="-122"/>
            </a:rPr>
            <a:t>、</a:t>
          </a:r>
          <a:r>
            <a:rPr lang="en-US" altLang="zh-CN" sz="1800" kern="1200" dirty="0" err="1">
              <a:latin typeface="微软雅黑" panose="020B0503020204020204" pitchFamily="34" charset="-122"/>
              <a:ea typeface="微软雅黑" panose="020B0503020204020204" pitchFamily="34" charset="-122"/>
            </a:rPr>
            <a:t>GoogleNet</a:t>
          </a:r>
          <a:r>
            <a:rPr lang="zh-CN" altLang="en-US" sz="1800" kern="1200" dirty="0">
              <a:latin typeface="微软雅黑" panose="020B0503020204020204" pitchFamily="34" charset="-122"/>
              <a:ea typeface="微软雅黑" panose="020B0503020204020204" pitchFamily="34" charset="-122"/>
            </a:rPr>
            <a:t>、</a:t>
          </a:r>
          <a:r>
            <a:rPr lang="en-US" altLang="zh-CN" sz="1800" kern="1200" dirty="0" err="1">
              <a:latin typeface="微软雅黑" panose="020B0503020204020204" pitchFamily="34" charset="-122"/>
              <a:ea typeface="微软雅黑" panose="020B0503020204020204" pitchFamily="34" charset="-122"/>
            </a:rPr>
            <a:t>ResNet</a:t>
          </a:r>
          <a:r>
            <a:rPr lang="zh-CN" altLang="en-US" sz="1800" kern="1200" dirty="0">
              <a:latin typeface="微软雅黑" panose="020B0503020204020204" pitchFamily="34" charset="-122"/>
              <a:ea typeface="微软雅黑" panose="020B0503020204020204" pitchFamily="34" charset="-122"/>
            </a:rPr>
            <a:t>等）</a:t>
          </a:r>
        </a:p>
      </dsp:txBody>
      <dsp:txXfrm>
        <a:off x="208475" y="2790460"/>
        <a:ext cx="2630635" cy="15689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6C451-E700-5D48-8882-DCC6276494CF}" type="datetimeFigureOut">
              <a:rPr kumimoji="1" lang="zh-CN" altLang="en-US" smtClean="0"/>
              <a:t>2019/8/2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05039-6962-D646-9A2B-17047581DB25}" type="slidenum">
              <a:rPr kumimoji="1" lang="zh-CN" altLang="en-US" smtClean="0"/>
              <a:t>‹#›</a:t>
            </a:fld>
            <a:endParaRPr kumimoji="1" lang="zh-CN" altLang="en-US"/>
          </a:p>
        </p:txBody>
      </p:sp>
    </p:spTree>
    <p:extLst>
      <p:ext uri="{BB962C8B-B14F-4D97-AF65-F5344CB8AC3E}">
        <p14:creationId xmlns:p14="http://schemas.microsoft.com/office/powerpoint/2010/main" val="2593654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2</a:t>
            </a:fld>
            <a:endParaRPr kumimoji="1" lang="zh-CN" altLang="en-US"/>
          </a:p>
        </p:txBody>
      </p:sp>
    </p:spTree>
    <p:extLst>
      <p:ext uri="{BB962C8B-B14F-4D97-AF65-F5344CB8AC3E}">
        <p14:creationId xmlns:p14="http://schemas.microsoft.com/office/powerpoint/2010/main" val="2961333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13</a:t>
            </a:fld>
            <a:endParaRPr kumimoji="1" lang="zh-CN" altLang="en-US"/>
          </a:p>
        </p:txBody>
      </p:sp>
    </p:spTree>
    <p:extLst>
      <p:ext uri="{BB962C8B-B14F-4D97-AF65-F5344CB8AC3E}">
        <p14:creationId xmlns:p14="http://schemas.microsoft.com/office/powerpoint/2010/main" val="704373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14</a:t>
            </a:fld>
            <a:endParaRPr kumimoji="1" lang="zh-CN" altLang="en-US"/>
          </a:p>
        </p:txBody>
      </p:sp>
    </p:spTree>
    <p:extLst>
      <p:ext uri="{BB962C8B-B14F-4D97-AF65-F5344CB8AC3E}">
        <p14:creationId xmlns:p14="http://schemas.microsoft.com/office/powerpoint/2010/main" val="2271641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15</a:t>
            </a:fld>
            <a:endParaRPr kumimoji="1" lang="zh-CN" altLang="en-US"/>
          </a:p>
        </p:txBody>
      </p:sp>
    </p:spTree>
    <p:extLst>
      <p:ext uri="{BB962C8B-B14F-4D97-AF65-F5344CB8AC3E}">
        <p14:creationId xmlns:p14="http://schemas.microsoft.com/office/powerpoint/2010/main" val="143558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16</a:t>
            </a:fld>
            <a:endParaRPr kumimoji="1" lang="zh-CN" altLang="en-US"/>
          </a:p>
        </p:txBody>
      </p:sp>
    </p:spTree>
    <p:extLst>
      <p:ext uri="{BB962C8B-B14F-4D97-AF65-F5344CB8AC3E}">
        <p14:creationId xmlns:p14="http://schemas.microsoft.com/office/powerpoint/2010/main" val="3373416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17</a:t>
            </a:fld>
            <a:endParaRPr kumimoji="1" lang="zh-CN" altLang="en-US"/>
          </a:p>
        </p:txBody>
      </p:sp>
    </p:spTree>
    <p:extLst>
      <p:ext uri="{BB962C8B-B14F-4D97-AF65-F5344CB8AC3E}">
        <p14:creationId xmlns:p14="http://schemas.microsoft.com/office/powerpoint/2010/main" val="170863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18</a:t>
            </a:fld>
            <a:endParaRPr kumimoji="1" lang="zh-CN" altLang="en-US"/>
          </a:p>
        </p:txBody>
      </p:sp>
    </p:spTree>
    <p:extLst>
      <p:ext uri="{BB962C8B-B14F-4D97-AF65-F5344CB8AC3E}">
        <p14:creationId xmlns:p14="http://schemas.microsoft.com/office/powerpoint/2010/main" val="16693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19</a:t>
            </a:fld>
            <a:endParaRPr kumimoji="1" lang="zh-CN" altLang="en-US"/>
          </a:p>
        </p:txBody>
      </p:sp>
    </p:spTree>
    <p:extLst>
      <p:ext uri="{BB962C8B-B14F-4D97-AF65-F5344CB8AC3E}">
        <p14:creationId xmlns:p14="http://schemas.microsoft.com/office/powerpoint/2010/main" val="1107805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20</a:t>
            </a:fld>
            <a:endParaRPr kumimoji="1" lang="zh-CN" altLang="en-US"/>
          </a:p>
        </p:txBody>
      </p:sp>
    </p:spTree>
    <p:extLst>
      <p:ext uri="{BB962C8B-B14F-4D97-AF65-F5344CB8AC3E}">
        <p14:creationId xmlns:p14="http://schemas.microsoft.com/office/powerpoint/2010/main" val="1904678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21</a:t>
            </a:fld>
            <a:endParaRPr kumimoji="1" lang="zh-CN" altLang="en-US"/>
          </a:p>
        </p:txBody>
      </p:sp>
    </p:spTree>
    <p:extLst>
      <p:ext uri="{BB962C8B-B14F-4D97-AF65-F5344CB8AC3E}">
        <p14:creationId xmlns:p14="http://schemas.microsoft.com/office/powerpoint/2010/main" val="3562018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22</a:t>
            </a:fld>
            <a:endParaRPr kumimoji="1" lang="zh-CN" altLang="en-US"/>
          </a:p>
        </p:txBody>
      </p:sp>
    </p:spTree>
    <p:extLst>
      <p:ext uri="{BB962C8B-B14F-4D97-AF65-F5344CB8AC3E}">
        <p14:creationId xmlns:p14="http://schemas.microsoft.com/office/powerpoint/2010/main" val="904676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3</a:t>
            </a:fld>
            <a:endParaRPr kumimoji="1" lang="zh-CN" altLang="en-US"/>
          </a:p>
        </p:txBody>
      </p:sp>
    </p:spTree>
    <p:extLst>
      <p:ext uri="{BB962C8B-B14F-4D97-AF65-F5344CB8AC3E}">
        <p14:creationId xmlns:p14="http://schemas.microsoft.com/office/powerpoint/2010/main" val="2961333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23</a:t>
            </a:fld>
            <a:endParaRPr kumimoji="1" lang="zh-CN" altLang="en-US"/>
          </a:p>
        </p:txBody>
      </p:sp>
    </p:spTree>
    <p:extLst>
      <p:ext uri="{BB962C8B-B14F-4D97-AF65-F5344CB8AC3E}">
        <p14:creationId xmlns:p14="http://schemas.microsoft.com/office/powerpoint/2010/main" val="3894546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24</a:t>
            </a:fld>
            <a:endParaRPr kumimoji="1" lang="zh-CN" altLang="en-US"/>
          </a:p>
        </p:txBody>
      </p:sp>
    </p:spTree>
    <p:extLst>
      <p:ext uri="{BB962C8B-B14F-4D97-AF65-F5344CB8AC3E}">
        <p14:creationId xmlns:p14="http://schemas.microsoft.com/office/powerpoint/2010/main" val="304133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25</a:t>
            </a:fld>
            <a:endParaRPr kumimoji="1" lang="zh-CN" altLang="en-US"/>
          </a:p>
        </p:txBody>
      </p:sp>
    </p:spTree>
    <p:extLst>
      <p:ext uri="{BB962C8B-B14F-4D97-AF65-F5344CB8AC3E}">
        <p14:creationId xmlns:p14="http://schemas.microsoft.com/office/powerpoint/2010/main" val="619888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26</a:t>
            </a:fld>
            <a:endParaRPr kumimoji="1" lang="zh-CN" altLang="en-US"/>
          </a:p>
        </p:txBody>
      </p:sp>
    </p:spTree>
    <p:extLst>
      <p:ext uri="{BB962C8B-B14F-4D97-AF65-F5344CB8AC3E}">
        <p14:creationId xmlns:p14="http://schemas.microsoft.com/office/powerpoint/2010/main" val="2134036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28</a:t>
            </a:fld>
            <a:endParaRPr kumimoji="1" lang="zh-CN" altLang="en-US"/>
          </a:p>
        </p:txBody>
      </p:sp>
    </p:spTree>
    <p:extLst>
      <p:ext uri="{BB962C8B-B14F-4D97-AF65-F5344CB8AC3E}">
        <p14:creationId xmlns:p14="http://schemas.microsoft.com/office/powerpoint/2010/main" val="1816431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29</a:t>
            </a:fld>
            <a:endParaRPr kumimoji="1" lang="zh-CN" altLang="en-US"/>
          </a:p>
        </p:txBody>
      </p:sp>
    </p:spTree>
    <p:extLst>
      <p:ext uri="{BB962C8B-B14F-4D97-AF65-F5344CB8AC3E}">
        <p14:creationId xmlns:p14="http://schemas.microsoft.com/office/powerpoint/2010/main" val="4193283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30</a:t>
            </a:fld>
            <a:endParaRPr kumimoji="1" lang="zh-CN" altLang="en-US"/>
          </a:p>
        </p:txBody>
      </p:sp>
    </p:spTree>
    <p:extLst>
      <p:ext uri="{BB962C8B-B14F-4D97-AF65-F5344CB8AC3E}">
        <p14:creationId xmlns:p14="http://schemas.microsoft.com/office/powerpoint/2010/main" val="2481218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31</a:t>
            </a:fld>
            <a:endParaRPr kumimoji="1" lang="zh-CN" altLang="en-US"/>
          </a:p>
        </p:txBody>
      </p:sp>
    </p:spTree>
    <p:extLst>
      <p:ext uri="{BB962C8B-B14F-4D97-AF65-F5344CB8AC3E}">
        <p14:creationId xmlns:p14="http://schemas.microsoft.com/office/powerpoint/2010/main" val="2353533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32</a:t>
            </a:fld>
            <a:endParaRPr kumimoji="1" lang="zh-CN" altLang="en-US"/>
          </a:p>
        </p:txBody>
      </p:sp>
    </p:spTree>
    <p:extLst>
      <p:ext uri="{BB962C8B-B14F-4D97-AF65-F5344CB8AC3E}">
        <p14:creationId xmlns:p14="http://schemas.microsoft.com/office/powerpoint/2010/main" val="2463832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33</a:t>
            </a:fld>
            <a:endParaRPr kumimoji="1" lang="zh-CN" altLang="en-US"/>
          </a:p>
        </p:txBody>
      </p:sp>
    </p:spTree>
    <p:extLst>
      <p:ext uri="{BB962C8B-B14F-4D97-AF65-F5344CB8AC3E}">
        <p14:creationId xmlns:p14="http://schemas.microsoft.com/office/powerpoint/2010/main" val="543092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a:t>
            </a:fld>
            <a:endParaRPr kumimoji="1" lang="zh-CN" altLang="en-US"/>
          </a:p>
        </p:txBody>
      </p:sp>
    </p:spTree>
    <p:extLst>
      <p:ext uri="{BB962C8B-B14F-4D97-AF65-F5344CB8AC3E}">
        <p14:creationId xmlns:p14="http://schemas.microsoft.com/office/powerpoint/2010/main" val="1321898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35</a:t>
            </a:fld>
            <a:endParaRPr kumimoji="1" lang="zh-CN" altLang="en-US"/>
          </a:p>
        </p:txBody>
      </p:sp>
    </p:spTree>
    <p:extLst>
      <p:ext uri="{BB962C8B-B14F-4D97-AF65-F5344CB8AC3E}">
        <p14:creationId xmlns:p14="http://schemas.microsoft.com/office/powerpoint/2010/main" val="1610187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36</a:t>
            </a:fld>
            <a:endParaRPr kumimoji="1" lang="zh-CN" altLang="en-US"/>
          </a:p>
        </p:txBody>
      </p:sp>
    </p:spTree>
    <p:extLst>
      <p:ext uri="{BB962C8B-B14F-4D97-AF65-F5344CB8AC3E}">
        <p14:creationId xmlns:p14="http://schemas.microsoft.com/office/powerpoint/2010/main" val="3976097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37</a:t>
            </a:fld>
            <a:endParaRPr kumimoji="1" lang="zh-CN" altLang="en-US"/>
          </a:p>
        </p:txBody>
      </p:sp>
    </p:spTree>
    <p:extLst>
      <p:ext uri="{BB962C8B-B14F-4D97-AF65-F5344CB8AC3E}">
        <p14:creationId xmlns:p14="http://schemas.microsoft.com/office/powerpoint/2010/main" val="3297833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38</a:t>
            </a:fld>
            <a:endParaRPr kumimoji="1" lang="zh-CN" altLang="en-US"/>
          </a:p>
        </p:txBody>
      </p:sp>
    </p:spTree>
    <p:extLst>
      <p:ext uri="{BB962C8B-B14F-4D97-AF65-F5344CB8AC3E}">
        <p14:creationId xmlns:p14="http://schemas.microsoft.com/office/powerpoint/2010/main" val="3298737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39</a:t>
            </a:fld>
            <a:endParaRPr kumimoji="1" lang="zh-CN" altLang="en-US"/>
          </a:p>
        </p:txBody>
      </p:sp>
    </p:spTree>
    <p:extLst>
      <p:ext uri="{BB962C8B-B14F-4D97-AF65-F5344CB8AC3E}">
        <p14:creationId xmlns:p14="http://schemas.microsoft.com/office/powerpoint/2010/main" val="2514082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40</a:t>
            </a:fld>
            <a:endParaRPr kumimoji="1" lang="zh-CN" altLang="en-US"/>
          </a:p>
        </p:txBody>
      </p:sp>
    </p:spTree>
    <p:extLst>
      <p:ext uri="{BB962C8B-B14F-4D97-AF65-F5344CB8AC3E}">
        <p14:creationId xmlns:p14="http://schemas.microsoft.com/office/powerpoint/2010/main" val="394721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41</a:t>
            </a:fld>
            <a:endParaRPr kumimoji="1" lang="zh-CN" altLang="en-US"/>
          </a:p>
        </p:txBody>
      </p:sp>
    </p:spTree>
    <p:extLst>
      <p:ext uri="{BB962C8B-B14F-4D97-AF65-F5344CB8AC3E}">
        <p14:creationId xmlns:p14="http://schemas.microsoft.com/office/powerpoint/2010/main" val="1495964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42</a:t>
            </a:fld>
            <a:endParaRPr kumimoji="1" lang="zh-CN" altLang="en-US"/>
          </a:p>
        </p:txBody>
      </p:sp>
    </p:spTree>
    <p:extLst>
      <p:ext uri="{BB962C8B-B14F-4D97-AF65-F5344CB8AC3E}">
        <p14:creationId xmlns:p14="http://schemas.microsoft.com/office/powerpoint/2010/main" val="2961333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44</a:t>
            </a:fld>
            <a:endParaRPr kumimoji="1" lang="zh-CN" altLang="en-US"/>
          </a:p>
        </p:txBody>
      </p:sp>
    </p:spTree>
    <p:extLst>
      <p:ext uri="{BB962C8B-B14F-4D97-AF65-F5344CB8AC3E}">
        <p14:creationId xmlns:p14="http://schemas.microsoft.com/office/powerpoint/2010/main" val="1684611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46</a:t>
            </a:fld>
            <a:endParaRPr kumimoji="1" lang="zh-CN" altLang="en-US"/>
          </a:p>
        </p:txBody>
      </p:sp>
    </p:spTree>
    <p:extLst>
      <p:ext uri="{BB962C8B-B14F-4D97-AF65-F5344CB8AC3E}">
        <p14:creationId xmlns:p14="http://schemas.microsoft.com/office/powerpoint/2010/main" val="273556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7</a:t>
            </a:fld>
            <a:endParaRPr kumimoji="1" lang="zh-CN" altLang="en-US"/>
          </a:p>
        </p:txBody>
      </p:sp>
    </p:spTree>
    <p:extLst>
      <p:ext uri="{BB962C8B-B14F-4D97-AF65-F5344CB8AC3E}">
        <p14:creationId xmlns:p14="http://schemas.microsoft.com/office/powerpoint/2010/main" val="420841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47</a:t>
            </a:fld>
            <a:endParaRPr kumimoji="1" lang="zh-CN" altLang="en-US"/>
          </a:p>
        </p:txBody>
      </p:sp>
    </p:spTree>
    <p:extLst>
      <p:ext uri="{BB962C8B-B14F-4D97-AF65-F5344CB8AC3E}">
        <p14:creationId xmlns:p14="http://schemas.microsoft.com/office/powerpoint/2010/main" val="2457093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48</a:t>
            </a:fld>
            <a:endParaRPr kumimoji="1" lang="zh-CN" altLang="en-US"/>
          </a:p>
        </p:txBody>
      </p:sp>
    </p:spTree>
    <p:extLst>
      <p:ext uri="{BB962C8B-B14F-4D97-AF65-F5344CB8AC3E}">
        <p14:creationId xmlns:p14="http://schemas.microsoft.com/office/powerpoint/2010/main" val="1792706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49</a:t>
            </a:fld>
            <a:endParaRPr kumimoji="1" lang="zh-CN" altLang="en-US"/>
          </a:p>
        </p:txBody>
      </p:sp>
    </p:spTree>
    <p:extLst>
      <p:ext uri="{BB962C8B-B14F-4D97-AF65-F5344CB8AC3E}">
        <p14:creationId xmlns:p14="http://schemas.microsoft.com/office/powerpoint/2010/main" val="1434681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50</a:t>
            </a:fld>
            <a:endParaRPr kumimoji="1" lang="zh-CN" altLang="en-US"/>
          </a:p>
        </p:txBody>
      </p:sp>
    </p:spTree>
    <p:extLst>
      <p:ext uri="{BB962C8B-B14F-4D97-AF65-F5344CB8AC3E}">
        <p14:creationId xmlns:p14="http://schemas.microsoft.com/office/powerpoint/2010/main" val="3196426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51</a:t>
            </a:fld>
            <a:endParaRPr kumimoji="1" lang="zh-CN" altLang="en-US"/>
          </a:p>
        </p:txBody>
      </p:sp>
    </p:spTree>
    <p:extLst>
      <p:ext uri="{BB962C8B-B14F-4D97-AF65-F5344CB8AC3E}">
        <p14:creationId xmlns:p14="http://schemas.microsoft.com/office/powerpoint/2010/main" val="1449363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52</a:t>
            </a:fld>
            <a:endParaRPr kumimoji="1" lang="zh-CN" altLang="en-US"/>
          </a:p>
        </p:txBody>
      </p:sp>
    </p:spTree>
    <p:extLst>
      <p:ext uri="{BB962C8B-B14F-4D97-AF65-F5344CB8AC3E}">
        <p14:creationId xmlns:p14="http://schemas.microsoft.com/office/powerpoint/2010/main" val="3318968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53</a:t>
            </a:fld>
            <a:endParaRPr kumimoji="1" lang="zh-CN" altLang="en-US"/>
          </a:p>
        </p:txBody>
      </p:sp>
    </p:spTree>
    <p:extLst>
      <p:ext uri="{BB962C8B-B14F-4D97-AF65-F5344CB8AC3E}">
        <p14:creationId xmlns:p14="http://schemas.microsoft.com/office/powerpoint/2010/main" val="1805100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55</a:t>
            </a:fld>
            <a:endParaRPr kumimoji="1" lang="zh-CN" altLang="en-US"/>
          </a:p>
        </p:txBody>
      </p:sp>
    </p:spTree>
    <p:extLst>
      <p:ext uri="{BB962C8B-B14F-4D97-AF65-F5344CB8AC3E}">
        <p14:creationId xmlns:p14="http://schemas.microsoft.com/office/powerpoint/2010/main" val="1362692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56</a:t>
            </a:fld>
            <a:endParaRPr kumimoji="1" lang="zh-CN" altLang="en-US"/>
          </a:p>
        </p:txBody>
      </p:sp>
    </p:spTree>
    <p:extLst>
      <p:ext uri="{BB962C8B-B14F-4D97-AF65-F5344CB8AC3E}">
        <p14:creationId xmlns:p14="http://schemas.microsoft.com/office/powerpoint/2010/main" val="4885533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57</a:t>
            </a:fld>
            <a:endParaRPr kumimoji="1" lang="zh-CN" altLang="en-US"/>
          </a:p>
        </p:txBody>
      </p:sp>
    </p:spTree>
    <p:extLst>
      <p:ext uri="{BB962C8B-B14F-4D97-AF65-F5344CB8AC3E}">
        <p14:creationId xmlns:p14="http://schemas.microsoft.com/office/powerpoint/2010/main" val="158549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8</a:t>
            </a:fld>
            <a:endParaRPr kumimoji="1" lang="zh-CN" altLang="en-US"/>
          </a:p>
        </p:txBody>
      </p:sp>
    </p:spTree>
    <p:extLst>
      <p:ext uri="{BB962C8B-B14F-4D97-AF65-F5344CB8AC3E}">
        <p14:creationId xmlns:p14="http://schemas.microsoft.com/office/powerpoint/2010/main" val="16726889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58</a:t>
            </a:fld>
            <a:endParaRPr kumimoji="1" lang="zh-CN" altLang="en-US"/>
          </a:p>
        </p:txBody>
      </p:sp>
    </p:spTree>
    <p:extLst>
      <p:ext uri="{BB962C8B-B14F-4D97-AF65-F5344CB8AC3E}">
        <p14:creationId xmlns:p14="http://schemas.microsoft.com/office/powerpoint/2010/main" val="317755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59</a:t>
            </a:fld>
            <a:endParaRPr kumimoji="1" lang="zh-CN" altLang="en-US"/>
          </a:p>
        </p:txBody>
      </p:sp>
    </p:spTree>
    <p:extLst>
      <p:ext uri="{BB962C8B-B14F-4D97-AF65-F5344CB8AC3E}">
        <p14:creationId xmlns:p14="http://schemas.microsoft.com/office/powerpoint/2010/main" val="1146203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60</a:t>
            </a:fld>
            <a:endParaRPr kumimoji="1" lang="zh-CN" altLang="en-US"/>
          </a:p>
        </p:txBody>
      </p:sp>
    </p:spTree>
    <p:extLst>
      <p:ext uri="{BB962C8B-B14F-4D97-AF65-F5344CB8AC3E}">
        <p14:creationId xmlns:p14="http://schemas.microsoft.com/office/powerpoint/2010/main" val="29613334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63</a:t>
            </a:fld>
            <a:endParaRPr kumimoji="1" lang="zh-CN" altLang="en-US"/>
          </a:p>
        </p:txBody>
      </p:sp>
    </p:spTree>
    <p:extLst>
      <p:ext uri="{BB962C8B-B14F-4D97-AF65-F5344CB8AC3E}">
        <p14:creationId xmlns:p14="http://schemas.microsoft.com/office/powerpoint/2010/main" val="3242831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64</a:t>
            </a:fld>
            <a:endParaRPr kumimoji="1" lang="zh-CN" altLang="en-US"/>
          </a:p>
        </p:txBody>
      </p:sp>
    </p:spTree>
    <p:extLst>
      <p:ext uri="{BB962C8B-B14F-4D97-AF65-F5344CB8AC3E}">
        <p14:creationId xmlns:p14="http://schemas.microsoft.com/office/powerpoint/2010/main" val="4708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65</a:t>
            </a:fld>
            <a:endParaRPr kumimoji="1" lang="zh-CN" altLang="en-US"/>
          </a:p>
        </p:txBody>
      </p:sp>
    </p:spTree>
    <p:extLst>
      <p:ext uri="{BB962C8B-B14F-4D97-AF65-F5344CB8AC3E}">
        <p14:creationId xmlns:p14="http://schemas.microsoft.com/office/powerpoint/2010/main" val="42207933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Periodic </a:t>
            </a:r>
            <a:r>
              <a:rPr lang="zh-CN" altLang="en-US" dirty="0"/>
              <a:t>周期的</a:t>
            </a:r>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68</a:t>
            </a:fld>
            <a:endParaRPr kumimoji="1" lang="zh-CN" altLang="en-US"/>
          </a:p>
        </p:txBody>
      </p:sp>
    </p:spTree>
    <p:extLst>
      <p:ext uri="{BB962C8B-B14F-4D97-AF65-F5344CB8AC3E}">
        <p14:creationId xmlns:p14="http://schemas.microsoft.com/office/powerpoint/2010/main" val="2735567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69</a:t>
            </a:fld>
            <a:endParaRPr kumimoji="1" lang="zh-CN" altLang="en-US"/>
          </a:p>
        </p:txBody>
      </p:sp>
    </p:spTree>
    <p:extLst>
      <p:ext uri="{BB962C8B-B14F-4D97-AF65-F5344CB8AC3E}">
        <p14:creationId xmlns:p14="http://schemas.microsoft.com/office/powerpoint/2010/main" val="5597827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74</a:t>
            </a:fld>
            <a:endParaRPr kumimoji="1" lang="zh-CN" altLang="en-US"/>
          </a:p>
        </p:txBody>
      </p:sp>
    </p:spTree>
    <p:extLst>
      <p:ext uri="{BB962C8B-B14F-4D97-AF65-F5344CB8AC3E}">
        <p14:creationId xmlns:p14="http://schemas.microsoft.com/office/powerpoint/2010/main" val="31215444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75</a:t>
            </a:fld>
            <a:endParaRPr kumimoji="1" lang="zh-CN" altLang="en-US"/>
          </a:p>
        </p:txBody>
      </p:sp>
    </p:spTree>
    <p:extLst>
      <p:ext uri="{BB962C8B-B14F-4D97-AF65-F5344CB8AC3E}">
        <p14:creationId xmlns:p14="http://schemas.microsoft.com/office/powerpoint/2010/main" val="3688945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9</a:t>
            </a:fld>
            <a:endParaRPr kumimoji="1" lang="zh-CN" altLang="en-US"/>
          </a:p>
        </p:txBody>
      </p:sp>
    </p:spTree>
    <p:extLst>
      <p:ext uri="{BB962C8B-B14F-4D97-AF65-F5344CB8AC3E}">
        <p14:creationId xmlns:p14="http://schemas.microsoft.com/office/powerpoint/2010/main" val="770444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76</a:t>
            </a:fld>
            <a:endParaRPr kumimoji="1" lang="zh-CN" altLang="en-US"/>
          </a:p>
        </p:txBody>
      </p:sp>
    </p:spTree>
    <p:extLst>
      <p:ext uri="{BB962C8B-B14F-4D97-AF65-F5344CB8AC3E}">
        <p14:creationId xmlns:p14="http://schemas.microsoft.com/office/powerpoint/2010/main" val="21012753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78</a:t>
            </a:fld>
            <a:endParaRPr kumimoji="1" lang="zh-CN" altLang="en-US"/>
          </a:p>
        </p:txBody>
      </p:sp>
    </p:spTree>
    <p:extLst>
      <p:ext uri="{BB962C8B-B14F-4D97-AF65-F5344CB8AC3E}">
        <p14:creationId xmlns:p14="http://schemas.microsoft.com/office/powerpoint/2010/main" val="2320506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79</a:t>
            </a:fld>
            <a:endParaRPr kumimoji="1" lang="zh-CN" altLang="en-US"/>
          </a:p>
        </p:txBody>
      </p:sp>
    </p:spTree>
    <p:extLst>
      <p:ext uri="{BB962C8B-B14F-4D97-AF65-F5344CB8AC3E}">
        <p14:creationId xmlns:p14="http://schemas.microsoft.com/office/powerpoint/2010/main" val="2455359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80</a:t>
            </a:fld>
            <a:endParaRPr kumimoji="1" lang="zh-CN" altLang="en-US"/>
          </a:p>
        </p:txBody>
      </p:sp>
    </p:spTree>
    <p:extLst>
      <p:ext uri="{BB962C8B-B14F-4D97-AF65-F5344CB8AC3E}">
        <p14:creationId xmlns:p14="http://schemas.microsoft.com/office/powerpoint/2010/main" val="1172074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81</a:t>
            </a:fld>
            <a:endParaRPr kumimoji="1" lang="zh-CN" altLang="en-US"/>
          </a:p>
        </p:txBody>
      </p:sp>
    </p:spTree>
    <p:extLst>
      <p:ext uri="{BB962C8B-B14F-4D97-AF65-F5344CB8AC3E}">
        <p14:creationId xmlns:p14="http://schemas.microsoft.com/office/powerpoint/2010/main" val="400538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82</a:t>
            </a:fld>
            <a:endParaRPr kumimoji="1" lang="zh-CN" altLang="en-US"/>
          </a:p>
        </p:txBody>
      </p:sp>
    </p:spTree>
    <p:extLst>
      <p:ext uri="{BB962C8B-B14F-4D97-AF65-F5344CB8AC3E}">
        <p14:creationId xmlns:p14="http://schemas.microsoft.com/office/powerpoint/2010/main" val="29613334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83</a:t>
            </a:fld>
            <a:endParaRPr kumimoji="1" lang="zh-CN" altLang="en-US"/>
          </a:p>
        </p:txBody>
      </p:sp>
    </p:spTree>
    <p:extLst>
      <p:ext uri="{BB962C8B-B14F-4D97-AF65-F5344CB8AC3E}">
        <p14:creationId xmlns:p14="http://schemas.microsoft.com/office/powerpoint/2010/main" val="41338680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409679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zh-CN" altLang="en-US" dirty="0">
              <a:latin typeface="黑体" panose="02010609060101010101" pitchFamily="49" charset="-122"/>
              <a:ea typeface="黑体" panose="02010609060101010101" pitchFamily="49"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85</a:t>
            </a:fld>
            <a:endParaRPr kumimoji="1" lang="zh-CN" altLang="en-US"/>
          </a:p>
        </p:txBody>
      </p:sp>
    </p:spTree>
    <p:extLst>
      <p:ext uri="{BB962C8B-B14F-4D97-AF65-F5344CB8AC3E}">
        <p14:creationId xmlns:p14="http://schemas.microsoft.com/office/powerpoint/2010/main" val="25433987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zh-CN" altLang="en-US" dirty="0">
              <a:latin typeface="黑体" panose="02010609060101010101" pitchFamily="49" charset="-122"/>
              <a:ea typeface="黑体" panose="02010609060101010101" pitchFamily="49"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87</a:t>
            </a:fld>
            <a:endParaRPr kumimoji="1" lang="zh-CN" altLang="en-US"/>
          </a:p>
        </p:txBody>
      </p:sp>
    </p:spTree>
    <p:extLst>
      <p:ext uri="{BB962C8B-B14F-4D97-AF65-F5344CB8AC3E}">
        <p14:creationId xmlns:p14="http://schemas.microsoft.com/office/powerpoint/2010/main" val="2320972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10</a:t>
            </a:fld>
            <a:endParaRPr kumimoji="1" lang="zh-CN" altLang="en-US"/>
          </a:p>
        </p:txBody>
      </p:sp>
    </p:spTree>
    <p:extLst>
      <p:ext uri="{BB962C8B-B14F-4D97-AF65-F5344CB8AC3E}">
        <p14:creationId xmlns:p14="http://schemas.microsoft.com/office/powerpoint/2010/main" val="31402923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89</a:t>
            </a:fld>
            <a:endParaRPr kumimoji="1" lang="zh-CN" altLang="en-US"/>
          </a:p>
        </p:txBody>
      </p:sp>
    </p:spTree>
    <p:extLst>
      <p:ext uri="{BB962C8B-B14F-4D97-AF65-F5344CB8AC3E}">
        <p14:creationId xmlns:p14="http://schemas.microsoft.com/office/powerpoint/2010/main" val="33711009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90</a:t>
            </a:fld>
            <a:endParaRPr kumimoji="1" lang="zh-CN" altLang="en-US"/>
          </a:p>
        </p:txBody>
      </p:sp>
    </p:spTree>
    <p:extLst>
      <p:ext uri="{BB962C8B-B14F-4D97-AF65-F5344CB8AC3E}">
        <p14:creationId xmlns:p14="http://schemas.microsoft.com/office/powerpoint/2010/main" val="19767907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92</a:t>
            </a:fld>
            <a:endParaRPr kumimoji="1" lang="zh-CN" altLang="en-US"/>
          </a:p>
        </p:txBody>
      </p:sp>
    </p:spTree>
    <p:extLst>
      <p:ext uri="{BB962C8B-B14F-4D97-AF65-F5344CB8AC3E}">
        <p14:creationId xmlns:p14="http://schemas.microsoft.com/office/powerpoint/2010/main" val="30231325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93</a:t>
            </a:fld>
            <a:endParaRPr kumimoji="1" lang="zh-CN" altLang="en-US"/>
          </a:p>
        </p:txBody>
      </p:sp>
    </p:spTree>
    <p:extLst>
      <p:ext uri="{BB962C8B-B14F-4D97-AF65-F5344CB8AC3E}">
        <p14:creationId xmlns:p14="http://schemas.microsoft.com/office/powerpoint/2010/main" val="19461307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94</a:t>
            </a:fld>
            <a:endParaRPr kumimoji="1" lang="zh-CN" altLang="en-US"/>
          </a:p>
        </p:txBody>
      </p:sp>
    </p:spTree>
    <p:extLst>
      <p:ext uri="{BB962C8B-B14F-4D97-AF65-F5344CB8AC3E}">
        <p14:creationId xmlns:p14="http://schemas.microsoft.com/office/powerpoint/2010/main" val="26390854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98</a:t>
            </a:fld>
            <a:endParaRPr kumimoji="1" lang="zh-CN" altLang="en-US"/>
          </a:p>
        </p:txBody>
      </p:sp>
    </p:spTree>
    <p:extLst>
      <p:ext uri="{BB962C8B-B14F-4D97-AF65-F5344CB8AC3E}">
        <p14:creationId xmlns:p14="http://schemas.microsoft.com/office/powerpoint/2010/main" val="1678505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103</a:t>
            </a:fld>
            <a:endParaRPr kumimoji="1" lang="zh-CN" altLang="en-US"/>
          </a:p>
        </p:txBody>
      </p:sp>
    </p:spTree>
    <p:extLst>
      <p:ext uri="{BB962C8B-B14F-4D97-AF65-F5344CB8AC3E}">
        <p14:creationId xmlns:p14="http://schemas.microsoft.com/office/powerpoint/2010/main" val="277150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104</a:t>
            </a:fld>
            <a:endParaRPr kumimoji="1" lang="zh-CN" altLang="en-US"/>
          </a:p>
        </p:txBody>
      </p:sp>
    </p:spTree>
    <p:extLst>
      <p:ext uri="{BB962C8B-B14F-4D97-AF65-F5344CB8AC3E}">
        <p14:creationId xmlns:p14="http://schemas.microsoft.com/office/powerpoint/2010/main" val="16321337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105</a:t>
            </a:fld>
            <a:endParaRPr kumimoji="1" lang="zh-CN" altLang="en-US"/>
          </a:p>
        </p:txBody>
      </p:sp>
    </p:spTree>
    <p:extLst>
      <p:ext uri="{BB962C8B-B14F-4D97-AF65-F5344CB8AC3E}">
        <p14:creationId xmlns:p14="http://schemas.microsoft.com/office/powerpoint/2010/main" val="291441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11</a:t>
            </a:fld>
            <a:endParaRPr kumimoji="1" lang="zh-CN" altLang="en-US"/>
          </a:p>
        </p:txBody>
      </p:sp>
    </p:spTree>
    <p:extLst>
      <p:ext uri="{BB962C8B-B14F-4D97-AF65-F5344CB8AC3E}">
        <p14:creationId xmlns:p14="http://schemas.microsoft.com/office/powerpoint/2010/main" val="3181270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505039-6962-D646-9A2B-17047581DB25}" type="slidenum">
              <a:rPr kumimoji="1" lang="zh-CN" altLang="en-US" smtClean="0"/>
              <a:t>12</a:t>
            </a:fld>
            <a:endParaRPr kumimoji="1" lang="zh-CN" altLang="en-US"/>
          </a:p>
        </p:txBody>
      </p:sp>
    </p:spTree>
    <p:extLst>
      <p:ext uri="{BB962C8B-B14F-4D97-AF65-F5344CB8AC3E}">
        <p14:creationId xmlns:p14="http://schemas.microsoft.com/office/powerpoint/2010/main" val="1621726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4773261" y="5877247"/>
            <a:ext cx="2768600" cy="292461"/>
          </a:xfrm>
          <a:prstGeom prst="rect">
            <a:avLst/>
          </a:prstGeom>
        </p:spPr>
      </p:pic>
      <p:cxnSp>
        <p:nvCxnSpPr>
          <p:cNvPr id="9" name="直线连接符 8">
            <a:extLst>
              <a:ext uri="{FF2B5EF4-FFF2-40B4-BE49-F238E27FC236}">
                <a16:creationId xmlns:a16="http://schemas.microsoft.com/office/drawing/2014/main" id="{CBC6505F-F845-2D49-8CD2-0EDCD6760F67}"/>
              </a:ext>
            </a:extLst>
          </p:cNvPr>
          <p:cNvCxnSpPr/>
          <p:nvPr userDrawn="1"/>
        </p:nvCxnSpPr>
        <p:spPr>
          <a:xfrm>
            <a:off x="6157561" y="1318753"/>
            <a:ext cx="0" cy="990494"/>
          </a:xfrm>
          <a:prstGeom prst="line">
            <a:avLst/>
          </a:prstGeom>
          <a:ln>
            <a:solidFill>
              <a:srgbClr val="6082A9"/>
            </a:solidFill>
          </a:ln>
        </p:spPr>
        <p:style>
          <a:lnRef idx="1">
            <a:schemeClr val="accent1"/>
          </a:lnRef>
          <a:fillRef idx="0">
            <a:schemeClr val="accent1"/>
          </a:fillRef>
          <a:effectRef idx="0">
            <a:schemeClr val="accent1"/>
          </a:effectRef>
          <a:fontRef idx="minor">
            <a:schemeClr val="tx1"/>
          </a:fontRef>
        </p:style>
      </p:cxnSp>
      <p:sp>
        <p:nvSpPr>
          <p:cNvPr id="10" name="圆角矩形 9"/>
          <p:cNvSpPr/>
          <p:nvPr userDrawn="1"/>
        </p:nvSpPr>
        <p:spPr>
          <a:xfrm>
            <a:off x="4357692" y="4568847"/>
            <a:ext cx="3599738" cy="663073"/>
          </a:xfrm>
          <a:prstGeom prst="round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中国科学院大学</a:t>
            </a:r>
            <a:endParaRPr lang="en-US" altLang="zh-CN" sz="2000" dirty="0">
              <a:solidFill>
                <a:schemeClr val="tx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4732" y="1267265"/>
            <a:ext cx="1157129" cy="1157129"/>
          </a:xfrm>
          <a:prstGeom prst="rect">
            <a:avLst/>
          </a:prstGeom>
        </p:spPr>
      </p:pic>
      <p:pic>
        <p:nvPicPr>
          <p:cNvPr id="15" name="图片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1151" y="1318753"/>
            <a:ext cx="2146410" cy="105415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579515" y="1102047"/>
            <a:ext cx="2768600" cy="292461"/>
          </a:xfrm>
          <a:prstGeom prst="rect">
            <a:avLst/>
          </a:prstGeom>
        </p:spPr>
      </p:pic>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8585200" y="6035636"/>
            <a:ext cx="2768600" cy="292461"/>
          </a:xfrm>
          <a:prstGeom prst="rect">
            <a:avLst/>
          </a:prstGeom>
        </p:spPr>
      </p:pic>
      <p:sp>
        <p:nvSpPr>
          <p:cNvPr id="16" name="矩形 15">
            <a:extLst>
              <a:ext uri="{FF2B5EF4-FFF2-40B4-BE49-F238E27FC236}">
                <a16:creationId xmlns:a16="http://schemas.microsoft.com/office/drawing/2014/main" id="{260FECDB-090B-9B4D-BB82-F00DB117C43F}"/>
              </a:ext>
            </a:extLst>
          </p:cNvPr>
          <p:cNvSpPr/>
          <p:nvPr userDrawn="1"/>
        </p:nvSpPr>
        <p:spPr>
          <a:xfrm>
            <a:off x="755544" y="374787"/>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41C0850D-FB41-9448-921F-F374578333D2}"/>
              </a:ext>
            </a:extLst>
          </p:cNvPr>
          <p:cNvSpPr/>
          <p:nvPr userDrawn="1"/>
        </p:nvSpPr>
        <p:spPr>
          <a:xfrm>
            <a:off x="946690" y="563348"/>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C499913-55DD-9B45-8796-E86AC45DA457}"/>
              </a:ext>
            </a:extLst>
          </p:cNvPr>
          <p:cNvSpPr/>
          <p:nvPr userDrawn="1"/>
        </p:nvSpPr>
        <p:spPr>
          <a:xfrm>
            <a:off x="958962" y="561036"/>
            <a:ext cx="233118" cy="250285"/>
          </a:xfrm>
          <a:prstGeom prst="rect">
            <a:avLst/>
          </a:prstGeom>
          <a:solidFill>
            <a:srgbClr val="608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rgbClr val="78C6FF"/>
                </a:solidFill>
              </a:ln>
            </a:endParaRPr>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9500" y="0"/>
            <a:ext cx="2146410" cy="10541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8/2/2019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8/2/2019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7FAA2-0FD1-4CA9-9E3C-4FCDD1695EF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g"/><Relationship Id="rId1" Type="http://schemas.openxmlformats.org/officeDocument/2006/relationships/slideLayout" Target="../slideLayouts/slideLayout13.xml"/><Relationship Id="rId4" Type="http://schemas.openxmlformats.org/officeDocument/2006/relationships/image" Target="../media/image128.JPG"/></Relationships>
</file>

<file path=ppt/slides/_rels/slide1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tiff"/><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63.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8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13.xml"/><Relationship Id="rId5" Type="http://schemas.openxmlformats.org/officeDocument/2006/relationships/image" Target="../media/image115.png"/><Relationship Id="rId4" Type="http://schemas.openxmlformats.org/officeDocument/2006/relationships/image" Target="../media/image114.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75.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590.png"/><Relationship Id="rId1" Type="http://schemas.openxmlformats.org/officeDocument/2006/relationships/slideLayout" Target="../slideLayouts/slideLayout13.xml"/><Relationship Id="rId5" Type="http://schemas.openxmlformats.org/officeDocument/2006/relationships/image" Target="../media/image124.png"/><Relationship Id="rId4" Type="http://schemas.openxmlformats.org/officeDocument/2006/relationships/image" Target="../media/image7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2845404"/>
            <a:ext cx="12192000" cy="830997"/>
          </a:xfrm>
          <a:prstGeom prst="rect">
            <a:avLst/>
          </a:prstGeom>
          <a:noFill/>
        </p:spPr>
        <p:txBody>
          <a:bodyPr wrap="square" rtlCol="0">
            <a:spAutoFit/>
          </a:bodyPr>
          <a:lstStyle/>
          <a:p>
            <a:pPr algn="ctr"/>
            <a:r>
              <a:rPr kumimoji="1" lang="zh-CN" altLang="en-US" sz="4800" dirty="0">
                <a:latin typeface="黑体" panose="02010609060101010101" pitchFamily="49" charset="-122"/>
                <a:ea typeface="黑体" panose="02010609060101010101" pitchFamily="49" charset="-122"/>
                <a:cs typeface="黑体-简" panose="02000000000000000000" charset="-122"/>
              </a:rPr>
              <a:t>深度学习应用（计算机视觉）</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p>
        </p:txBody>
      </p:sp>
      <p:pic>
        <p:nvPicPr>
          <p:cNvPr id="6" name="图片 5">
            <a:extLst>
              <a:ext uri="{FF2B5EF4-FFF2-40B4-BE49-F238E27FC236}">
                <a16:creationId xmlns:a16="http://schemas.microsoft.com/office/drawing/2014/main" id="{CE70935A-7B1D-8C48-98D9-56FF802DB5D0}"/>
              </a:ext>
            </a:extLst>
          </p:cNvPr>
          <p:cNvPicPr>
            <a:picLocks noChangeAspect="1"/>
          </p:cNvPicPr>
          <p:nvPr/>
        </p:nvPicPr>
        <p:blipFill>
          <a:blip r:embed="rId3"/>
          <a:stretch>
            <a:fillRect/>
          </a:stretch>
        </p:blipFill>
        <p:spPr>
          <a:xfrm>
            <a:off x="3012138" y="2096004"/>
            <a:ext cx="5651193" cy="2002205"/>
          </a:xfrm>
          <a:prstGeom prst="rect">
            <a:avLst/>
          </a:prstGeom>
        </p:spPr>
      </p:pic>
      <p:sp>
        <p:nvSpPr>
          <p:cNvPr id="7" name="矩形 6">
            <a:extLst>
              <a:ext uri="{FF2B5EF4-FFF2-40B4-BE49-F238E27FC236}">
                <a16:creationId xmlns:a16="http://schemas.microsoft.com/office/drawing/2014/main" id="{75D83FA0-1785-7F48-9620-9D95FCC471B0}"/>
              </a:ext>
            </a:extLst>
          </p:cNvPr>
          <p:cNvSpPr/>
          <p:nvPr/>
        </p:nvSpPr>
        <p:spPr>
          <a:xfrm>
            <a:off x="5837735" y="2600205"/>
            <a:ext cx="1591701" cy="7553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B1431CDA-C886-FA48-AC35-A56D6C164E9E}"/>
              </a:ext>
            </a:extLst>
          </p:cNvPr>
          <p:cNvPicPr>
            <a:picLocks noChangeAspect="1"/>
          </p:cNvPicPr>
          <p:nvPr/>
        </p:nvPicPr>
        <p:blipFill>
          <a:blip r:embed="rId4"/>
          <a:stretch>
            <a:fillRect/>
          </a:stretch>
        </p:blipFill>
        <p:spPr>
          <a:xfrm>
            <a:off x="5018584" y="4098209"/>
            <a:ext cx="6836630" cy="2359740"/>
          </a:xfrm>
          <a:prstGeom prst="rect">
            <a:avLst/>
          </a:prstGeom>
        </p:spPr>
      </p:pic>
      <p:sp>
        <p:nvSpPr>
          <p:cNvPr id="10" name="文本框 9">
            <a:extLst>
              <a:ext uri="{FF2B5EF4-FFF2-40B4-BE49-F238E27FC236}">
                <a16:creationId xmlns:a16="http://schemas.microsoft.com/office/drawing/2014/main" id="{4A1C8BFA-2B0B-E246-8569-70EEAD11BBE1}"/>
              </a:ext>
            </a:extLst>
          </p:cNvPr>
          <p:cNvSpPr txBox="1"/>
          <p:nvPr/>
        </p:nvSpPr>
        <p:spPr>
          <a:xfrm flipH="1">
            <a:off x="625297" y="3874300"/>
            <a:ext cx="4246506"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特征提取：</a:t>
            </a:r>
            <a:endParaRPr lang="en-US" altLang="zh-CN" sz="2000" dirty="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通过卷积神经网络提取</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特征，用于分类。</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存在问题：</a:t>
            </a:r>
            <a:endParaRPr lang="en-US" altLang="zh-CN" sz="2000" dirty="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保存所有的目标候选区域的特征大约</a:t>
            </a:r>
            <a:r>
              <a:rPr lang="zh-CN" altLang="en-US" sz="2000" dirty="0">
                <a:solidFill>
                  <a:srgbClr val="FF0000"/>
                </a:solidFill>
                <a:latin typeface="微软雅黑" panose="020B0503020204020204" pitchFamily="34" charset="-122"/>
                <a:ea typeface="微软雅黑" panose="020B0503020204020204" pitchFamily="34" charset="-122"/>
              </a:rPr>
              <a:t>占用了</a:t>
            </a:r>
            <a:r>
              <a:rPr lang="en-US" altLang="zh-CN" sz="2000" dirty="0">
                <a:solidFill>
                  <a:srgbClr val="FF0000"/>
                </a:solidFill>
                <a:latin typeface="微软雅黑" panose="020B0503020204020204" pitchFamily="34" charset="-122"/>
                <a:ea typeface="微软雅黑" panose="020B0503020204020204" pitchFamily="34" charset="-122"/>
              </a:rPr>
              <a:t>200G</a:t>
            </a:r>
            <a:r>
              <a:rPr lang="zh-CN" altLang="en-US" sz="2000" dirty="0">
                <a:solidFill>
                  <a:srgbClr val="FF0000"/>
                </a:solidFill>
                <a:latin typeface="微软雅黑" panose="020B0503020204020204" pitchFamily="34" charset="-122"/>
                <a:ea typeface="微软雅黑" panose="020B0503020204020204" pitchFamily="34" charset="-122"/>
              </a:rPr>
              <a:t>的空间</a:t>
            </a:r>
            <a:r>
              <a:rPr lang="zh-CN" altLang="en-US" sz="2000" dirty="0">
                <a:latin typeface="微软雅黑" panose="020B0503020204020204" pitchFamily="34" charset="-122"/>
                <a:ea typeface="微软雅黑" panose="020B0503020204020204" pitchFamily="34" charset="-122"/>
              </a:rPr>
              <a:t>。</a:t>
            </a:r>
            <a:endParaRPr lang="en-US" altLang="zh-CN" sz="2000" dirty="0"/>
          </a:p>
        </p:txBody>
      </p:sp>
      <p:sp>
        <p:nvSpPr>
          <p:cNvPr id="8" name="矩形 7"/>
          <p:cNvSpPr/>
          <p:nvPr/>
        </p:nvSpPr>
        <p:spPr>
          <a:xfrm>
            <a:off x="1293877" y="1434070"/>
            <a:ext cx="5343035" cy="592470"/>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：特征提取</a:t>
            </a: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34783665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文字识别</a:t>
            </a:r>
            <a:r>
              <a:rPr kumimoji="1" lang="en-US" altLang="zh-CN" sz="3600" b="1" dirty="0">
                <a:solidFill>
                  <a:prstClr val="black"/>
                </a:solidFill>
                <a:latin typeface="微软雅黑" panose="020B0503020204020204" pitchFamily="34" charset="-122"/>
                <a:ea typeface="微软雅黑" panose="020B0503020204020204" pitchFamily="34" charset="-122"/>
              </a:rPr>
              <a:t>-CNN</a:t>
            </a:r>
            <a:r>
              <a:rPr kumimoji="1" lang="zh-CN" altLang="en-US" sz="3600" b="1" dirty="0">
                <a:solidFill>
                  <a:prstClr val="black"/>
                </a:solidFill>
                <a:latin typeface="微软雅黑" panose="020B0503020204020204" pitchFamily="34" charset="-122"/>
                <a:ea typeface="微软雅黑" panose="020B0503020204020204" pitchFamily="34" charset="-122"/>
              </a:rPr>
              <a:t>单字识别</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AutoShape 3"/>
          <p:cNvSpPr txBox="1">
            <a:spLocks noChangeAspect="1" noChangeArrowheads="1"/>
          </p:cNvSpPr>
          <p:nvPr/>
        </p:nvSpPr>
        <p:spPr>
          <a:xfrm>
            <a:off x="457200" y="1349349"/>
            <a:ext cx="11364686" cy="32226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u"/>
              <a:defRPr/>
            </a:pPr>
            <a:r>
              <a:rPr lang="en-US" altLang="zh-CN" sz="2600" dirty="0">
                <a:solidFill>
                  <a:srgbClr val="CC0099"/>
                </a:solidFill>
                <a:latin typeface="微软雅黑" panose="020B0503020204020204" pitchFamily="34" charset="-122"/>
                <a:ea typeface="微软雅黑" panose="020B0503020204020204" pitchFamily="34" charset="-122"/>
              </a:rPr>
              <a:t>HCCR-GoogLeNet</a:t>
            </a:r>
          </a:p>
          <a:p>
            <a:pPr marL="0" indent="0">
              <a:buNone/>
              <a:defRPr/>
            </a:pPr>
            <a:r>
              <a:rPr lang="en-US" altLang="zh-CN" sz="2400" dirty="0"/>
              <a:t>	</a:t>
            </a:r>
            <a:r>
              <a:rPr lang="zh-CN" altLang="zh-CN" sz="2000" dirty="0">
                <a:latin typeface="微软雅黑" panose="020B0503020204020204" pitchFamily="34" charset="-122"/>
                <a:ea typeface="微软雅黑" panose="020B0503020204020204" pitchFamily="34" charset="-122"/>
              </a:rPr>
              <a:t>在</a:t>
            </a:r>
            <a:r>
              <a:rPr lang="en-US" altLang="zh-CN" sz="2000" dirty="0">
                <a:solidFill>
                  <a:srgbClr val="00B0F0"/>
                </a:solidFill>
                <a:latin typeface="微软雅黑" panose="020B0503020204020204" pitchFamily="34" charset="-122"/>
                <a:ea typeface="微软雅黑" panose="020B0503020204020204" pitchFamily="34" charset="-122"/>
              </a:rPr>
              <a:t>ICDAR2013</a:t>
            </a:r>
            <a:r>
              <a:rPr lang="zh-CN" altLang="zh-CN" sz="2000" dirty="0">
                <a:latin typeface="微软雅黑" panose="020B0503020204020204" pitchFamily="34" charset="-122"/>
                <a:ea typeface="微软雅黑" panose="020B0503020204020204" pitchFamily="34" charset="-122"/>
              </a:rPr>
              <a:t>离线手写汉字识别竞赛数据集上达到了</a:t>
            </a:r>
            <a:r>
              <a:rPr lang="en-US" altLang="zh-CN" sz="2000" dirty="0">
                <a:solidFill>
                  <a:srgbClr val="FF0000"/>
                </a:solidFill>
                <a:latin typeface="微软雅黑" panose="020B0503020204020204" pitchFamily="34" charset="-122"/>
                <a:ea typeface="微软雅黑" panose="020B0503020204020204" pitchFamily="34" charset="-122"/>
              </a:rPr>
              <a:t>96.35%</a:t>
            </a:r>
            <a:r>
              <a:rPr lang="zh-CN" altLang="zh-CN" sz="2000" dirty="0">
                <a:latin typeface="微软雅黑" panose="020B0503020204020204" pitchFamily="34" charset="-122"/>
                <a:ea typeface="微软雅黑" panose="020B0503020204020204" pitchFamily="34" charset="-122"/>
              </a:rPr>
              <a:t>的准确率</a:t>
            </a:r>
            <a:endParaRPr lang="en-US" altLang="zh-CN" sz="2000" dirty="0">
              <a:latin typeface="微软雅黑" panose="020B0503020204020204" pitchFamily="34" charset="-122"/>
              <a:ea typeface="微软雅黑" panose="020B0503020204020204" pitchFamily="34" charset="-122"/>
            </a:endParaRPr>
          </a:p>
          <a:p>
            <a:pPr marL="0" indent="0" algn="just" defTabSz="609585">
              <a:lnSpc>
                <a:spcPct val="130000"/>
              </a:lnSpc>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共</a:t>
            </a:r>
            <a:r>
              <a:rPr lang="en-US" altLang="zh-CN" sz="2000" dirty="0">
                <a:latin typeface="微软雅黑" panose="020B0503020204020204" pitchFamily="34" charset="-122"/>
                <a:ea typeface="微软雅黑" panose="020B0503020204020204" pitchFamily="34" charset="-122"/>
              </a:rPr>
              <a:t>19</a:t>
            </a:r>
            <a:r>
              <a:rPr lang="zh-CN" altLang="zh-CN" sz="2000" dirty="0">
                <a:latin typeface="微软雅黑" panose="020B0503020204020204" pitchFamily="34" charset="-122"/>
                <a:ea typeface="微软雅黑" panose="020B0503020204020204" pitchFamily="34" charset="-122"/>
              </a:rPr>
              <a:t>层（只考虑输入层、卷积层、池化层、</a:t>
            </a:r>
            <a:r>
              <a:rPr lang="en-US" altLang="zh-CN" sz="2000" dirty="0" err="1">
                <a:latin typeface="微软雅黑" panose="020B0503020204020204" pitchFamily="34" charset="-122"/>
                <a:ea typeface="微软雅黑" panose="020B0503020204020204" pitchFamily="34" charset="-122"/>
              </a:rPr>
              <a:t>Softmax</a:t>
            </a:r>
            <a:r>
              <a:rPr lang="zh-CN" altLang="zh-CN" sz="2000" dirty="0">
                <a:latin typeface="微软雅黑" panose="020B0503020204020204" pitchFamily="34" charset="-122"/>
                <a:ea typeface="微软雅黑" panose="020B0503020204020204" pitchFamily="34" charset="-122"/>
              </a:rPr>
              <a:t>输出层）</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由</a:t>
            </a:r>
            <a:r>
              <a:rPr lang="en-US" altLang="zh-CN" sz="2000" dirty="0">
                <a:latin typeface="微软雅黑" panose="020B0503020204020204" pitchFamily="34" charset="-122"/>
                <a:ea typeface="微软雅黑" panose="020B0503020204020204" pitchFamily="34" charset="-122"/>
              </a:rPr>
              <a:t>4</a:t>
            </a:r>
            <a:r>
              <a:rPr lang="zh-CN" altLang="zh-CN"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Inception</a:t>
            </a:r>
            <a:r>
              <a:rPr lang="zh-CN" altLang="zh-CN" sz="2000" dirty="0">
                <a:latin typeface="微软雅黑" panose="020B0503020204020204" pitchFamily="34" charset="-122"/>
                <a:ea typeface="微软雅黑" panose="020B0503020204020204" pitchFamily="34" charset="-122"/>
              </a:rPr>
              <a:t>模块</a:t>
            </a:r>
            <a:r>
              <a:rPr lang="zh-CN" altLang="en-US" sz="2000" dirty="0">
                <a:latin typeface="微软雅黑" panose="020B0503020204020204" pitchFamily="34" charset="-122"/>
                <a:ea typeface="微软雅黑" panose="020B0503020204020204" pitchFamily="34" charset="-122"/>
              </a:rPr>
              <a:t>组成</a:t>
            </a:r>
            <a:endParaRPr lang="en-US" altLang="zh-CN" sz="2000" dirty="0">
              <a:latin typeface="微软雅黑" panose="020B0503020204020204" pitchFamily="34" charset="-122"/>
              <a:ea typeface="微软雅黑" panose="020B0503020204020204" pitchFamily="34" charset="-122"/>
            </a:endParaRPr>
          </a:p>
          <a:p>
            <a:pPr marL="0" indent="0">
              <a:buNone/>
              <a:defRPr/>
            </a:pP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HCCR-GoogLeNet</a:t>
            </a:r>
            <a:r>
              <a:rPr lang="zh-CN" altLang="en-US" sz="2000" dirty="0">
                <a:latin typeface="微软雅黑" panose="020B0503020204020204" pitchFamily="34" charset="-122"/>
                <a:ea typeface="微软雅黑" panose="020B0503020204020204" pitchFamily="34" charset="-122"/>
              </a:rPr>
              <a:t>识别</a:t>
            </a:r>
            <a:r>
              <a:rPr lang="zh-CN" altLang="en-US" sz="2000" dirty="0">
                <a:solidFill>
                  <a:srgbClr val="00B0F0"/>
                </a:solidFill>
                <a:latin typeface="微软雅黑" panose="020B0503020204020204" pitchFamily="34" charset="-122"/>
                <a:ea typeface="微软雅黑" panose="020B0503020204020204" pitchFamily="34" charset="-122"/>
              </a:rPr>
              <a:t>单个文字及文字片段</a:t>
            </a:r>
            <a:r>
              <a:rPr lang="zh-CN" altLang="en-US" sz="2000" dirty="0">
                <a:latin typeface="微软雅黑" panose="020B0503020204020204" pitchFamily="34" charset="-122"/>
                <a:ea typeface="微软雅黑" panose="020B0503020204020204" pitchFamily="34" charset="-122"/>
              </a:rPr>
              <a:t>，并获取识别分数</a:t>
            </a:r>
            <a:endParaRPr lang="en-US" altLang="zh-CN" sz="2000" dirty="0">
              <a:latin typeface="微软雅黑" panose="020B0503020204020204" pitchFamily="34" charset="-122"/>
              <a:ea typeface="微软雅黑" panose="020B0503020204020204" pitchFamily="34" charset="-122"/>
            </a:endParaRPr>
          </a:p>
          <a:p>
            <a:pPr marL="457200" lvl="1" indent="0">
              <a:buNone/>
              <a:defRPr/>
            </a:pPr>
            <a:endParaRPr lang="en-US" altLang="zh-CN" sz="1800" dirty="0">
              <a:solidFill>
                <a:srgbClr val="CC0099"/>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A593F3D-8A9E-4945-9D6C-314B61CD9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342"/>
            <a:ext cx="12192000" cy="2546146"/>
          </a:xfrm>
          <a:prstGeom prst="rect">
            <a:avLst/>
          </a:prstGeom>
        </p:spPr>
      </p:pic>
      <p:sp>
        <p:nvSpPr>
          <p:cNvPr id="3" name="矩形 2">
            <a:extLst>
              <a:ext uri="{FF2B5EF4-FFF2-40B4-BE49-F238E27FC236}">
                <a16:creationId xmlns:a16="http://schemas.microsoft.com/office/drawing/2014/main" id="{09A910AF-A66D-4EFD-8696-CEEF268DA06E}"/>
              </a:ext>
            </a:extLst>
          </p:cNvPr>
          <p:cNvSpPr/>
          <p:nvPr/>
        </p:nvSpPr>
        <p:spPr>
          <a:xfrm>
            <a:off x="1282773" y="6325066"/>
            <a:ext cx="9199954" cy="461665"/>
          </a:xfrm>
          <a:prstGeom prst="rect">
            <a:avLst/>
          </a:prstGeom>
        </p:spPr>
        <p:txBody>
          <a:bodyPr wrap="none">
            <a:spAutoFit/>
          </a:bodyPr>
          <a:lstStyle/>
          <a:p>
            <a:r>
              <a:rPr lang="zh-CN" altLang="en-US" sz="2400" dirty="0">
                <a:solidFill>
                  <a:srgbClr val="00B0F0"/>
                </a:solidFill>
                <a:latin typeface="微软雅黑" panose="020B0503020204020204" pitchFamily="34" charset="-122"/>
                <a:ea typeface="微软雅黑" panose="020B0503020204020204" pitchFamily="34" charset="-122"/>
              </a:rPr>
              <a:t>大家也可以基于典型的</a:t>
            </a:r>
            <a:r>
              <a:rPr lang="en-US" altLang="zh-CN" sz="2400" dirty="0">
                <a:solidFill>
                  <a:srgbClr val="00B0F0"/>
                </a:solidFill>
                <a:latin typeface="微软雅黑" panose="020B0503020204020204" pitchFamily="34" charset="-122"/>
                <a:ea typeface="微软雅黑" panose="020B0503020204020204" pitchFamily="34" charset="-122"/>
              </a:rPr>
              <a:t>CNN</a:t>
            </a:r>
            <a:r>
              <a:rPr lang="zh-CN" altLang="en-US" sz="2400" dirty="0">
                <a:solidFill>
                  <a:srgbClr val="00B0F0"/>
                </a:solidFill>
                <a:latin typeface="微软雅黑" panose="020B0503020204020204" pitchFamily="34" charset="-122"/>
                <a:ea typeface="微软雅黑" panose="020B0503020204020204" pitchFamily="34" charset="-122"/>
              </a:rPr>
              <a:t>结构，训练一个这样的单字识别网络。</a:t>
            </a:r>
            <a:endParaRPr lang="zh-CN" altLang="en-US" sz="2400" dirty="0"/>
          </a:p>
        </p:txBody>
      </p:sp>
    </p:spTree>
    <p:extLst>
      <p:ext uri="{BB962C8B-B14F-4D97-AF65-F5344CB8AC3E}">
        <p14:creationId xmlns:p14="http://schemas.microsoft.com/office/powerpoint/2010/main" val="29633367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文字识别</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集束搜索</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9266" y="1046382"/>
            <a:ext cx="3256142" cy="592492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959" y="3659099"/>
            <a:ext cx="2469307" cy="11448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450" y="2559554"/>
            <a:ext cx="2467816" cy="1144109"/>
          </a:xfrm>
          <a:prstGeom prst="rect">
            <a:avLst/>
          </a:prstGeom>
        </p:spPr>
      </p:pic>
      <p:sp>
        <p:nvSpPr>
          <p:cNvPr id="8" name="文本框 7"/>
          <p:cNvSpPr txBox="1"/>
          <p:nvPr/>
        </p:nvSpPr>
        <p:spPr>
          <a:xfrm>
            <a:off x="545037" y="1475480"/>
            <a:ext cx="4650072" cy="4108817"/>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solidFill>
                  <a:srgbClr val="CC0099"/>
                </a:solidFill>
                <a:latin typeface="微软雅黑" panose="020B0503020204020204" pitchFamily="34" charset="-122"/>
                <a:ea typeface="微软雅黑" panose="020B0503020204020204" pitchFamily="34" charset="-122"/>
              </a:rPr>
              <a:t>集束搜索</a:t>
            </a:r>
            <a:endParaRPr lang="en-US" altLang="zh-CN" sz="2400" dirty="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使用集束搜索，将过分割后的文字片段组合成正确的识别结果</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400" dirty="0">
                <a:solidFill>
                  <a:srgbClr val="CC0099"/>
                </a:solidFill>
                <a:latin typeface="微软雅黑" panose="020B0503020204020204" pitchFamily="34" charset="-122"/>
                <a:ea typeface="微软雅黑" panose="020B0503020204020204" pitchFamily="34" charset="-122"/>
              </a:rPr>
              <a:t>搜索过程基于： </a:t>
            </a:r>
          </a:p>
          <a:p>
            <a:pPr marL="800100" lvl="1" indent="-342900">
              <a:lnSpc>
                <a:spcPct val="150000"/>
              </a:lnSpc>
              <a:buFont typeface="Wingdings" panose="05000000000000000000" pitchFamily="2" charset="2"/>
              <a:buChar char="ü"/>
            </a:pPr>
            <a:r>
              <a:rPr lang="zh-CN" altLang="en-US" sz="2000" dirty="0">
                <a:solidFill>
                  <a:srgbClr val="00B0F0"/>
                </a:solidFill>
                <a:latin typeface="微软雅黑" panose="020B0503020204020204" pitchFamily="34" charset="-122"/>
                <a:ea typeface="微软雅黑" panose="020B0503020204020204" pitchFamily="34" charset="-122"/>
              </a:rPr>
              <a:t>单个文字片段的识别分数 </a:t>
            </a:r>
          </a:p>
          <a:p>
            <a:pPr marL="800100" lvl="1" indent="-342900">
              <a:lnSpc>
                <a:spcPct val="150000"/>
              </a:lnSpc>
              <a:buFont typeface="Wingdings" panose="05000000000000000000" pitchFamily="2" charset="2"/>
              <a:buChar char="ü"/>
            </a:pPr>
            <a:r>
              <a:rPr lang="zh-CN" altLang="en-US" sz="2000" dirty="0">
                <a:solidFill>
                  <a:srgbClr val="00B0F0"/>
                </a:solidFill>
                <a:latin typeface="微软雅黑" panose="020B0503020204020204" pitchFamily="34" charset="-122"/>
                <a:ea typeface="微软雅黑" panose="020B0503020204020204" pitchFamily="34" charset="-122"/>
              </a:rPr>
              <a:t>前后文字片段的语义关系</a:t>
            </a:r>
          </a:p>
          <a:p>
            <a:pPr marL="800100" lvl="1" indent="-342900">
              <a:lnSpc>
                <a:spcPct val="150000"/>
              </a:lnSpc>
              <a:buFont typeface="Wingdings" panose="05000000000000000000" pitchFamily="2" charset="2"/>
              <a:buChar char="ü"/>
            </a:pPr>
            <a:r>
              <a:rPr lang="zh-CN" altLang="en-US" sz="2000" dirty="0">
                <a:solidFill>
                  <a:srgbClr val="00B0F0"/>
                </a:solidFill>
                <a:latin typeface="微软雅黑" panose="020B0503020204020204" pitchFamily="34" charset="-122"/>
                <a:ea typeface="微软雅黑" panose="020B0503020204020204" pitchFamily="34" charset="-122"/>
              </a:rPr>
              <a:t>文字片段的最大组合数量</a:t>
            </a:r>
            <a:endParaRPr lang="en-US" altLang="zh-CN" sz="20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80948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文字识别</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无分割方法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3" name="Picture 2" descr="&quot;state&quot; &#10;Transcription &#10;Layer &#10;Lay ers &#10;Conv Olu tional &#10;Lay ers &#10;sequence &#10;(disbritut ions) &#10;LSTM &#10;feature mes &#10;feature maps &#10;Input image ">
            <a:extLst>
              <a:ext uri="{FF2B5EF4-FFF2-40B4-BE49-F238E27FC236}">
                <a16:creationId xmlns:a16="http://schemas.microsoft.com/office/drawing/2014/main" id="{879A8AD5-1213-4178-A93F-E143CDE55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659" y="1029794"/>
            <a:ext cx="5070538" cy="582820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15137" y="1205657"/>
            <a:ext cx="5606522" cy="4662815"/>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sz="2600" dirty="0">
                <a:solidFill>
                  <a:srgbClr val="CC0099"/>
                </a:solidFill>
                <a:latin typeface="微软雅黑" panose="020B0503020204020204" pitchFamily="34" charset="-122"/>
                <a:ea typeface="微软雅黑" panose="020B0503020204020204" pitchFamily="34" charset="-122"/>
              </a:rPr>
              <a:t>CRNN</a:t>
            </a: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端到端识别文本行图像，无需分割过程</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u"/>
            </a:pPr>
            <a:r>
              <a:rPr lang="zh-CN" altLang="en-US" sz="2600" dirty="0">
                <a:solidFill>
                  <a:srgbClr val="CC0099"/>
                </a:solidFill>
                <a:latin typeface="微软雅黑" panose="020B0503020204020204" pitchFamily="34" charset="-122"/>
                <a:ea typeface="微软雅黑" panose="020B0503020204020204" pitchFamily="34" charset="-122"/>
              </a:rPr>
              <a:t>步骤：</a:t>
            </a:r>
            <a:endParaRPr lang="en-US" altLang="zh-CN" sz="2600" dirty="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solidFill>
                  <a:srgbClr val="00B0F0"/>
                </a:solidFill>
                <a:latin typeface="微软雅黑" panose="020B0503020204020204" pitchFamily="34" charset="-122"/>
                <a:ea typeface="微软雅黑" panose="020B0503020204020204" pitchFamily="34" charset="-122"/>
              </a:rPr>
              <a:t>卷积层：</a:t>
            </a:r>
            <a:r>
              <a:rPr lang="zh-CN" altLang="en-US" sz="2000" dirty="0">
                <a:latin typeface="微软雅黑" panose="020B0503020204020204" pitchFamily="34" charset="-122"/>
                <a:ea typeface="微软雅黑" panose="020B0503020204020204" pitchFamily="34" charset="-122"/>
              </a:rPr>
              <a:t>从输入图像中提取特征序列表示</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solidFill>
                  <a:srgbClr val="00B0F0"/>
                </a:solidFill>
                <a:latin typeface="微软雅黑" panose="020B0503020204020204" pitchFamily="34" charset="-122"/>
                <a:ea typeface="微软雅黑" panose="020B0503020204020204" pitchFamily="34" charset="-122"/>
              </a:rPr>
              <a:t>循环层：</a:t>
            </a: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LSTM</a:t>
            </a:r>
            <a:r>
              <a:rPr lang="zh-CN" altLang="en-US" sz="2000" dirty="0">
                <a:latin typeface="微软雅黑" panose="020B0503020204020204" pitchFamily="34" charset="-122"/>
                <a:ea typeface="微软雅黑" panose="020B0503020204020204" pitchFamily="34" charset="-122"/>
              </a:rPr>
              <a:t>预测特征序列中每个特征向量的概率分布</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solidFill>
                  <a:srgbClr val="00B0F0"/>
                </a:solidFill>
                <a:latin typeface="微软雅黑" panose="020B0503020204020204" pitchFamily="34" charset="-122"/>
                <a:ea typeface="微软雅黑" panose="020B0503020204020204" pitchFamily="34" charset="-122"/>
              </a:rPr>
              <a:t>转录层：</a:t>
            </a: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CTC</a:t>
            </a:r>
            <a:r>
              <a:rPr lang="zh-CN" altLang="en-US" sz="2000" dirty="0">
                <a:latin typeface="微软雅黑" panose="020B0503020204020204" pitchFamily="34" charset="-122"/>
                <a:ea typeface="微软雅黑" panose="020B0503020204020204" pitchFamily="34" charset="-122"/>
              </a:rPr>
              <a:t>将预测的概率序列转换成最终识别结果</a:t>
            </a:r>
            <a:endParaRPr lang="en-US" altLang="zh-CN" sz="2000" dirty="0">
              <a:latin typeface="微软雅黑" panose="020B0503020204020204" pitchFamily="34" charset="-122"/>
              <a:ea typeface="微软雅黑" panose="020B0503020204020204" pitchFamily="34" charset="-122"/>
            </a:endParaRPr>
          </a:p>
        </p:txBody>
      </p:sp>
      <p:sp>
        <p:nvSpPr>
          <p:cNvPr id="6" name="Rectangle 1">
            <a:extLst>
              <a:ext uri="{FF2B5EF4-FFF2-40B4-BE49-F238E27FC236}">
                <a16:creationId xmlns:a16="http://schemas.microsoft.com/office/drawing/2014/main" id="{9CEAEC58-FD3D-4310-91A1-588A25B32496}"/>
              </a:ext>
            </a:extLst>
          </p:cNvPr>
          <p:cNvSpPr>
            <a:spLocks noChangeArrowheads="1"/>
          </p:cNvSpPr>
          <p:nvPr/>
        </p:nvSpPr>
        <p:spPr bwMode="auto">
          <a:xfrm>
            <a:off x="0" y="90100"/>
            <a:ext cx="65"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18681D19-9C17-4513-A1D0-9C5A418C79FD}"/>
              </a:ext>
            </a:extLst>
          </p:cNvPr>
          <p:cNvSpPr>
            <a:spLocks noChangeArrowheads="1"/>
          </p:cNvSpPr>
          <p:nvPr/>
        </p:nvSpPr>
        <p:spPr bwMode="auto">
          <a:xfrm>
            <a:off x="0" y="90100"/>
            <a:ext cx="65"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548F33CF-8810-4C34-BD7B-4F825FC3D730}"/>
              </a:ext>
            </a:extLst>
          </p:cNvPr>
          <p:cNvSpPr/>
          <p:nvPr/>
        </p:nvSpPr>
        <p:spPr>
          <a:xfrm>
            <a:off x="170398" y="6457949"/>
            <a:ext cx="7031876" cy="677108"/>
          </a:xfrm>
          <a:prstGeom prst="rect">
            <a:avLst/>
          </a:prstGeom>
        </p:spPr>
        <p:txBody>
          <a:bodyPr wrap="square">
            <a:spAutoFit/>
          </a:bodyPr>
          <a:lstStyle/>
          <a:p>
            <a:r>
              <a:rPr lang="en-US" altLang="zh-CN" sz="1000" dirty="0" err="1"/>
              <a:t>Baoguang</a:t>
            </a:r>
            <a:r>
              <a:rPr lang="en-US" altLang="zh-CN" sz="1000" dirty="0"/>
              <a:t> Shi and Xiang Bai and Cong Yao, An End-to-End Trainable Neural Network for Image-Based Sequence Recognition and Its Application to Scene Text Recognition, IEEE PAMI, 2017: 2298-2304 </a:t>
            </a:r>
          </a:p>
          <a:p>
            <a:r>
              <a:rPr lang="en-US" altLang="zh-CN" dirty="0"/>
              <a:t> </a:t>
            </a:r>
            <a:endParaRPr lang="zh-CN" altLang="en-US" dirty="0"/>
          </a:p>
        </p:txBody>
      </p:sp>
    </p:spTree>
    <p:extLst>
      <p:ext uri="{BB962C8B-B14F-4D97-AF65-F5344CB8AC3E}">
        <p14:creationId xmlns:p14="http://schemas.microsoft.com/office/powerpoint/2010/main" val="4167018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18285" y="400050"/>
            <a:ext cx="6421755" cy="645160"/>
          </a:xfrm>
          <a:prstGeom prst="rect">
            <a:avLst/>
          </a:prstGeom>
        </p:spPr>
        <p:txBody>
          <a:bodyPr wrap="square">
            <a:spAutoFit/>
          </a:bodyPr>
          <a:lstStyle/>
          <a:p>
            <a:r>
              <a:rPr lang="zh-CN" altLang="en-US" sz="3600" b="1">
                <a:latin typeface="微软雅黑" panose="020B0503020204020204" pitchFamily="34" charset="-122"/>
                <a:ea typeface="微软雅黑" panose="020B0503020204020204" pitchFamily="34" charset="-122"/>
              </a:rPr>
              <a:t>垂直应用与实践</a:t>
            </a:r>
            <a:endParaRPr lang="zh-CN" altLang="en-US" sz="3600"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3683303" y="2707630"/>
            <a:ext cx="454470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医学影像分析</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2" name="圆角矩形 1"/>
          <p:cNvSpPr/>
          <p:nvPr/>
        </p:nvSpPr>
        <p:spPr>
          <a:xfrm>
            <a:off x="3683303" y="3689975"/>
            <a:ext cx="454470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文字检测识别</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680723" y="4694765"/>
            <a:ext cx="4544705"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实践：目标检测</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09679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18211" y="400051"/>
            <a:ext cx="272096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课程实践</a:t>
            </a:r>
          </a:p>
        </p:txBody>
      </p:sp>
      <p:sp>
        <p:nvSpPr>
          <p:cNvPr id="15" name="圆角矩形 14"/>
          <p:cNvSpPr/>
          <p:nvPr/>
        </p:nvSpPr>
        <p:spPr>
          <a:xfrm>
            <a:off x="3698543" y="2707630"/>
            <a:ext cx="4544705"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实践：目标检测</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7223" y="400051"/>
            <a:ext cx="657071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感谢聆听</a:t>
            </a:r>
          </a:p>
        </p:txBody>
      </p:sp>
      <p:pic>
        <p:nvPicPr>
          <p:cNvPr id="8" name="Picture 3" descr="C:\Users\Fire\AppData\Local\Microsoft\Windows\Temporary Internet Files\Content.IE5\GNBL4RG2\MC900356213[1].wmf"/>
          <p:cNvPicPr>
            <a:picLocks noChangeAspect="1" noChangeArrowheads="1"/>
          </p:cNvPicPr>
          <p:nvPr/>
        </p:nvPicPr>
        <p:blipFill>
          <a:blip r:embed="rId3"/>
          <a:srcRect/>
          <a:stretch>
            <a:fillRect/>
          </a:stretch>
        </p:blipFill>
        <p:spPr bwMode="auto">
          <a:xfrm>
            <a:off x="2442342" y="2217375"/>
            <a:ext cx="2000264" cy="2517030"/>
          </a:xfrm>
          <a:prstGeom prst="rect">
            <a:avLst/>
          </a:prstGeom>
          <a:noFill/>
        </p:spPr>
      </p:pic>
      <p:sp>
        <p:nvSpPr>
          <p:cNvPr id="5" name="圆角矩形 4"/>
          <p:cNvSpPr/>
          <p:nvPr/>
        </p:nvSpPr>
        <p:spPr>
          <a:xfrm>
            <a:off x="5720373" y="2788185"/>
            <a:ext cx="4439920" cy="1375410"/>
          </a:xfrm>
          <a:prstGeom prst="roundRect">
            <a:avLst/>
          </a:prstGeom>
          <a:solidFill>
            <a:srgbClr val="F2FFF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a:latin typeface="微软雅黑" panose="020B0503020204020204" pitchFamily="34" charset="-122"/>
                <a:ea typeface="微软雅黑" panose="020B0503020204020204" pitchFamily="34" charset="-122"/>
                <a:sym typeface="+mn-ea"/>
              </a:rPr>
              <a:t>有什么问题吗？</a:t>
            </a:r>
            <a:endParaRPr kumimoji="1" lang="zh-CN" altLang="en-US" sz="2400" b="1" dirty="0">
              <a:solidFill>
                <a:srgbClr val="FF3300"/>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dir="cw">
                                      <p:cBhvr override="childStyle">
                                        <p:cTn id="6" dur="200" fill="hold"/>
                                        <p:tgtEl>
                                          <p:spTgt spid="8"/>
                                        </p:tgtEl>
                                        <p:attrNameLst>
                                          <p:attrName>style.color</p:attrName>
                                        </p:attrNameLst>
                                      </p:cBhvr>
                                      <p:to>
                                        <a:schemeClr val="bg1"/>
                                      </p:to>
                                    </p:animClr>
                                    <p:animClr clrSpc="rgb" dir="cw">
                                      <p:cBhvr>
                                        <p:cTn id="7" dur="200" fill="hold"/>
                                        <p:tgtEl>
                                          <p:spTgt spid="8"/>
                                        </p:tgtEl>
                                        <p:attrNameLst>
                                          <p:attrName>fillcolor</p:attrName>
                                        </p:attrNameLst>
                                      </p:cBhvr>
                                      <p:to>
                                        <a:schemeClr val="bg1"/>
                                      </p:to>
                                    </p:animClr>
                                    <p:set>
                                      <p:cBhvr>
                                        <p:cTn id="8" dur="200" fill="hold"/>
                                        <p:tgtEl>
                                          <p:spTgt spid="8"/>
                                        </p:tgtEl>
                                        <p:attrNameLst>
                                          <p:attrName>fill.type</p:attrName>
                                        </p:attrNameLst>
                                      </p:cBhvr>
                                      <p:to>
                                        <p:strVal val="solid"/>
                                      </p:to>
                                    </p:set>
                                    <p:set>
                                      <p:cBhvr>
                                        <p:cTn id="9" dur="200" fill="hold"/>
                                        <p:tgtEl>
                                          <p:spTgt spid="8"/>
                                        </p:tgtEl>
                                        <p:attrNameLst>
                                          <p:attrName>fill.on</p:attrName>
                                        </p:attrNameLst>
                                      </p:cBhvr>
                                      <p:to>
                                        <p:strVal val="true"/>
                                      </p:to>
                                    </p:set>
                                    <p:animRot by="120000">
                                      <p:cBhvr>
                                        <p:cTn id="10" dur="200" fill="hold">
                                          <p:stCondLst>
                                            <p:cond delay="0"/>
                                          </p:stCondLst>
                                        </p:cTn>
                                        <p:tgtEl>
                                          <p:spTgt spid="8"/>
                                        </p:tgtEl>
                                        <p:attrNameLst>
                                          <p:attrName>r</p:attrName>
                                        </p:attrNameLst>
                                      </p:cBhvr>
                                    </p:animRot>
                                    <p:animRot by="-240000">
                                      <p:cBhvr>
                                        <p:cTn id="11" dur="400" fill="hold">
                                          <p:stCondLst>
                                            <p:cond delay="400"/>
                                          </p:stCondLst>
                                        </p:cTn>
                                        <p:tgtEl>
                                          <p:spTgt spid="8"/>
                                        </p:tgtEl>
                                        <p:attrNameLst>
                                          <p:attrName>r</p:attrName>
                                        </p:attrNameLst>
                                      </p:cBhvr>
                                    </p:animRot>
                                    <p:animRot by="240000">
                                      <p:cBhvr>
                                        <p:cTn id="12" dur="400" fill="hold">
                                          <p:stCondLst>
                                            <p:cond delay="800"/>
                                          </p:stCondLst>
                                        </p:cTn>
                                        <p:tgtEl>
                                          <p:spTgt spid="8"/>
                                        </p:tgtEl>
                                        <p:attrNameLst>
                                          <p:attrName>r</p:attrName>
                                        </p:attrNameLst>
                                      </p:cBhvr>
                                    </p:animRot>
                                    <p:animRot by="-240000">
                                      <p:cBhvr>
                                        <p:cTn id="13" dur="400" fill="hold">
                                          <p:stCondLst>
                                            <p:cond delay="1200"/>
                                          </p:stCondLst>
                                        </p:cTn>
                                        <p:tgtEl>
                                          <p:spTgt spid="8"/>
                                        </p:tgtEl>
                                        <p:attrNameLst>
                                          <p:attrName>r</p:attrName>
                                        </p:attrNameLst>
                                      </p:cBhvr>
                                    </p:animRot>
                                    <p:animRot by="120000">
                                      <p:cBhvr>
                                        <p:cTn id="14" dur="400" fill="hold">
                                          <p:stCondLst>
                                            <p:cond delay="16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p>
        </p:txBody>
      </p:sp>
      <p:pic>
        <p:nvPicPr>
          <p:cNvPr id="6" name="图片 5">
            <a:extLst>
              <a:ext uri="{FF2B5EF4-FFF2-40B4-BE49-F238E27FC236}">
                <a16:creationId xmlns:a16="http://schemas.microsoft.com/office/drawing/2014/main" id="{CE70935A-7B1D-8C48-98D9-56FF802DB5D0}"/>
              </a:ext>
            </a:extLst>
          </p:cNvPr>
          <p:cNvPicPr>
            <a:picLocks noChangeAspect="1"/>
          </p:cNvPicPr>
          <p:nvPr/>
        </p:nvPicPr>
        <p:blipFill>
          <a:blip r:embed="rId3"/>
          <a:stretch>
            <a:fillRect/>
          </a:stretch>
        </p:blipFill>
        <p:spPr>
          <a:xfrm>
            <a:off x="2998887" y="1980823"/>
            <a:ext cx="5651193" cy="2002205"/>
          </a:xfrm>
          <a:prstGeom prst="rect">
            <a:avLst/>
          </a:prstGeom>
        </p:spPr>
      </p:pic>
      <p:sp>
        <p:nvSpPr>
          <p:cNvPr id="4" name="文本框 3">
            <a:extLst>
              <a:ext uri="{FF2B5EF4-FFF2-40B4-BE49-F238E27FC236}">
                <a16:creationId xmlns:a16="http://schemas.microsoft.com/office/drawing/2014/main" id="{3B31B394-EA36-6A4A-8B35-5CEA570F3966}"/>
              </a:ext>
            </a:extLst>
          </p:cNvPr>
          <p:cNvSpPr txBox="1"/>
          <p:nvPr/>
        </p:nvSpPr>
        <p:spPr>
          <a:xfrm flipH="1">
            <a:off x="793919" y="4231276"/>
            <a:ext cx="10214021" cy="1938992"/>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sz="2000" dirty="0">
                <a:solidFill>
                  <a:srgbClr val="CC0099"/>
                </a:solidFill>
                <a:latin typeface="微软雅黑" panose="020B0503020204020204" pitchFamily="34" charset="-122"/>
                <a:ea typeface="微软雅黑" panose="020B0503020204020204" pitchFamily="34" charset="-122"/>
              </a:rPr>
              <a:t>Classify</a:t>
            </a:r>
            <a:r>
              <a:rPr lang="zh-CN" altLang="en-US" sz="2000" dirty="0">
                <a:solidFill>
                  <a:srgbClr val="CC0099"/>
                </a:solidFill>
                <a:latin typeface="微软雅黑" panose="020B0503020204020204" pitchFamily="34" charset="-122"/>
                <a:ea typeface="微软雅黑" panose="020B0503020204020204" pitchFamily="34" charset="-122"/>
              </a:rPr>
              <a:t> </a:t>
            </a:r>
            <a:r>
              <a:rPr lang="en-US" altLang="zh-CN" sz="2000" dirty="0">
                <a:solidFill>
                  <a:srgbClr val="CC0099"/>
                </a:solidFill>
                <a:latin typeface="微软雅黑" panose="020B0503020204020204" pitchFamily="34" charset="-122"/>
                <a:ea typeface="微软雅黑" panose="020B0503020204020204" pitchFamily="34" charset="-122"/>
              </a:rPr>
              <a:t>regions(</a:t>
            </a:r>
            <a:r>
              <a:rPr lang="zh-CN" altLang="en-US" sz="2000" dirty="0">
                <a:solidFill>
                  <a:srgbClr val="CC0099"/>
                </a:solidFill>
                <a:latin typeface="微软雅黑" panose="020B0503020204020204" pitchFamily="34" charset="-122"/>
                <a:ea typeface="微软雅黑" panose="020B0503020204020204" pitchFamily="34" charset="-122"/>
              </a:rPr>
              <a:t>区域分类</a:t>
            </a:r>
            <a:r>
              <a:rPr lang="en-US" altLang="zh-CN" sz="2000" dirty="0">
                <a:solidFill>
                  <a:srgbClr val="CC0099"/>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为每一个类（包括背景类）训练</a:t>
            </a:r>
            <a:r>
              <a:rPr lang="en-US" altLang="zh-CN" sz="2000" dirty="0">
                <a:latin typeface="微软雅黑" panose="020B0503020204020204" pitchFamily="34" charset="-122"/>
                <a:ea typeface="微软雅黑" panose="020B0503020204020204" pitchFamily="34" charset="-122"/>
              </a:rPr>
              <a:t>SVM</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存在问题：</a:t>
            </a:r>
            <a:endParaRPr lang="en-US" altLang="zh-CN" sz="2000" dirty="0">
              <a:solidFill>
                <a:srgbClr val="CC0099"/>
              </a:solidFill>
              <a:latin typeface="微软雅黑" panose="020B0503020204020204" pitchFamily="34" charset="-122"/>
              <a:ea typeface="微软雅黑" panose="020B0503020204020204" pitchFamily="34" charset="-122"/>
            </a:endParaRPr>
          </a:p>
          <a:p>
            <a:pPr lvl="2" indent="-342900">
              <a:lnSpc>
                <a:spcPct val="150000"/>
              </a:lnSpc>
              <a:buFont typeface="Wingdings" panose="05000000000000000000" pitchFamily="2" charset="2"/>
              <a:buChar char="ü"/>
            </a:pPr>
            <a:r>
              <a:rPr lang="en-US" altLang="zh-CN" sz="2000" dirty="0">
                <a:latin typeface="微软雅黑" panose="020B0503020204020204" pitchFamily="34" charset="-122"/>
                <a:ea typeface="微软雅黑" panose="020B0503020204020204" pitchFamily="34" charset="-122"/>
              </a:rPr>
              <a:t>SVM</a:t>
            </a:r>
            <a:r>
              <a:rPr lang="zh-CN" altLang="en-US" sz="2000" dirty="0">
                <a:latin typeface="微软雅黑" panose="020B0503020204020204" pitchFamily="34" charset="-122"/>
                <a:ea typeface="微软雅黑" panose="020B0503020204020204" pitchFamily="34" charset="-122"/>
              </a:rPr>
              <a:t>需要</a:t>
            </a:r>
            <a:r>
              <a:rPr lang="zh-CN" altLang="en-US" sz="2000" dirty="0">
                <a:solidFill>
                  <a:srgbClr val="FF3300"/>
                </a:solidFill>
                <a:latin typeface="微软雅黑" panose="020B0503020204020204" pitchFamily="34" charset="-122"/>
                <a:ea typeface="微软雅黑" panose="020B0503020204020204" pitchFamily="34" charset="-122"/>
              </a:rPr>
              <a:t>单独的训练</a:t>
            </a:r>
            <a:r>
              <a:rPr lang="zh-CN" altLang="en-US" sz="2000" dirty="0">
                <a:latin typeface="微软雅黑" panose="020B0503020204020204" pitchFamily="34" charset="-122"/>
                <a:ea typeface="微软雅黑" panose="020B0503020204020204" pitchFamily="34" charset="-122"/>
              </a:rPr>
              <a:t>，使网络训练上更加复杂，随着类别的增加训练</a:t>
            </a:r>
            <a:r>
              <a:rPr lang="en-US" altLang="zh-CN" sz="2000" dirty="0">
                <a:latin typeface="微软雅黑" panose="020B0503020204020204" pitchFamily="34" charset="-122"/>
                <a:ea typeface="微软雅黑" panose="020B0503020204020204" pitchFamily="34" charset="-122"/>
              </a:rPr>
              <a:t>SVM</a:t>
            </a:r>
            <a:r>
              <a:rPr lang="zh-CN" altLang="en-US" sz="2000" dirty="0">
                <a:latin typeface="微软雅黑" panose="020B0503020204020204" pitchFamily="34" charset="-122"/>
                <a:ea typeface="微软雅黑" panose="020B0503020204020204" pitchFamily="34" charset="-122"/>
              </a:rPr>
              <a:t>的个数也随之增加。此外，逐个执行</a:t>
            </a:r>
            <a:r>
              <a:rPr lang="en-US" altLang="zh-CN" sz="2000" dirty="0">
                <a:latin typeface="微软雅黑" panose="020B0503020204020204" pitchFamily="34" charset="-122"/>
                <a:ea typeface="微软雅黑" panose="020B0503020204020204" pitchFamily="34" charset="-122"/>
              </a:rPr>
              <a:t>SVM</a:t>
            </a:r>
            <a:r>
              <a:rPr lang="zh-CN" altLang="en-US" sz="2000" dirty="0">
                <a:latin typeface="微软雅黑" panose="020B0503020204020204" pitchFamily="34" charset="-122"/>
                <a:ea typeface="微软雅黑" panose="020B0503020204020204" pitchFamily="34" charset="-122"/>
              </a:rPr>
              <a:t>分类也将消耗较多的时间。</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DB6B191-7237-314B-BCF4-C4BAEFA13460}"/>
              </a:ext>
            </a:extLst>
          </p:cNvPr>
          <p:cNvSpPr/>
          <p:nvPr/>
        </p:nvSpPr>
        <p:spPr>
          <a:xfrm>
            <a:off x="7348482" y="2229071"/>
            <a:ext cx="1301598" cy="1753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1293877" y="1434070"/>
            <a:ext cx="5343035" cy="592470"/>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：区域分类</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830364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p>
        </p:txBody>
      </p:sp>
      <p:sp>
        <p:nvSpPr>
          <p:cNvPr id="4" name="矩形 3">
            <a:extLst>
              <a:ext uri="{FF2B5EF4-FFF2-40B4-BE49-F238E27FC236}">
                <a16:creationId xmlns:a16="http://schemas.microsoft.com/office/drawing/2014/main" id="{B60F9F38-FA98-844E-AECB-AA417960814C}"/>
              </a:ext>
            </a:extLst>
          </p:cNvPr>
          <p:cNvSpPr/>
          <p:nvPr/>
        </p:nvSpPr>
        <p:spPr>
          <a:xfrm>
            <a:off x="7871790" y="5605670"/>
            <a:ext cx="2541044" cy="357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ABBC515C-E508-7846-A753-1126FA337665}"/>
              </a:ext>
            </a:extLst>
          </p:cNvPr>
          <p:cNvPicPr>
            <a:picLocks noChangeAspect="1"/>
          </p:cNvPicPr>
          <p:nvPr/>
        </p:nvPicPr>
        <p:blipFill>
          <a:blip r:embed="rId3"/>
          <a:stretch>
            <a:fillRect/>
          </a:stretch>
        </p:blipFill>
        <p:spPr>
          <a:xfrm>
            <a:off x="575765" y="2931944"/>
            <a:ext cx="3389153" cy="2596529"/>
          </a:xfrm>
          <a:prstGeom prst="rect">
            <a:avLst/>
          </a:prstGeom>
        </p:spPr>
      </p:pic>
      <p:pic>
        <p:nvPicPr>
          <p:cNvPr id="9" name="图片 8">
            <a:extLst>
              <a:ext uri="{FF2B5EF4-FFF2-40B4-BE49-F238E27FC236}">
                <a16:creationId xmlns:a16="http://schemas.microsoft.com/office/drawing/2014/main" id="{6359B814-7B5C-F14F-BB83-21AD9CD74493}"/>
              </a:ext>
            </a:extLst>
          </p:cNvPr>
          <p:cNvPicPr>
            <a:picLocks noChangeAspect="1"/>
          </p:cNvPicPr>
          <p:nvPr/>
        </p:nvPicPr>
        <p:blipFill>
          <a:blip r:embed="rId4"/>
          <a:stretch>
            <a:fillRect/>
          </a:stretch>
        </p:blipFill>
        <p:spPr>
          <a:xfrm>
            <a:off x="4032153" y="2664010"/>
            <a:ext cx="3525094" cy="2979702"/>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CF6B4B9-0BE7-E74E-82BC-6B24DE4D4C58}"/>
                  </a:ext>
                </a:extLst>
              </p:cNvPr>
              <p:cNvSpPr txBox="1"/>
              <p:nvPr/>
            </p:nvSpPr>
            <p:spPr>
              <a:xfrm>
                <a:off x="4598340" y="5688462"/>
                <a:ext cx="6546900" cy="3186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𝑥</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𝑦</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𝑤</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h</m:t>
                              </m:r>
                            </m:sub>
                          </m:sSub>
                        </m:e>
                      </m:d>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𝐺</m:t>
                              </m:r>
                            </m:e>
                            <m:sub>
                              <m:r>
                                <a:rPr kumimoji="1" lang="en-US" altLang="zh-CN" b="0" i="1" smtClean="0">
                                  <a:latin typeface="Cambria Math" panose="02040503050406030204" pitchFamily="18" charset="0"/>
                                </a:rPr>
                                <m:t>𝑥</m:t>
                              </m:r>
                            </m:sub>
                          </m:sSub>
                          <m:r>
                            <a:rPr kumimoji="1" lang="en-US" altLang="zh-CN" b="0" i="1" smtClean="0">
                              <a:latin typeface="Cambria Math" panose="02040503050406030204" pitchFamily="18" charset="0"/>
                            </a:rPr>
                            <m:t>,</m:t>
                          </m:r>
                        </m:e>
                      </m:acc>
                      <m:acc>
                        <m:accPr>
                          <m:chr m:val="̂"/>
                          <m:ctrlPr>
                            <a:rPr kumimoji="1" lang="en-US" altLang="zh-CN" i="1">
                              <a:latin typeface="Cambria Math" panose="02040503050406030204" pitchFamily="18" charset="0"/>
                            </a:rPr>
                          </m:ctrlPr>
                        </m:accPr>
                        <m:e>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𝐺</m:t>
                              </m:r>
                            </m:e>
                            <m:sub>
                              <m:r>
                                <a:rPr kumimoji="1" lang="en-US" altLang="zh-CN" b="0" i="1" smtClean="0">
                                  <a:latin typeface="Cambria Math" panose="02040503050406030204" pitchFamily="18" charset="0"/>
                                </a:rPr>
                                <m:t>𝑦</m:t>
                              </m:r>
                            </m:sub>
                          </m:sSub>
                          <m:r>
                            <a:rPr kumimoji="1" lang="en-US" altLang="zh-CN" i="1">
                              <a:latin typeface="Cambria Math" panose="02040503050406030204" pitchFamily="18" charset="0"/>
                            </a:rPr>
                            <m:t>,</m:t>
                          </m:r>
                        </m:e>
                      </m:acc>
                      <m:acc>
                        <m:accPr>
                          <m:chr m:val="̂"/>
                          <m:ctrlPr>
                            <a:rPr kumimoji="1" lang="en-US" altLang="zh-CN"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𝐺</m:t>
                              </m:r>
                            </m:e>
                            <m:sub>
                              <m:r>
                                <a:rPr kumimoji="1" lang="en-US" altLang="zh-CN" b="0" i="1" smtClean="0">
                                  <a:latin typeface="Cambria Math" panose="02040503050406030204" pitchFamily="18" charset="0"/>
                                </a:rPr>
                                <m:t>𝑤</m:t>
                              </m:r>
                            </m:sub>
                          </m:sSub>
                          <m:r>
                            <a:rPr kumimoji="1" lang="en-US" altLang="zh-CN" i="1">
                              <a:latin typeface="Cambria Math" panose="02040503050406030204" pitchFamily="18" charset="0"/>
                            </a:rPr>
                            <m:t>,</m:t>
                          </m:r>
                        </m:e>
                      </m:acc>
                      <m:acc>
                        <m:accPr>
                          <m:chr m:val="̂"/>
                          <m:ctrlPr>
                            <a:rPr kumimoji="1" lang="en-US" altLang="zh-CN"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𝐺</m:t>
                              </m:r>
                            </m:e>
                            <m:sub>
                              <m:r>
                                <a:rPr kumimoji="1" lang="en-US" altLang="zh-CN" b="0" i="1" smtClean="0">
                                  <a:latin typeface="Cambria Math" panose="02040503050406030204" pitchFamily="18" charset="0"/>
                                </a:rPr>
                                <m:t>h</m:t>
                              </m:r>
                            </m:sub>
                          </m:sSub>
                        </m:e>
                      </m:acc>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𝐺</m:t>
                          </m:r>
                        </m:e>
                        <m:sub>
                          <m:r>
                            <a:rPr kumimoji="1" lang="en-US" altLang="zh-CN" i="1">
                              <a:latin typeface="Cambria Math" panose="02040503050406030204" pitchFamily="18" charset="0"/>
                            </a:rPr>
                            <m:t>𝑥</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𝐺</m:t>
                          </m:r>
                        </m:e>
                        <m:sub>
                          <m:r>
                            <a:rPr kumimoji="1" lang="en-US" altLang="zh-CN" b="0" i="1" smtClean="0">
                              <a:latin typeface="Cambria Math" panose="02040503050406030204" pitchFamily="18" charset="0"/>
                            </a:rPr>
                            <m:t>𝑦</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𝐺</m:t>
                          </m:r>
                        </m:e>
                        <m:sub>
                          <m:r>
                            <a:rPr kumimoji="1" lang="en-US" altLang="zh-CN" b="0" i="1" smtClean="0">
                              <a:latin typeface="Cambria Math" panose="02040503050406030204" pitchFamily="18" charset="0"/>
                            </a:rPr>
                            <m:t>𝑤</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𝐺</m:t>
                          </m:r>
                        </m:e>
                        <m:sub>
                          <m:r>
                            <a:rPr kumimoji="1" lang="en-US" altLang="zh-CN" b="0" i="1" smtClean="0">
                              <a:latin typeface="Cambria Math" panose="02040503050406030204" pitchFamily="18" charset="0"/>
                            </a:rPr>
                            <m:t>h</m:t>
                          </m:r>
                        </m:sub>
                      </m:sSub>
                      <m:r>
                        <a:rPr kumimoji="1" lang="en-US" altLang="zh-CN" b="0" i="1"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10" name="文本框 9">
                <a:extLst>
                  <a:ext uri="{FF2B5EF4-FFF2-40B4-BE49-F238E27FC236}">
                    <a16:creationId xmlns="" xmlns:a16="http://schemas.microsoft.com/office/drawing/2014/main" xmlns:a14="http://schemas.microsoft.com/office/drawing/2010/main" id="{5CF6B4B9-0BE7-E74E-82BC-6B24DE4D4C58}"/>
                  </a:ext>
                </a:extLst>
              </p:cNvPr>
              <p:cNvSpPr txBox="1">
                <a:spLocks noRot="1" noChangeAspect="1" noMove="1" noResize="1" noEditPoints="1" noAdjustHandles="1" noChangeArrowheads="1" noChangeShapeType="1" noTextEdit="1"/>
              </p:cNvSpPr>
              <p:nvPr/>
            </p:nvSpPr>
            <p:spPr>
              <a:xfrm>
                <a:off x="4598340" y="5688462"/>
                <a:ext cx="6546900" cy="318677"/>
              </a:xfrm>
              <a:prstGeom prst="rect">
                <a:avLst/>
              </a:prstGeom>
              <a:blipFill rotWithShape="0">
                <a:blip r:embed="rId5"/>
                <a:stretch>
                  <a:fillRect t="-11538" b="-25000"/>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9F7083F-9BE2-AF4F-ACE9-8E4C00E6FBC5}"/>
              </a:ext>
            </a:extLst>
          </p:cNvPr>
          <p:cNvSpPr txBox="1"/>
          <p:nvPr/>
        </p:nvSpPr>
        <p:spPr>
          <a:xfrm>
            <a:off x="793919" y="2106315"/>
            <a:ext cx="7946406" cy="400110"/>
          </a:xfrm>
          <a:prstGeom prst="rect">
            <a:avLst/>
          </a:prstGeom>
          <a:noFill/>
        </p:spPr>
        <p:txBody>
          <a:bodyPr wrap="none" rtlCol="0">
            <a:spAutoFit/>
          </a:bodyPr>
          <a:lstStyle/>
          <a:p>
            <a:r>
              <a:rPr lang="zh-CN" altLang="en-US" sz="2000" dirty="0">
                <a:solidFill>
                  <a:srgbClr val="CC0099"/>
                </a:solidFill>
                <a:latin typeface="微软雅黑" panose="020B0503020204020204" pitchFamily="34" charset="-122"/>
                <a:ea typeface="微软雅黑" panose="020B0503020204020204" pitchFamily="34" charset="-122"/>
              </a:rPr>
              <a:t>通过一种学习一种映射关系，对目标候选的位置进行精化（</a:t>
            </a:r>
            <a:r>
              <a:rPr lang="en-US" altLang="zh-CN" sz="2000" dirty="0">
                <a:solidFill>
                  <a:srgbClr val="CC0099"/>
                </a:solidFill>
                <a:latin typeface="微软雅黑" panose="020B0503020204020204" pitchFamily="34" charset="-122"/>
                <a:ea typeface="微软雅黑" panose="020B0503020204020204" pitchFamily="34" charset="-122"/>
              </a:rPr>
              <a:t>Refine</a:t>
            </a:r>
            <a:r>
              <a:rPr lang="zh-CN" altLang="en-US" sz="2000" dirty="0">
                <a:solidFill>
                  <a:srgbClr val="CC0099"/>
                </a:solidFill>
                <a:latin typeface="微软雅黑" panose="020B0503020204020204" pitchFamily="34" charset="-122"/>
                <a:ea typeface="微软雅黑" panose="020B0503020204020204" pitchFamily="34" charset="-122"/>
              </a:rPr>
              <a:t>）</a:t>
            </a:r>
            <a:r>
              <a:rPr lang="en-US" altLang="zh-CN" sz="2000" dirty="0">
                <a:solidFill>
                  <a:srgbClr val="CC0099"/>
                </a:solidFill>
                <a:latin typeface="微软雅黑" panose="020B0503020204020204" pitchFamily="34" charset="-122"/>
                <a:ea typeface="微软雅黑" panose="020B0503020204020204" pitchFamily="34" charset="-122"/>
              </a:rPr>
              <a:t>:</a:t>
            </a:r>
            <a:endParaRPr lang="zh-CN" altLang="en-US" sz="2000" dirty="0">
              <a:solidFill>
                <a:srgbClr val="CC0099"/>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9D84DB7-7D7A-514C-B2A0-29F28DA6411F}"/>
                  </a:ext>
                </a:extLst>
              </p:cNvPr>
              <p:cNvSpPr txBox="1"/>
              <p:nvPr/>
            </p:nvSpPr>
            <p:spPr>
              <a:xfrm>
                <a:off x="7368434" y="2523183"/>
                <a:ext cx="4634754" cy="1492845"/>
              </a:xfrm>
              <a:prstGeom prst="rect">
                <a:avLst/>
              </a:prstGeom>
              <a:noFill/>
            </p:spPr>
            <p:txBody>
              <a:bodyPr wrap="square" rtlCol="0">
                <a:spAutoFit/>
              </a:bodyPr>
              <a:lstStyle/>
              <a:p>
                <a:pPr marL="342900" indent="-342900">
                  <a:lnSpc>
                    <a:spcPct val="150000"/>
                  </a:lnSpc>
                  <a:buFont typeface="Wingdings" pitchFamily="2" charset="2"/>
                  <a:buChar char="n"/>
                </a:pPr>
                <a:r>
                  <a:rPr lang="en-US" altLang="zh-CN" sz="2000" dirty="0">
                    <a:solidFill>
                      <a:srgbClr val="00B050"/>
                    </a:solidFill>
                    <a:latin typeface="微软雅黑" panose="020B0503020204020204" pitchFamily="34" charset="-122"/>
                    <a:ea typeface="微软雅黑" panose="020B0503020204020204" pitchFamily="34" charset="-122"/>
                  </a:rPr>
                  <a:t>G</a:t>
                </a:r>
                <a:r>
                  <a:rPr lang="zh-CN" altLang="en-US" sz="2000" dirty="0">
                    <a:solidFill>
                      <a:srgbClr val="00B050"/>
                    </a:solidFill>
                    <a:latin typeface="微软雅黑" panose="020B0503020204020204" pitchFamily="34" charset="-122"/>
                    <a:ea typeface="微软雅黑" panose="020B0503020204020204" pitchFamily="34" charset="-122"/>
                  </a:rPr>
                  <a:t>：真实坐标</a:t>
                </a:r>
                <a:endParaRPr lang="en-US" altLang="zh-CN" sz="2000" dirty="0">
                  <a:solidFill>
                    <a:srgbClr val="00B050"/>
                  </a:solidFill>
                  <a:latin typeface="微软雅黑" panose="020B0503020204020204" pitchFamily="34" charset="-122"/>
                  <a:ea typeface="微软雅黑" panose="020B0503020204020204" pitchFamily="34" charset="-122"/>
                </a:endParaRPr>
              </a:p>
              <a:p>
                <a:pPr marL="342900" indent="-342900">
                  <a:lnSpc>
                    <a:spcPct val="150000"/>
                  </a:lnSpc>
                  <a:buFont typeface="Wingdings" pitchFamily="2" charset="2"/>
                  <a:buChar char="n"/>
                </a:pPr>
                <a:r>
                  <a:rPr lang="en-US" altLang="zh-CN" sz="2000" dirty="0">
                    <a:solidFill>
                      <a:srgbClr val="FF0000"/>
                    </a:solidFill>
                    <a:latin typeface="微软雅黑" panose="020B0503020204020204" pitchFamily="34" charset="-122"/>
                    <a:ea typeface="微软雅黑" panose="020B0503020204020204" pitchFamily="34" charset="-122"/>
                  </a:rPr>
                  <a:t>P</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err="1">
                    <a:solidFill>
                      <a:srgbClr val="FF0000"/>
                    </a:solidFill>
                    <a:latin typeface="微软雅黑" panose="020B0503020204020204" pitchFamily="34" charset="-122"/>
                    <a:ea typeface="微软雅黑" panose="020B0503020204020204" pitchFamily="34" charset="-122"/>
                  </a:rPr>
                  <a:t>RoI</a:t>
                </a:r>
                <a:r>
                  <a:rPr lang="zh-CN" altLang="en-US" sz="2000" dirty="0">
                    <a:solidFill>
                      <a:srgbClr val="FF0000"/>
                    </a:solidFill>
                    <a:latin typeface="微软雅黑" panose="020B0503020204020204" pitchFamily="34" charset="-122"/>
                    <a:ea typeface="微软雅黑" panose="020B0503020204020204" pitchFamily="34" charset="-122"/>
                  </a:rPr>
                  <a:t>坐标（</a:t>
                </a:r>
                <a:r>
                  <a:rPr lang="en-US" altLang="zh-CN" sz="2000" dirty="0">
                    <a:solidFill>
                      <a:srgbClr val="FF0000"/>
                    </a:solidFill>
                    <a:latin typeface="微软雅黑" panose="020B0503020204020204" pitchFamily="34" charset="-122"/>
                    <a:ea typeface="微软雅黑" panose="020B0503020204020204" pitchFamily="34" charset="-122"/>
                  </a:rPr>
                  <a:t>Selective Search</a:t>
                </a:r>
                <a:r>
                  <a:rPr lang="zh-CN" altLang="en-US" sz="2000" dirty="0">
                    <a:solidFill>
                      <a:srgbClr val="FF0000"/>
                    </a:solidFill>
                    <a:latin typeface="微软雅黑" panose="020B0503020204020204" pitchFamily="34" charset="-122"/>
                    <a:ea typeface="微软雅黑" panose="020B0503020204020204" pitchFamily="34" charset="-122"/>
                  </a:rPr>
                  <a:t>获得）</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itchFamily="2" charset="2"/>
                  <a:buChar char="n"/>
                </a:pPr>
                <a14:m>
                  <m:oMath xmlns:m="http://schemas.openxmlformats.org/officeDocument/2006/math">
                    <m:acc>
                      <m:accPr>
                        <m:chr m:val="̂"/>
                        <m:ctrlPr>
                          <a:rPr lang="zh-CN" altLang="en-US" sz="2000" i="1" smtClean="0">
                            <a:solidFill>
                              <a:srgbClr val="00B0F0"/>
                            </a:solidFill>
                            <a:latin typeface="Cambria Math" panose="02040503050406030204" pitchFamily="18" charset="0"/>
                            <a:ea typeface="微软雅黑" panose="020B0503020204020204" pitchFamily="34" charset="-122"/>
                          </a:rPr>
                        </m:ctrlPr>
                      </m:accPr>
                      <m:e>
                        <m:r>
                          <m:rPr>
                            <m:sty m:val="p"/>
                          </m:rPr>
                          <a:rPr lang="en-US" altLang="zh-CN" sz="2000">
                            <a:solidFill>
                              <a:srgbClr val="00B0F0"/>
                            </a:solidFill>
                            <a:latin typeface="Cambria Math" panose="02040503050406030204" pitchFamily="18" charset="0"/>
                            <a:ea typeface="微软雅黑" panose="020B0503020204020204" pitchFamily="34" charset="-122"/>
                          </a:rPr>
                          <m:t>G</m:t>
                        </m:r>
                      </m:e>
                    </m:acc>
                  </m:oMath>
                </a14:m>
                <a:r>
                  <a:rPr lang="zh-CN" altLang="en-US" sz="2000" dirty="0">
                    <a:solidFill>
                      <a:srgbClr val="00B0F0"/>
                    </a:solidFill>
                    <a:latin typeface="微软雅黑" panose="020B0503020204020204" pitchFamily="34" charset="-122"/>
                    <a:ea typeface="微软雅黑" panose="020B0503020204020204" pitchFamily="34" charset="-122"/>
                  </a:rPr>
                  <a:t>：修正后坐标</a:t>
                </a:r>
                <a:endParaRPr lang="en-US" altLang="zh-CN" sz="2000" dirty="0">
                  <a:solidFill>
                    <a:srgbClr val="00B0F0"/>
                  </a:solidFill>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 xmlns:a16="http://schemas.microsoft.com/office/drawing/2014/main" xmlns:a14="http://schemas.microsoft.com/office/drawing/2010/main" id="{19D84DB7-7D7A-514C-B2A0-29F28DA6411F}"/>
                  </a:ext>
                </a:extLst>
              </p:cNvPr>
              <p:cNvSpPr txBox="1">
                <a:spLocks noRot="1" noChangeAspect="1" noMove="1" noResize="1" noEditPoints="1" noAdjustHandles="1" noChangeArrowheads="1" noChangeShapeType="1" noTextEdit="1"/>
              </p:cNvSpPr>
              <p:nvPr/>
            </p:nvSpPr>
            <p:spPr>
              <a:xfrm>
                <a:off x="7368434" y="2523183"/>
                <a:ext cx="4634754" cy="1492845"/>
              </a:xfrm>
              <a:prstGeom prst="rect">
                <a:avLst/>
              </a:prstGeom>
              <a:blipFill rotWithShape="0">
                <a:blip r:embed="rId6"/>
                <a:stretch>
                  <a:fillRect l="-1184" r="-5000" b="-2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29605A2-BD90-4044-A82E-07D747C7CE19}"/>
                  </a:ext>
                </a:extLst>
              </p:cNvPr>
              <p:cNvSpPr/>
              <p:nvPr/>
            </p:nvSpPr>
            <p:spPr>
              <a:xfrm>
                <a:off x="7531895" y="4127855"/>
                <a:ext cx="4484595" cy="119277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学习一种映射</a:t>
                </a:r>
                <a:r>
                  <a:rPr lang="en-US" altLang="zh-CN" sz="2000" dirty="0">
                    <a:solidFill>
                      <a:schemeClr val="tx1"/>
                    </a:solidFill>
                    <a:latin typeface="微软雅黑" panose="020B0503020204020204" pitchFamily="34" charset="-122"/>
                    <a:ea typeface="微软雅黑" panose="020B0503020204020204" pitchFamily="34" charset="-122"/>
                  </a:rPr>
                  <a:t>f</a:t>
                </a:r>
                <a:r>
                  <a:rPr lang="zh-CN" altLang="en-US" sz="2000" dirty="0">
                    <a:solidFill>
                      <a:schemeClr val="tx1"/>
                    </a:solidFill>
                    <a:latin typeface="微软雅黑" panose="020B0503020204020204" pitchFamily="34" charset="-122"/>
                    <a:ea typeface="微软雅黑" panose="020B0503020204020204" pitchFamily="34" charset="-122"/>
                  </a:rPr>
                  <a:t>，可最小化</a:t>
                </a:r>
                <a:r>
                  <a:rPr lang="en-US" altLang="zh-CN" sz="2000" dirty="0">
                    <a:solidFill>
                      <a:schemeClr val="tx1"/>
                    </a:solidFill>
                    <a:latin typeface="微软雅黑" panose="020B0503020204020204" pitchFamily="34" charset="-122"/>
                    <a:ea typeface="微软雅黑" panose="020B0503020204020204" pitchFamily="34" charset="-122"/>
                  </a:rPr>
                  <a:t>Region Proposal</a:t>
                </a:r>
                <a:r>
                  <a:rPr lang="zh-CN" altLang="en-US" sz="2000" dirty="0">
                    <a:solidFill>
                      <a:schemeClr val="tx1"/>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𝑥</m:t>
                        </m:r>
                      </m:sub>
                    </m:sSub>
                  </m:oMath>
                </a14:m>
                <a:r>
                  <a:rPr lang="en-US" altLang="zh-CN" sz="2000" dirty="0">
                    <a:solidFill>
                      <a:schemeClr val="tx1"/>
                    </a:solidFill>
                    <a:ea typeface="微软雅黑" panose="020B0503020204020204" pitchFamily="34" charset="-122"/>
                  </a:rPr>
                  <a:t>,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b="0" i="1" dirty="0" smtClean="0">
                            <a:solidFill>
                              <a:schemeClr val="tx1"/>
                            </a:solidFill>
                            <a:latin typeface="Cambria Math" panose="02040503050406030204" pitchFamily="18" charset="0"/>
                            <a:ea typeface="微软雅黑" panose="020B0503020204020204" pitchFamily="34" charset="-122"/>
                          </a:rPr>
                          <m:t>𝑦</m:t>
                        </m:r>
                      </m:sub>
                    </m:sSub>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b="0" i="1" dirty="0" smtClean="0">
                            <a:solidFill>
                              <a:schemeClr val="tx1"/>
                            </a:solidFill>
                            <a:latin typeface="Cambria Math" panose="02040503050406030204" pitchFamily="18" charset="0"/>
                            <a:ea typeface="微软雅黑" panose="020B0503020204020204" pitchFamily="34" charset="-122"/>
                          </a:rPr>
                          <m:t>,</m:t>
                        </m:r>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b="0" i="1" dirty="0" smtClean="0">
                            <a:solidFill>
                              <a:schemeClr val="tx1"/>
                            </a:solidFill>
                            <a:latin typeface="Cambria Math" panose="02040503050406030204" pitchFamily="18" charset="0"/>
                            <a:ea typeface="微软雅黑" panose="020B0503020204020204" pitchFamily="34" charset="-122"/>
                          </a:rPr>
                          <m:t>𝑤</m:t>
                        </m:r>
                      </m:sub>
                    </m:sSub>
                    <m:r>
                      <a:rPr lang="en-US" altLang="zh-CN" sz="2000" b="0" i="1" dirty="0" smtClean="0">
                        <a:solidFill>
                          <a:schemeClr val="tx1"/>
                        </a:solidFill>
                        <a:latin typeface="Cambria Math" panose="02040503050406030204" pitchFamily="18" charset="0"/>
                        <a:ea typeface="微软雅黑" panose="020B0503020204020204" pitchFamily="34" charset="-122"/>
                      </a:rPr>
                      <m:t>,</m:t>
                    </m:r>
                    <m:r>
                      <a:rPr lang="en-US" altLang="zh-CN" sz="2000" i="1" dirty="0">
                        <a:solidFill>
                          <a:schemeClr val="tx1"/>
                        </a:solidFill>
                        <a:latin typeface="Cambria Math" panose="02040503050406030204" pitchFamily="18" charset="0"/>
                        <a:ea typeface="微软雅黑" panose="020B0503020204020204" pitchFamily="34" charset="-122"/>
                      </a:rPr>
                      <m:t> </m:t>
                    </m:r>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b="0" i="1" dirty="0" smtClean="0">
                            <a:solidFill>
                              <a:schemeClr val="tx1"/>
                            </a:solidFill>
                            <a:latin typeface="Cambria Math" panose="02040503050406030204" pitchFamily="18" charset="0"/>
                            <a:ea typeface="微软雅黑" panose="020B0503020204020204" pitchFamily="34" charset="-122"/>
                          </a:rPr>
                          <m:t>h</m:t>
                        </m:r>
                      </m:sub>
                    </m:sSub>
                  </m:oMath>
                </a14:m>
                <a:r>
                  <a:rPr lang="zh-CN" altLang="en-US" sz="2000" dirty="0">
                    <a:solidFill>
                      <a:schemeClr val="tx1"/>
                    </a:solidFill>
                    <a:latin typeface="微软雅黑" panose="020B0503020204020204" pitchFamily="34" charset="-122"/>
                    <a:ea typeface="微软雅黑" panose="020B0503020204020204" pitchFamily="34" charset="-122"/>
                  </a:rPr>
                  <a:t>）和</a:t>
                </a:r>
                <a:r>
                  <a:rPr lang="en-US" altLang="zh-CN" sz="2000" dirty="0">
                    <a:solidFill>
                      <a:schemeClr val="tx1"/>
                    </a:solidFill>
                    <a:latin typeface="微软雅黑" panose="020B0503020204020204" pitchFamily="34" charset="-122"/>
                    <a:ea typeface="微软雅黑" panose="020B0503020204020204" pitchFamily="34" charset="-122"/>
                  </a:rPr>
                  <a:t>Ground</a:t>
                </a:r>
                <a:r>
                  <a:rPr lang="zh-CN" altLang="en-US"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Truth</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ea typeface="微软雅黑" panose="020B0503020204020204" pitchFamily="34" charset="-122"/>
                  </a:rPr>
                  <a:t>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b="0" i="1" dirty="0" smtClean="0">
                            <a:solidFill>
                              <a:schemeClr val="tx1"/>
                            </a:solidFill>
                            <a:latin typeface="Cambria Math" panose="02040503050406030204" pitchFamily="18" charset="0"/>
                            <a:ea typeface="微软雅黑" panose="020B0503020204020204" pitchFamily="34" charset="-122"/>
                          </a:rPr>
                          <m:t>𝐺</m:t>
                        </m:r>
                      </m:e>
                      <m:sub>
                        <m:r>
                          <a:rPr lang="en-US" altLang="zh-CN" sz="2000" i="1" dirty="0">
                            <a:solidFill>
                              <a:schemeClr val="tx1"/>
                            </a:solidFill>
                            <a:latin typeface="Cambria Math" panose="02040503050406030204" pitchFamily="18" charset="0"/>
                            <a:ea typeface="微软雅黑" panose="020B0503020204020204" pitchFamily="34" charset="-122"/>
                          </a:rPr>
                          <m:t>𝑥</m:t>
                        </m:r>
                      </m:sub>
                    </m:sSub>
                  </m:oMath>
                </a14:m>
                <a:r>
                  <a:rPr lang="en-US" altLang="zh-CN" sz="2000" dirty="0">
                    <a:solidFill>
                      <a:schemeClr val="tx1"/>
                    </a:solidFill>
                    <a:ea typeface="微软雅黑" panose="020B0503020204020204" pitchFamily="34" charset="-122"/>
                  </a:rPr>
                  <a:t>,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b="0" i="1" dirty="0" smtClean="0">
                            <a:solidFill>
                              <a:schemeClr val="tx1"/>
                            </a:solidFill>
                            <a:latin typeface="Cambria Math" panose="02040503050406030204" pitchFamily="18" charset="0"/>
                            <a:ea typeface="微软雅黑" panose="020B0503020204020204" pitchFamily="34" charset="-122"/>
                          </a:rPr>
                          <m:t>𝐺</m:t>
                        </m:r>
                      </m:e>
                      <m:sub>
                        <m:r>
                          <a:rPr lang="en-US" altLang="zh-CN" sz="2000" i="1" dirty="0">
                            <a:solidFill>
                              <a:schemeClr val="tx1"/>
                            </a:solidFill>
                            <a:latin typeface="Cambria Math" panose="02040503050406030204" pitchFamily="18" charset="0"/>
                            <a:ea typeface="微软雅黑" panose="020B0503020204020204" pitchFamily="34" charset="-122"/>
                          </a:rPr>
                          <m:t>𝑦</m:t>
                        </m:r>
                      </m:sub>
                    </m:sSub>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m:t>
                        </m:r>
                        <m:r>
                          <a:rPr lang="en-US" altLang="zh-CN" sz="2000" b="0" i="1" dirty="0" smtClean="0">
                            <a:solidFill>
                              <a:schemeClr val="tx1"/>
                            </a:solidFill>
                            <a:latin typeface="Cambria Math" panose="02040503050406030204" pitchFamily="18" charset="0"/>
                            <a:ea typeface="微软雅黑" panose="020B0503020204020204" pitchFamily="34" charset="-122"/>
                          </a:rPr>
                          <m:t>𝐺</m:t>
                        </m:r>
                      </m:e>
                      <m:sub>
                        <m:r>
                          <a:rPr lang="en-US" altLang="zh-CN" sz="2000" i="1" dirty="0">
                            <a:solidFill>
                              <a:schemeClr val="tx1"/>
                            </a:solidFill>
                            <a:latin typeface="Cambria Math" panose="02040503050406030204" pitchFamily="18" charset="0"/>
                            <a:ea typeface="微软雅黑" panose="020B0503020204020204" pitchFamily="34" charset="-122"/>
                          </a:rPr>
                          <m:t>𝑤</m:t>
                        </m:r>
                      </m:sub>
                    </m:sSub>
                    <m:r>
                      <a:rPr lang="en-US" altLang="zh-CN" sz="2000" i="1" dirty="0">
                        <a:solidFill>
                          <a:schemeClr val="tx1"/>
                        </a:solidFill>
                        <a:latin typeface="Cambria Math" panose="02040503050406030204" pitchFamily="18" charset="0"/>
                        <a:ea typeface="微软雅黑" panose="020B0503020204020204" pitchFamily="34" charset="-122"/>
                      </a:rPr>
                      <m:t>, </m:t>
                    </m:r>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b="0" i="1" dirty="0" smtClean="0">
                            <a:solidFill>
                              <a:schemeClr val="tx1"/>
                            </a:solidFill>
                            <a:latin typeface="Cambria Math" panose="02040503050406030204" pitchFamily="18" charset="0"/>
                            <a:ea typeface="微软雅黑" panose="020B0503020204020204" pitchFamily="34" charset="-122"/>
                          </a:rPr>
                          <m:t>𝐺</m:t>
                        </m:r>
                      </m:e>
                      <m:sub>
                        <m:r>
                          <a:rPr lang="en-US" altLang="zh-CN" sz="2000" i="1" dirty="0">
                            <a:solidFill>
                              <a:schemeClr val="tx1"/>
                            </a:solidFill>
                            <a:latin typeface="Cambria Math" panose="02040503050406030204" pitchFamily="18" charset="0"/>
                            <a:ea typeface="微软雅黑" panose="020B0503020204020204" pitchFamily="34" charset="-122"/>
                          </a:rPr>
                          <m:t>h</m:t>
                        </m:r>
                      </m:sub>
                    </m:sSub>
                  </m:oMath>
                </a14:m>
                <a:r>
                  <a:rPr lang="zh-CN" altLang="en-US" sz="2000" dirty="0">
                    <a:solidFill>
                      <a:schemeClr val="tx1"/>
                    </a:solidFill>
                    <a:latin typeface="微软雅黑" panose="020B0503020204020204" pitchFamily="34" charset="-122"/>
                    <a:ea typeface="微软雅黑" panose="020B0503020204020204" pitchFamily="34" charset="-122"/>
                  </a:rPr>
                  <a:t>）的差异</a:t>
                </a:r>
              </a:p>
            </p:txBody>
          </p:sp>
        </mc:Choice>
        <mc:Fallback xmlns="">
          <p:sp>
            <p:nvSpPr>
              <p:cNvPr id="7" name="矩形 6">
                <a:extLst>
                  <a:ext uri="{FF2B5EF4-FFF2-40B4-BE49-F238E27FC236}">
                    <a16:creationId xmlns="" xmlns:a16="http://schemas.microsoft.com/office/drawing/2014/main" xmlns:a14="http://schemas.microsoft.com/office/drawing/2010/main" id="{929605A2-BD90-4044-A82E-07D747C7CE19}"/>
                  </a:ext>
                </a:extLst>
              </p:cNvPr>
              <p:cNvSpPr>
                <a:spLocks noRot="1" noChangeAspect="1" noMove="1" noResize="1" noEditPoints="1" noAdjustHandles="1" noChangeArrowheads="1" noChangeShapeType="1" noTextEdit="1"/>
              </p:cNvSpPr>
              <p:nvPr/>
            </p:nvSpPr>
            <p:spPr>
              <a:xfrm>
                <a:off x="7531895" y="4127855"/>
                <a:ext cx="4484595" cy="1192770"/>
              </a:xfrm>
              <a:prstGeom prst="rect">
                <a:avLst/>
              </a:prstGeom>
              <a:blipFill rotWithShape="0">
                <a:blip r:embed="rId7"/>
                <a:stretch>
                  <a:fillRect b="-495"/>
                </a:stretch>
              </a:blipFill>
              <a:ln w="38100"/>
            </p:spPr>
            <p:txBody>
              <a:bodyPr/>
              <a:lstStyle/>
              <a:p>
                <a:r>
                  <a:rPr lang="zh-CN" altLang="en-US">
                    <a:noFill/>
                  </a:rPr>
                  <a:t> </a:t>
                </a:r>
              </a:p>
            </p:txBody>
          </p:sp>
        </mc:Fallback>
      </mc:AlternateContent>
      <p:sp>
        <p:nvSpPr>
          <p:cNvPr id="11" name="矩形 10"/>
          <p:cNvSpPr/>
          <p:nvPr/>
        </p:nvSpPr>
        <p:spPr>
          <a:xfrm>
            <a:off x="1293877" y="1434070"/>
            <a:ext cx="5343035" cy="546753"/>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：边界框回归</a:t>
            </a:r>
          </a:p>
        </p:txBody>
      </p:sp>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395859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5570035" cy="646331"/>
          </a:xfrm>
          <a:prstGeom prst="rect">
            <a:avLst/>
          </a:prstGeom>
        </p:spPr>
        <p:txBody>
          <a:bodyPr wrap="square">
            <a:spAutoFit/>
          </a:bodyPr>
          <a:lstStyle/>
          <a:p>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p>
        </p:txBody>
      </p:sp>
      <p:grpSp>
        <p:nvGrpSpPr>
          <p:cNvPr id="11" name="组合 10">
            <a:extLst>
              <a:ext uri="{FF2B5EF4-FFF2-40B4-BE49-F238E27FC236}">
                <a16:creationId xmlns:a16="http://schemas.microsoft.com/office/drawing/2014/main" id="{8E1B8024-21F3-EB47-AD17-22BF074F6DE4}"/>
              </a:ext>
            </a:extLst>
          </p:cNvPr>
          <p:cNvGrpSpPr/>
          <p:nvPr/>
        </p:nvGrpSpPr>
        <p:grpSpPr>
          <a:xfrm>
            <a:off x="317346" y="2498274"/>
            <a:ext cx="5778654" cy="2867135"/>
            <a:chOff x="317346" y="2087456"/>
            <a:chExt cx="5778654" cy="2867135"/>
          </a:xfrm>
        </p:grpSpPr>
        <p:grpSp>
          <p:nvGrpSpPr>
            <p:cNvPr id="7" name="组合 6">
              <a:extLst>
                <a:ext uri="{FF2B5EF4-FFF2-40B4-BE49-F238E27FC236}">
                  <a16:creationId xmlns:a16="http://schemas.microsoft.com/office/drawing/2014/main" id="{3E5FD74C-FAA2-5D41-92CA-E9D55A237397}"/>
                </a:ext>
              </a:extLst>
            </p:cNvPr>
            <p:cNvGrpSpPr/>
            <p:nvPr/>
          </p:nvGrpSpPr>
          <p:grpSpPr>
            <a:xfrm>
              <a:off x="472108" y="2087456"/>
              <a:ext cx="5623892" cy="2246004"/>
              <a:chOff x="790160" y="2206726"/>
              <a:chExt cx="5623892" cy="2246004"/>
            </a:xfrm>
          </p:grpSpPr>
          <p:pic>
            <p:nvPicPr>
              <p:cNvPr id="4" name="图片 3">
                <a:extLst>
                  <a:ext uri="{FF2B5EF4-FFF2-40B4-BE49-F238E27FC236}">
                    <a16:creationId xmlns:a16="http://schemas.microsoft.com/office/drawing/2014/main" id="{9CEC0332-F685-8C49-8020-5731E7768E8A}"/>
                  </a:ext>
                </a:extLst>
              </p:cNvPr>
              <p:cNvPicPr>
                <a:picLocks noChangeAspect="1"/>
              </p:cNvPicPr>
              <p:nvPr/>
            </p:nvPicPr>
            <p:blipFill>
              <a:blip r:embed="rId3"/>
              <a:stretch>
                <a:fillRect/>
              </a:stretch>
            </p:blipFill>
            <p:spPr>
              <a:xfrm>
                <a:off x="790160" y="2206726"/>
                <a:ext cx="5463253" cy="2246004"/>
              </a:xfrm>
              <a:prstGeom prst="rect">
                <a:avLst/>
              </a:prstGeom>
            </p:spPr>
          </p:pic>
          <p:sp>
            <p:nvSpPr>
              <p:cNvPr id="6" name="矩形 5">
                <a:extLst>
                  <a:ext uri="{FF2B5EF4-FFF2-40B4-BE49-F238E27FC236}">
                    <a16:creationId xmlns:a16="http://schemas.microsoft.com/office/drawing/2014/main" id="{457369AE-2F20-2543-B2B6-10F3EA278A6A}"/>
                  </a:ext>
                </a:extLst>
              </p:cNvPr>
              <p:cNvSpPr/>
              <p:nvPr/>
            </p:nvSpPr>
            <p:spPr>
              <a:xfrm>
                <a:off x="5751443" y="2716696"/>
                <a:ext cx="662609" cy="278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E68403C4-FBB2-DA4D-9D7E-506AAAED084F}"/>
                </a:ext>
              </a:extLst>
            </p:cNvPr>
            <p:cNvSpPr txBox="1"/>
            <p:nvPr/>
          </p:nvSpPr>
          <p:spPr>
            <a:xfrm>
              <a:off x="317346" y="4385204"/>
              <a:ext cx="2551749" cy="553998"/>
            </a:xfrm>
            <a:prstGeom prst="rect">
              <a:avLst/>
            </a:prstGeom>
            <a:noFill/>
          </p:spPr>
          <p:txBody>
            <a:bodyPr wrap="square" rtlCol="0">
              <a:spAutoFit/>
            </a:bodyPr>
            <a:lstStyle/>
            <a:p>
              <a:pPr algn="ctr"/>
              <a:r>
                <a:rPr kumimoji="1" lang="en-US" altLang="zh-CN" dirty="0"/>
                <a:t>R-CNN</a:t>
              </a:r>
            </a:p>
            <a:p>
              <a:pPr algn="ctr"/>
              <a:r>
                <a:rPr kumimoji="1" lang="en-US" altLang="zh-CN" sz="1200" dirty="0"/>
                <a:t>2000</a:t>
              </a:r>
              <a:r>
                <a:rPr kumimoji="1" lang="zh-CN" altLang="en-US" sz="1200" dirty="0"/>
                <a:t> </a:t>
              </a:r>
              <a:r>
                <a:rPr kumimoji="1" lang="en-US" altLang="zh-CN" sz="1200" dirty="0"/>
                <a:t>nets</a:t>
              </a:r>
              <a:r>
                <a:rPr kumimoji="1" lang="zh-CN" altLang="en-US" sz="1200" dirty="0"/>
                <a:t> </a:t>
              </a:r>
              <a:r>
                <a:rPr kumimoji="1" lang="en-US" altLang="zh-CN" sz="1200" dirty="0"/>
                <a:t>on</a:t>
              </a:r>
              <a:r>
                <a:rPr kumimoji="1" lang="zh-CN" altLang="en-US" sz="1200" dirty="0"/>
                <a:t> </a:t>
              </a:r>
              <a:r>
                <a:rPr kumimoji="1" lang="en-US" altLang="zh-CN" sz="1200" dirty="0"/>
                <a:t>image</a:t>
              </a:r>
              <a:r>
                <a:rPr kumimoji="1" lang="zh-CN" altLang="en-US" sz="1200" dirty="0"/>
                <a:t> </a:t>
              </a:r>
              <a:r>
                <a:rPr kumimoji="1" lang="en-US" altLang="zh-CN" sz="1200" dirty="0"/>
                <a:t>regions</a:t>
              </a:r>
              <a:endParaRPr kumimoji="1" lang="zh-CN" altLang="en-US" sz="1200" dirty="0"/>
            </a:p>
          </p:txBody>
        </p:sp>
        <p:sp>
          <p:nvSpPr>
            <p:cNvPr id="10" name="文本框 9">
              <a:extLst>
                <a:ext uri="{FF2B5EF4-FFF2-40B4-BE49-F238E27FC236}">
                  <a16:creationId xmlns:a16="http://schemas.microsoft.com/office/drawing/2014/main" id="{2AC5FB77-20AA-7246-B93D-4DBC31BE4EE7}"/>
                </a:ext>
              </a:extLst>
            </p:cNvPr>
            <p:cNvSpPr txBox="1"/>
            <p:nvPr/>
          </p:nvSpPr>
          <p:spPr>
            <a:xfrm>
              <a:off x="3212946" y="4400593"/>
              <a:ext cx="2551749" cy="553998"/>
            </a:xfrm>
            <a:prstGeom prst="rect">
              <a:avLst/>
            </a:prstGeom>
            <a:noFill/>
          </p:spPr>
          <p:txBody>
            <a:bodyPr wrap="square" rtlCol="0">
              <a:spAutoFit/>
            </a:bodyPr>
            <a:lstStyle/>
            <a:p>
              <a:pPr algn="ctr"/>
              <a:r>
                <a:rPr kumimoji="1" lang="en-US" altLang="zh-CN" dirty="0"/>
                <a:t>SPP-NET</a:t>
              </a:r>
            </a:p>
            <a:p>
              <a:pPr algn="ctr"/>
              <a:r>
                <a:rPr kumimoji="1" lang="en-US" altLang="zh-CN" sz="1200" dirty="0">
                  <a:solidFill>
                    <a:srgbClr val="FF0000"/>
                  </a:solidFill>
                </a:rPr>
                <a:t>1</a:t>
              </a:r>
              <a:r>
                <a:rPr kumimoji="1" lang="zh-CN" altLang="en-US" sz="1200" dirty="0">
                  <a:solidFill>
                    <a:srgbClr val="FF0000"/>
                  </a:solidFill>
                </a:rPr>
                <a:t> </a:t>
              </a:r>
              <a:r>
                <a:rPr kumimoji="1" lang="en-US" altLang="zh-CN" sz="1200" dirty="0">
                  <a:solidFill>
                    <a:srgbClr val="FF0000"/>
                  </a:solidFill>
                </a:rPr>
                <a:t>net</a:t>
              </a:r>
              <a:r>
                <a:rPr kumimoji="1" lang="zh-CN" altLang="en-US" sz="1200" dirty="0">
                  <a:solidFill>
                    <a:srgbClr val="FF0000"/>
                  </a:solidFill>
                </a:rPr>
                <a:t> </a:t>
              </a:r>
              <a:r>
                <a:rPr kumimoji="1" lang="en-US" altLang="zh-CN" sz="1200" dirty="0">
                  <a:solidFill>
                    <a:srgbClr val="FF0000"/>
                  </a:solidFill>
                </a:rPr>
                <a:t>on</a:t>
              </a:r>
              <a:r>
                <a:rPr kumimoji="1" lang="zh-CN" altLang="en-US" sz="1200" dirty="0">
                  <a:solidFill>
                    <a:srgbClr val="FF0000"/>
                  </a:solidFill>
                </a:rPr>
                <a:t> </a:t>
              </a:r>
              <a:r>
                <a:rPr kumimoji="1" lang="en-US" altLang="zh-CN" sz="1200" dirty="0">
                  <a:solidFill>
                    <a:srgbClr val="FF0000"/>
                  </a:solidFill>
                </a:rPr>
                <a:t>full</a:t>
              </a:r>
              <a:r>
                <a:rPr kumimoji="1" lang="zh-CN" altLang="en-US" sz="1200" dirty="0">
                  <a:solidFill>
                    <a:srgbClr val="FF0000"/>
                  </a:solidFill>
                </a:rPr>
                <a:t> </a:t>
              </a:r>
              <a:r>
                <a:rPr kumimoji="1" lang="en-US" altLang="zh-CN" sz="1200" dirty="0">
                  <a:solidFill>
                    <a:srgbClr val="FF0000"/>
                  </a:solidFill>
                </a:rPr>
                <a:t>image</a:t>
              </a:r>
              <a:endParaRPr kumimoji="1" lang="zh-CN" altLang="en-US" sz="1200" dirty="0">
                <a:solidFill>
                  <a:srgbClr val="FF0000"/>
                </a:solidFill>
              </a:endParaRPr>
            </a:p>
          </p:txBody>
        </p:sp>
      </p:grpSp>
      <p:sp>
        <p:nvSpPr>
          <p:cNvPr id="12" name="矩形 11">
            <a:extLst>
              <a:ext uri="{FF2B5EF4-FFF2-40B4-BE49-F238E27FC236}">
                <a16:creationId xmlns:a16="http://schemas.microsoft.com/office/drawing/2014/main" id="{7CCAB3EA-6D7F-FC4D-8199-D53BEB0E3918}"/>
              </a:ext>
            </a:extLst>
          </p:cNvPr>
          <p:cNvSpPr/>
          <p:nvPr/>
        </p:nvSpPr>
        <p:spPr>
          <a:xfrm>
            <a:off x="6279212" y="2636942"/>
            <a:ext cx="5533869" cy="2769989"/>
          </a:xfrm>
          <a:prstGeom prst="rect">
            <a:avLst/>
          </a:prstGeom>
        </p:spPr>
        <p:txBody>
          <a:bodyPr wrap="square">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SPP-Net</a:t>
            </a:r>
            <a:r>
              <a:rPr lang="zh-CN" altLang="en-US" sz="2000" dirty="0">
                <a:latin typeface="微软雅黑" panose="020B0503020204020204" pitchFamily="34" charset="-122"/>
                <a:ea typeface="微软雅黑" panose="020B0503020204020204" pitchFamily="34" charset="-122"/>
              </a:rPr>
              <a:t>不再单独提取每个候选区域的特征，而是</a:t>
            </a:r>
            <a:r>
              <a:rPr lang="zh-CN" altLang="en-US" sz="2000" dirty="0">
                <a:solidFill>
                  <a:srgbClr val="FF0000"/>
                </a:solidFill>
                <a:latin typeface="微软雅黑" panose="020B0503020204020204" pitchFamily="34" charset="-122"/>
                <a:ea typeface="微软雅黑" panose="020B0503020204020204" pitchFamily="34" charset="-122"/>
              </a:rPr>
              <a:t>一次性提取整个图像的特征，</a:t>
            </a:r>
            <a:r>
              <a:rPr lang="zh-CN" altLang="en-US" sz="2000" dirty="0">
                <a:latin typeface="微软雅黑" panose="020B0503020204020204" pitchFamily="34" charset="-122"/>
                <a:ea typeface="微软雅黑" panose="020B0503020204020204" pitchFamily="34" charset="-122"/>
              </a:rPr>
              <a:t>再在特征图上取出对应于不同</a:t>
            </a:r>
            <a:r>
              <a:rPr lang="en-US" altLang="zh-CN" sz="2000" dirty="0">
                <a:latin typeface="微软雅黑" panose="020B0503020204020204" pitchFamily="34" charset="-122"/>
                <a:ea typeface="微软雅黑" panose="020B0503020204020204" pitchFamily="34" charset="-122"/>
              </a:rPr>
              <a:t>region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proposal</a:t>
            </a:r>
            <a:r>
              <a:rPr lang="zh-CN" altLang="en-US" sz="2000" dirty="0">
                <a:latin typeface="微软雅黑" panose="020B0503020204020204" pitchFamily="34" charset="-122"/>
                <a:ea typeface="微软雅黑" panose="020B0503020204020204" pitchFamily="34" charset="-122"/>
              </a:rPr>
              <a:t>的区域</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减少了</a:t>
            </a:r>
            <a:r>
              <a:rPr lang="zh-CN" altLang="en-US" sz="2000" dirty="0">
                <a:solidFill>
                  <a:srgbClr val="00B0F0"/>
                </a:solidFill>
                <a:latin typeface="微软雅黑" panose="020B0503020204020204" pitchFamily="34" charset="-122"/>
                <a:ea typeface="微软雅黑" panose="020B0503020204020204" pitchFamily="34" charset="-122"/>
              </a:rPr>
              <a:t>提取特征的时间</a:t>
            </a:r>
            <a:r>
              <a:rPr lang="zh-CN" altLang="en-US" sz="2000" dirty="0">
                <a:latin typeface="微软雅黑" panose="020B0503020204020204" pitchFamily="34" charset="-122"/>
                <a:ea typeface="微软雅黑" panose="020B0503020204020204" pitchFamily="34" charset="-122"/>
              </a:rPr>
              <a:t>，和用来</a:t>
            </a:r>
            <a:r>
              <a:rPr lang="zh-CN" altLang="en-US" sz="2000" dirty="0">
                <a:solidFill>
                  <a:srgbClr val="00B0F0"/>
                </a:solidFill>
                <a:latin typeface="微软雅黑" panose="020B0503020204020204" pitchFamily="34" charset="-122"/>
                <a:ea typeface="微软雅黑" panose="020B0503020204020204" pitchFamily="34" charset="-122"/>
              </a:rPr>
              <a:t>存储特征的空间</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30E644A-9695-F94C-A5F6-49A9EE54F282}"/>
              </a:ext>
            </a:extLst>
          </p:cNvPr>
          <p:cNvSpPr/>
          <p:nvPr/>
        </p:nvSpPr>
        <p:spPr>
          <a:xfrm>
            <a:off x="317346" y="6611779"/>
            <a:ext cx="10490644" cy="246221"/>
          </a:xfrm>
          <a:prstGeom prst="rect">
            <a:avLst/>
          </a:prstGeom>
        </p:spPr>
        <p:txBody>
          <a:bodyPr wrap="square">
            <a:spAutoFit/>
          </a:bodyPr>
          <a:lstStyle/>
          <a:p>
            <a:r>
              <a:rPr lang="en" altLang="zh-CN" sz="1000" dirty="0">
                <a:latin typeface="Times New Roman" panose="02020603050405020304" pitchFamily="18" charset="0"/>
              </a:rPr>
              <a:t>He, </a:t>
            </a:r>
            <a:r>
              <a:rPr lang="en" altLang="zh-CN" sz="1000" dirty="0" err="1">
                <a:latin typeface="Times New Roman" panose="02020603050405020304" pitchFamily="18" charset="0"/>
              </a:rPr>
              <a:t>Kaiming</a:t>
            </a:r>
            <a:r>
              <a:rPr lang="en" altLang="zh-CN" sz="1000" dirty="0">
                <a:latin typeface="Times New Roman" panose="02020603050405020304" pitchFamily="18" charset="0"/>
              </a:rPr>
              <a:t>, </a:t>
            </a:r>
            <a:r>
              <a:rPr lang="en" altLang="zh-CN" sz="1000" dirty="0" err="1">
                <a:latin typeface="Times New Roman" panose="02020603050405020304" pitchFamily="18" charset="0"/>
              </a:rPr>
              <a:t>Xiangyu</a:t>
            </a:r>
            <a:r>
              <a:rPr lang="en" altLang="zh-CN" sz="1000" dirty="0">
                <a:latin typeface="Times New Roman" panose="02020603050405020304" pitchFamily="18" charset="0"/>
              </a:rPr>
              <a:t> Zhang, </a:t>
            </a:r>
            <a:r>
              <a:rPr lang="en" altLang="zh-CN" sz="1000" dirty="0" err="1">
                <a:latin typeface="Times New Roman" panose="02020603050405020304" pitchFamily="18" charset="0"/>
              </a:rPr>
              <a:t>Shaoqing</a:t>
            </a:r>
            <a:r>
              <a:rPr lang="en" altLang="zh-CN" sz="1000" dirty="0">
                <a:latin typeface="Times New Roman" panose="02020603050405020304" pitchFamily="18" charset="0"/>
              </a:rPr>
              <a:t> Ren, and Jian Sun. “Spatial pyramid pooling in deep convolutional networks for visual recognition.“, ECCV 2014, PAMI2015 </a:t>
            </a:r>
            <a:endParaRPr lang="en" altLang="zh-CN" sz="1000" dirty="0">
              <a:effectLst/>
            </a:endParaRPr>
          </a:p>
        </p:txBody>
      </p:sp>
      <p:sp>
        <p:nvSpPr>
          <p:cNvPr id="9" name="文本框 8">
            <a:extLst>
              <a:ext uri="{FF2B5EF4-FFF2-40B4-BE49-F238E27FC236}">
                <a16:creationId xmlns:a16="http://schemas.microsoft.com/office/drawing/2014/main" id="{44F7F32E-A422-1C4D-9BC6-649EDF87F6F4}"/>
              </a:ext>
            </a:extLst>
          </p:cNvPr>
          <p:cNvSpPr txBox="1"/>
          <p:nvPr/>
        </p:nvSpPr>
        <p:spPr>
          <a:xfrm>
            <a:off x="3801423" y="1113515"/>
            <a:ext cx="5868462" cy="1015663"/>
          </a:xfrm>
          <a:prstGeom prst="rect">
            <a:avLst/>
          </a:prstGeom>
          <a:noFill/>
          <a:ln w="38100">
            <a:solidFill>
              <a:schemeClr val="accent1">
                <a:shade val="50000"/>
                <a:alpha val="92000"/>
              </a:schemeClr>
            </a:solidFill>
          </a:ln>
        </p:spPr>
        <p:txBody>
          <a:bodyPr wrap="square" rtlCol="0">
            <a:spAutoFit/>
          </a:bodyPr>
          <a:lstStyle/>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R-CNN</a:t>
            </a:r>
            <a:r>
              <a:rPr lang="zh-CN" altLang="en-US" sz="2000" b="1" dirty="0">
                <a:solidFill>
                  <a:srgbClr val="FF0000"/>
                </a:solidFill>
                <a:latin typeface="微软雅黑" panose="020B0503020204020204" pitchFamily="34" charset="-122"/>
                <a:ea typeface="微软雅黑" panose="020B0503020204020204" pitchFamily="34" charset="-122"/>
              </a:rPr>
              <a:t>缺点：</a:t>
            </a:r>
            <a:r>
              <a:rPr lang="zh-CN" altLang="en-US" sz="2000" dirty="0">
                <a:solidFill>
                  <a:srgbClr val="CC0099"/>
                </a:solidFill>
                <a:latin typeface="微软雅黑" panose="020B0503020204020204" pitchFamily="34" charset="-122"/>
                <a:ea typeface="微软雅黑" panose="020B0503020204020204" pitchFamily="34" charset="-122"/>
              </a:rPr>
              <a:t>为每个</a:t>
            </a:r>
            <a:r>
              <a:rPr lang="en-US" altLang="zh-CN" sz="2000" dirty="0">
                <a:solidFill>
                  <a:srgbClr val="CC0099"/>
                </a:solidFill>
                <a:latin typeface="微软雅黑" panose="020B0503020204020204" pitchFamily="34" charset="-122"/>
                <a:ea typeface="微软雅黑" panose="020B0503020204020204" pitchFamily="34" charset="-122"/>
              </a:rPr>
              <a:t>region</a:t>
            </a:r>
            <a:r>
              <a:rPr lang="zh-CN" altLang="en-US" sz="2000" dirty="0">
                <a:solidFill>
                  <a:srgbClr val="CC0099"/>
                </a:solidFill>
                <a:latin typeface="微软雅黑" panose="020B0503020204020204" pitchFamily="34" charset="-122"/>
                <a:ea typeface="微软雅黑" panose="020B0503020204020204" pitchFamily="34" charset="-122"/>
              </a:rPr>
              <a:t> </a:t>
            </a:r>
            <a:r>
              <a:rPr lang="en-US" altLang="zh-CN" sz="2000" dirty="0">
                <a:solidFill>
                  <a:srgbClr val="CC0099"/>
                </a:solidFill>
                <a:latin typeface="微软雅黑" panose="020B0503020204020204" pitchFamily="34" charset="-122"/>
                <a:ea typeface="微软雅黑" panose="020B0503020204020204" pitchFamily="34" charset="-122"/>
              </a:rPr>
              <a:t>proposal</a:t>
            </a:r>
            <a:r>
              <a:rPr lang="zh-CN" altLang="en-US" sz="2000" dirty="0">
                <a:solidFill>
                  <a:srgbClr val="CC0099"/>
                </a:solidFill>
                <a:latin typeface="微软雅黑" panose="020B0503020204020204" pitchFamily="34" charset="-122"/>
                <a:ea typeface="微软雅黑" panose="020B0503020204020204" pitchFamily="34" charset="-122"/>
              </a:rPr>
              <a:t>提取特征，</a:t>
            </a:r>
            <a:endParaRPr lang="en-US" altLang="zh-CN" sz="2000" dirty="0">
              <a:solidFill>
                <a:srgbClr val="CC0099"/>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C0099"/>
                </a:solidFill>
                <a:latin typeface="微软雅黑" panose="020B0503020204020204" pitchFamily="34" charset="-122"/>
                <a:ea typeface="微软雅黑" panose="020B0503020204020204" pitchFamily="34" charset="-122"/>
              </a:rPr>
              <a:t>花费大量的计算时间和存储空间。</a:t>
            </a:r>
            <a:endParaRPr lang="en-US" altLang="zh-CN" sz="2000" dirty="0">
              <a:solidFill>
                <a:srgbClr val="CC0099"/>
              </a:solidFill>
              <a:latin typeface="微软雅黑" panose="020B0503020204020204" pitchFamily="34" charset="-122"/>
              <a:ea typeface="微软雅黑" panose="020B0503020204020204" pitchFamily="34" charset="-122"/>
            </a:endParaRPr>
          </a:p>
        </p:txBody>
      </p:sp>
      <p:sp>
        <p:nvSpPr>
          <p:cNvPr id="13" name="下箭头 12">
            <a:extLst>
              <a:ext uri="{FF2B5EF4-FFF2-40B4-BE49-F238E27FC236}">
                <a16:creationId xmlns:a16="http://schemas.microsoft.com/office/drawing/2014/main" id="{399D5374-9BEA-6149-A74D-988035A6FBFD}"/>
              </a:ext>
            </a:extLst>
          </p:cNvPr>
          <p:cNvSpPr/>
          <p:nvPr/>
        </p:nvSpPr>
        <p:spPr>
          <a:xfrm>
            <a:off x="8763758" y="4266907"/>
            <a:ext cx="282388" cy="477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864AAF9D-F6C6-4FC5-B4BD-9136A7BE08AE}"/>
              </a:ext>
            </a:extLst>
          </p:cNvPr>
          <p:cNvSpPr/>
          <p:nvPr/>
        </p:nvSpPr>
        <p:spPr>
          <a:xfrm>
            <a:off x="793919" y="5442319"/>
            <a:ext cx="1723549" cy="400110"/>
          </a:xfrm>
          <a:prstGeom prst="rect">
            <a:avLst/>
          </a:prstGeom>
        </p:spPr>
        <p:txBody>
          <a:bodyPr wrap="none">
            <a:spAutoFit/>
          </a:bodyPr>
          <a:lstStyle/>
          <a:p>
            <a:r>
              <a:rPr lang="zh-CN" altLang="en-US" sz="2000" dirty="0">
                <a:solidFill>
                  <a:srgbClr val="00B0F0"/>
                </a:solidFill>
                <a:latin typeface="微软雅黑" pitchFamily="34" charset="-122"/>
                <a:ea typeface="微软雅黑" pitchFamily="34" charset="-122"/>
              </a:rPr>
              <a:t>逐个提取特征</a:t>
            </a:r>
          </a:p>
        </p:txBody>
      </p:sp>
      <p:sp>
        <p:nvSpPr>
          <p:cNvPr id="15" name="矩形 14">
            <a:extLst>
              <a:ext uri="{FF2B5EF4-FFF2-40B4-BE49-F238E27FC236}">
                <a16:creationId xmlns:a16="http://schemas.microsoft.com/office/drawing/2014/main" id="{EA77EC81-DB08-4A02-B3E8-385FFA679136}"/>
              </a:ext>
            </a:extLst>
          </p:cNvPr>
          <p:cNvSpPr/>
          <p:nvPr/>
        </p:nvSpPr>
        <p:spPr>
          <a:xfrm>
            <a:off x="3413286" y="5442319"/>
            <a:ext cx="2020105" cy="400110"/>
          </a:xfrm>
          <a:prstGeom prst="rect">
            <a:avLst/>
          </a:prstGeom>
        </p:spPr>
        <p:txBody>
          <a:bodyPr wrap="none">
            <a:spAutoFit/>
          </a:bodyPr>
          <a:lstStyle/>
          <a:p>
            <a:r>
              <a:rPr lang="zh-CN" altLang="en-US" sz="2000" dirty="0">
                <a:solidFill>
                  <a:srgbClr val="00B0F0"/>
                </a:solidFill>
                <a:latin typeface="微软雅黑" pitchFamily="34" charset="-122"/>
                <a:ea typeface="微软雅黑" pitchFamily="34" charset="-122"/>
              </a:rPr>
              <a:t>一次性提取特征</a:t>
            </a:r>
          </a:p>
        </p:txBody>
      </p:sp>
      <p:sp>
        <p:nvSpPr>
          <p:cNvPr id="16" name="矩形 15"/>
          <p:cNvSpPr/>
          <p:nvPr/>
        </p:nvSpPr>
        <p:spPr>
          <a:xfrm>
            <a:off x="1293877" y="1434070"/>
            <a:ext cx="5343035" cy="592470"/>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2</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SPP-Net</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08819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504752-B1BF-734D-86B7-A96F1AF95477}"/>
              </a:ext>
            </a:extLst>
          </p:cNvPr>
          <p:cNvPicPr>
            <a:picLocks noChangeAspect="1"/>
          </p:cNvPicPr>
          <p:nvPr/>
        </p:nvPicPr>
        <p:blipFill>
          <a:blip r:embed="rId3"/>
          <a:stretch>
            <a:fillRect/>
          </a:stretch>
        </p:blipFill>
        <p:spPr>
          <a:xfrm>
            <a:off x="605876" y="2359006"/>
            <a:ext cx="4937256" cy="2139987"/>
          </a:xfrm>
          <a:prstGeom prst="rect">
            <a:avLst/>
          </a:prstGeom>
        </p:spPr>
      </p:pic>
      <p:pic>
        <p:nvPicPr>
          <p:cNvPr id="13" name="图片 12">
            <a:extLst>
              <a:ext uri="{FF2B5EF4-FFF2-40B4-BE49-F238E27FC236}">
                <a16:creationId xmlns:a16="http://schemas.microsoft.com/office/drawing/2014/main" id="{E0FE18A6-2477-114C-B98C-DA0886240439}"/>
              </a:ext>
            </a:extLst>
          </p:cNvPr>
          <p:cNvPicPr>
            <a:picLocks noChangeAspect="1"/>
          </p:cNvPicPr>
          <p:nvPr/>
        </p:nvPicPr>
        <p:blipFill>
          <a:blip r:embed="rId4"/>
          <a:stretch>
            <a:fillRect/>
          </a:stretch>
        </p:blipFill>
        <p:spPr>
          <a:xfrm>
            <a:off x="6648870" y="1822699"/>
            <a:ext cx="4689061" cy="3212600"/>
          </a:xfrm>
          <a:prstGeom prst="rect">
            <a:avLst/>
          </a:prstGeom>
        </p:spPr>
      </p:pic>
      <p:sp>
        <p:nvSpPr>
          <p:cNvPr id="14" name="文本框 13">
            <a:extLst>
              <a:ext uri="{FF2B5EF4-FFF2-40B4-BE49-F238E27FC236}">
                <a16:creationId xmlns:a16="http://schemas.microsoft.com/office/drawing/2014/main" id="{8F62916B-8635-8949-84C2-2A50122B879F}"/>
              </a:ext>
            </a:extLst>
          </p:cNvPr>
          <p:cNvSpPr txBox="1"/>
          <p:nvPr/>
        </p:nvSpPr>
        <p:spPr>
          <a:xfrm>
            <a:off x="605876" y="4905101"/>
            <a:ext cx="784977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spatial</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pyramid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pooling</a:t>
            </a:r>
            <a:r>
              <a:rPr lang="zh-CN" altLang="en-US" sz="2000" dirty="0">
                <a:latin typeface="微软雅黑" panose="020B0503020204020204" pitchFamily="34" charset="-122"/>
                <a:ea typeface="微软雅黑" panose="020B0503020204020204" pitchFamily="34" charset="-122"/>
              </a:rPr>
              <a:t>将</a:t>
            </a:r>
            <a:r>
              <a:rPr lang="zh-CN" altLang="en-US" sz="2000" dirty="0">
                <a:solidFill>
                  <a:srgbClr val="FF0000"/>
                </a:solidFill>
                <a:latin typeface="微软雅黑" panose="020B0503020204020204" pitchFamily="34" charset="-122"/>
                <a:ea typeface="微软雅黑" panose="020B0503020204020204" pitchFamily="34" charset="-122"/>
              </a:rPr>
              <a:t>任意大小</a:t>
            </a:r>
            <a:r>
              <a:rPr lang="en-US" altLang="zh-CN" sz="2000" dirty="0" err="1">
                <a:solidFill>
                  <a:srgbClr val="FF0000"/>
                </a:solidFill>
                <a:latin typeface="微软雅黑" panose="020B0503020204020204" pitchFamily="34" charset="-122"/>
                <a:ea typeface="微软雅黑" panose="020B0503020204020204" pitchFamily="34" charset="-122"/>
              </a:rPr>
              <a:t>RoI</a:t>
            </a:r>
            <a:r>
              <a:rPr lang="zh-CN" altLang="en-US" sz="2000" dirty="0">
                <a:solidFill>
                  <a:srgbClr val="FF0000"/>
                </a:solidFill>
                <a:latin typeface="微软雅黑" panose="020B0503020204020204" pitchFamily="34" charset="-122"/>
                <a:ea typeface="微软雅黑" panose="020B0503020204020204" pitchFamily="34" charset="-122"/>
              </a:rPr>
              <a:t>特征统一成相同的尺寸</a:t>
            </a:r>
          </a:p>
        </p:txBody>
      </p:sp>
      <p:sp>
        <p:nvSpPr>
          <p:cNvPr id="4" name="文本框 3">
            <a:extLst>
              <a:ext uri="{FF2B5EF4-FFF2-40B4-BE49-F238E27FC236}">
                <a16:creationId xmlns:a16="http://schemas.microsoft.com/office/drawing/2014/main" id="{B821DF4D-5F81-0148-8360-7857ACB965FA}"/>
              </a:ext>
            </a:extLst>
          </p:cNvPr>
          <p:cNvSpPr txBox="1"/>
          <p:nvPr/>
        </p:nvSpPr>
        <p:spPr>
          <a:xfrm>
            <a:off x="1490332" y="5763927"/>
            <a:ext cx="6603859" cy="961289"/>
          </a:xfrm>
          <a:prstGeom prst="rect">
            <a:avLst/>
          </a:prstGeom>
          <a:noFill/>
          <a:ln w="25400">
            <a:solidFill>
              <a:srgbClr val="0070C0"/>
            </a:solidFill>
          </a:ln>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可以输入</a:t>
            </a:r>
            <a:r>
              <a:rPr lang="zh-CN" altLang="en-US" sz="2000" dirty="0">
                <a:solidFill>
                  <a:srgbClr val="00B0F0"/>
                </a:solidFill>
                <a:latin typeface="微软雅黑" panose="020B0503020204020204" pitchFamily="34" charset="-122"/>
                <a:ea typeface="微软雅黑" panose="020B0503020204020204" pitchFamily="34" charset="-122"/>
              </a:rPr>
              <a:t>任意大小</a:t>
            </a:r>
            <a:r>
              <a:rPr lang="zh-CN" altLang="en-US" sz="2000" dirty="0">
                <a:latin typeface="微软雅黑" panose="020B0503020204020204" pitchFamily="34" charset="-122"/>
                <a:ea typeface="微软雅黑" panose="020B0503020204020204" pitchFamily="34" charset="-122"/>
              </a:rPr>
              <a:t>的候选区域，不再需要</a:t>
            </a:r>
            <a:r>
              <a:rPr lang="en-US" altLang="zh-CN" sz="2000" dirty="0">
                <a:latin typeface="微软雅黑" panose="020B0503020204020204" pitchFamily="34" charset="-122"/>
                <a:ea typeface="微软雅黑" panose="020B0503020204020204" pitchFamily="34" charset="-122"/>
              </a:rPr>
              <a:t>warp</a:t>
            </a:r>
            <a:r>
              <a:rPr lang="zh-CN" altLang="en-US" sz="2000" dirty="0">
                <a:latin typeface="微软雅黑" panose="020B0503020204020204" pitchFamily="34" charset="-122"/>
                <a:ea typeface="微软雅黑" panose="020B0503020204020204" pitchFamily="34" charset="-122"/>
              </a:rPr>
              <a:t>输入图像，提升了</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提取的特征的质量</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B0F0"/>
                </a:solidFill>
                <a:latin typeface="微软雅黑" panose="020B0503020204020204" pitchFamily="34" charset="-122"/>
                <a:ea typeface="微软雅黑" panose="020B0503020204020204" pitchFamily="34" charset="-122"/>
              </a:rPr>
              <a:t>使特征更鲁棒</a:t>
            </a:r>
          </a:p>
        </p:txBody>
      </p:sp>
      <p:sp>
        <p:nvSpPr>
          <p:cNvPr id="6" name="下箭头 5">
            <a:extLst>
              <a:ext uri="{FF2B5EF4-FFF2-40B4-BE49-F238E27FC236}">
                <a16:creationId xmlns:a16="http://schemas.microsoft.com/office/drawing/2014/main" id="{074A8997-9AB5-514C-904F-1C879B71C25C}"/>
              </a:ext>
            </a:extLst>
          </p:cNvPr>
          <p:cNvSpPr/>
          <p:nvPr/>
        </p:nvSpPr>
        <p:spPr>
          <a:xfrm>
            <a:off x="4150963" y="5354569"/>
            <a:ext cx="248771" cy="36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B91F4088-791B-48DC-AA31-20A1E7DB2364}"/>
              </a:ext>
            </a:extLst>
          </p:cNvPr>
          <p:cNvSpPr/>
          <p:nvPr/>
        </p:nvSpPr>
        <p:spPr>
          <a:xfrm>
            <a:off x="2083721" y="4467052"/>
            <a:ext cx="1832553" cy="400110"/>
          </a:xfrm>
          <a:prstGeom prst="rect">
            <a:avLst/>
          </a:prstGeom>
        </p:spPr>
        <p:txBody>
          <a:bodyPr wrap="none">
            <a:spAutoFit/>
          </a:bodyPr>
          <a:lstStyle/>
          <a:p>
            <a:r>
              <a:rPr lang="zh-CN" altLang="en-US" sz="2000" dirty="0">
                <a:solidFill>
                  <a:srgbClr val="FF0000"/>
                </a:solidFill>
                <a:latin typeface="微软雅黑" pitchFamily="34" charset="-122"/>
                <a:ea typeface="微软雅黑" pitchFamily="34" charset="-122"/>
              </a:rPr>
              <a:t>丢失信息</a:t>
            </a:r>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形态</a:t>
            </a:r>
          </a:p>
        </p:txBody>
      </p:sp>
      <p:sp>
        <p:nvSpPr>
          <p:cNvPr id="7" name="矩形 6">
            <a:extLst>
              <a:ext uri="{FF2B5EF4-FFF2-40B4-BE49-F238E27FC236}">
                <a16:creationId xmlns:a16="http://schemas.microsoft.com/office/drawing/2014/main" id="{51097B6C-8719-4873-81EB-C68AA7FB3733}"/>
              </a:ext>
            </a:extLst>
          </p:cNvPr>
          <p:cNvSpPr/>
          <p:nvPr/>
        </p:nvSpPr>
        <p:spPr>
          <a:xfrm>
            <a:off x="6648870" y="4081693"/>
            <a:ext cx="1609736" cy="646331"/>
          </a:xfrm>
          <a:prstGeom prst="rect">
            <a:avLst/>
          </a:prstGeom>
        </p:spPr>
        <p:txBody>
          <a:bodyPr wrap="none">
            <a:spAutoFit/>
          </a:bodyPr>
          <a:lstStyle/>
          <a:p>
            <a:r>
              <a:rPr lang="zh-CN" altLang="en-US" dirty="0">
                <a:solidFill>
                  <a:srgbClr val="00B0F0"/>
                </a:solidFill>
                <a:latin typeface="微软雅黑" panose="020B0503020204020204" pitchFamily="34" charset="-122"/>
                <a:ea typeface="微软雅黑" panose="020B0503020204020204" pitchFamily="34" charset="-122"/>
              </a:rPr>
              <a:t>每个网格上取</a:t>
            </a:r>
            <a:endParaRPr lang="en-US" altLang="zh-CN" dirty="0">
              <a:solidFill>
                <a:srgbClr val="00B0F0"/>
              </a:solidFill>
              <a:latin typeface="微软雅黑" panose="020B0503020204020204" pitchFamily="34" charset="-122"/>
              <a:ea typeface="微软雅黑" panose="020B0503020204020204" pitchFamily="34" charset="-122"/>
            </a:endParaRPr>
          </a:p>
          <a:p>
            <a:r>
              <a:rPr lang="en-US" altLang="zh-CN" dirty="0">
                <a:solidFill>
                  <a:srgbClr val="00B0F0"/>
                </a:solidFill>
                <a:latin typeface="微软雅黑" panose="020B0503020204020204" pitchFamily="34" charset="-122"/>
                <a:ea typeface="微软雅黑" panose="020B0503020204020204" pitchFamily="34" charset="-122"/>
              </a:rPr>
              <a:t>max pooling</a:t>
            </a:r>
            <a:endParaRPr lang="zh-CN" altLang="en-US" dirty="0">
              <a:solidFill>
                <a:srgbClr val="00B0F0"/>
              </a:solidFill>
            </a:endParaRPr>
          </a:p>
        </p:txBody>
      </p:sp>
      <p:sp>
        <p:nvSpPr>
          <p:cNvPr id="12" name="矩形 11"/>
          <p:cNvSpPr/>
          <p:nvPr/>
        </p:nvSpPr>
        <p:spPr>
          <a:xfrm>
            <a:off x="1490332" y="400051"/>
            <a:ext cx="5570035" cy="646331"/>
          </a:xfrm>
          <a:prstGeom prst="rect">
            <a:avLst/>
          </a:prstGeom>
        </p:spPr>
        <p:txBody>
          <a:bodyPr wrap="square">
            <a:spAutoFit/>
          </a:bodyPr>
          <a:lstStyle/>
          <a:p>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p>
        </p:txBody>
      </p:sp>
      <p:sp>
        <p:nvSpPr>
          <p:cNvPr id="15" name="矩形 14"/>
          <p:cNvSpPr/>
          <p:nvPr/>
        </p:nvSpPr>
        <p:spPr>
          <a:xfrm>
            <a:off x="1293877" y="1434070"/>
            <a:ext cx="5343035" cy="546753"/>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2</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SPP-Net</a:t>
            </a: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8" name="文本框 17">
            <a:extLst>
              <a:ext uri="{FF2B5EF4-FFF2-40B4-BE49-F238E27FC236}">
                <a16:creationId xmlns:a16="http://schemas.microsoft.com/office/drawing/2014/main" id="{44F7F32E-A422-1C4D-9BC6-649EDF87F6F4}"/>
              </a:ext>
            </a:extLst>
          </p:cNvPr>
          <p:cNvSpPr txBox="1"/>
          <p:nvPr/>
        </p:nvSpPr>
        <p:spPr>
          <a:xfrm>
            <a:off x="3801423" y="1113515"/>
            <a:ext cx="6886564" cy="1015663"/>
          </a:xfrm>
          <a:prstGeom prst="rect">
            <a:avLst/>
          </a:prstGeom>
          <a:noFill/>
          <a:ln w="38100">
            <a:solidFill>
              <a:schemeClr val="accent1">
                <a:shade val="50000"/>
                <a:alpha val="92000"/>
              </a:schemeClr>
            </a:solidFill>
          </a:ln>
        </p:spPr>
        <p:txBody>
          <a:bodyPr wrap="square" rtlCol="0">
            <a:spAutoFit/>
          </a:bodyPr>
          <a:lstStyle/>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R-CNN</a:t>
            </a:r>
            <a:r>
              <a:rPr lang="zh-CN" altLang="en-US" sz="2000" b="1" dirty="0">
                <a:solidFill>
                  <a:srgbClr val="FF0000"/>
                </a:solidFill>
                <a:latin typeface="微软雅黑" panose="020B0503020204020204" pitchFamily="34" charset="-122"/>
                <a:ea typeface="微软雅黑" panose="020B0503020204020204" pitchFamily="34" charset="-122"/>
              </a:rPr>
              <a:t>缺点：</a:t>
            </a:r>
            <a:r>
              <a:rPr lang="zh-CN" altLang="en-US" sz="2000" dirty="0">
                <a:solidFill>
                  <a:srgbClr val="CC0099"/>
                </a:solidFill>
                <a:latin typeface="微软雅黑" panose="020B0503020204020204" pitchFamily="34" charset="-122"/>
                <a:ea typeface="微软雅黑" panose="020B0503020204020204" pitchFamily="34" charset="-122"/>
              </a:rPr>
              <a:t>使用</a:t>
            </a:r>
            <a:r>
              <a:rPr lang="en-US" altLang="zh-CN" sz="2000" dirty="0">
                <a:solidFill>
                  <a:srgbClr val="CC0099"/>
                </a:solidFill>
                <a:latin typeface="微软雅黑" panose="020B0503020204020204" pitchFamily="34" charset="-122"/>
                <a:ea typeface="微软雅黑" panose="020B0503020204020204" pitchFamily="34" charset="-122"/>
              </a:rPr>
              <a:t>Warp</a:t>
            </a:r>
            <a:r>
              <a:rPr lang="zh-CN" altLang="en-US" sz="2000" dirty="0">
                <a:solidFill>
                  <a:srgbClr val="CC0099"/>
                </a:solidFill>
                <a:latin typeface="微软雅黑" panose="020B0503020204020204" pitchFamily="34" charset="-122"/>
                <a:ea typeface="微软雅黑" panose="020B0503020204020204" pitchFamily="34" charset="-122"/>
              </a:rPr>
              <a:t>，为每个</a:t>
            </a:r>
            <a:r>
              <a:rPr lang="en-US" altLang="zh-CN" sz="2000" dirty="0">
                <a:solidFill>
                  <a:srgbClr val="CC0099"/>
                </a:solidFill>
                <a:latin typeface="微软雅黑" panose="020B0503020204020204" pitchFamily="34" charset="-122"/>
                <a:ea typeface="微软雅黑" panose="020B0503020204020204" pitchFamily="34" charset="-122"/>
              </a:rPr>
              <a:t>region proposal</a:t>
            </a:r>
            <a:r>
              <a:rPr lang="zh-CN" altLang="en-US" sz="2000" dirty="0">
                <a:solidFill>
                  <a:srgbClr val="CC0099"/>
                </a:solidFill>
                <a:latin typeface="微软雅黑" panose="020B0503020204020204" pitchFamily="34" charset="-122"/>
                <a:ea typeface="微软雅黑" panose="020B0503020204020204" pitchFamily="34" charset="-122"/>
              </a:rPr>
              <a:t>统一尺寸，严重影响</a:t>
            </a:r>
            <a:r>
              <a:rPr lang="en-US" altLang="zh-CN" sz="2000" dirty="0">
                <a:solidFill>
                  <a:srgbClr val="CC0099"/>
                </a:solidFill>
                <a:latin typeface="微软雅黑" panose="020B0503020204020204" pitchFamily="34" charset="-122"/>
                <a:ea typeface="微软雅黑" panose="020B0503020204020204" pitchFamily="34" charset="-122"/>
              </a:rPr>
              <a:t>CNN</a:t>
            </a:r>
            <a:r>
              <a:rPr lang="zh-CN" altLang="en-US" sz="2000" dirty="0">
                <a:solidFill>
                  <a:srgbClr val="CC0099"/>
                </a:solidFill>
                <a:latin typeface="微软雅黑" panose="020B0503020204020204" pitchFamily="34" charset="-122"/>
                <a:ea typeface="微软雅黑" panose="020B0503020204020204" pitchFamily="34" charset="-122"/>
              </a:rPr>
              <a:t>提取特征的质量。</a:t>
            </a:r>
            <a:endParaRPr lang="en-US" altLang="zh-CN" sz="2000" dirty="0">
              <a:solidFill>
                <a:srgbClr val="CC00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1233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两阶段方法</a:t>
            </a:r>
          </a:p>
        </p:txBody>
      </p:sp>
      <p:sp>
        <p:nvSpPr>
          <p:cNvPr id="3" name="矩形 2">
            <a:extLst>
              <a:ext uri="{FF2B5EF4-FFF2-40B4-BE49-F238E27FC236}">
                <a16:creationId xmlns:a16="http://schemas.microsoft.com/office/drawing/2014/main" id="{ED9F4560-8B8E-7642-82F0-73BD10B82915}"/>
              </a:ext>
            </a:extLst>
          </p:cNvPr>
          <p:cNvSpPr/>
          <p:nvPr/>
        </p:nvSpPr>
        <p:spPr>
          <a:xfrm>
            <a:off x="592820" y="6531535"/>
            <a:ext cx="2571538" cy="246221"/>
          </a:xfrm>
          <a:prstGeom prst="rect">
            <a:avLst/>
          </a:prstGeom>
        </p:spPr>
        <p:txBody>
          <a:bodyPr wrap="none">
            <a:spAutoFit/>
          </a:bodyPr>
          <a:lstStyle/>
          <a:p>
            <a:r>
              <a:rPr lang="en" altLang="zh-CN" sz="1000" dirty="0">
                <a:latin typeface="Times New Roman" panose="02020603050405020304" pitchFamily="18" charset="0"/>
              </a:rPr>
              <a:t>Ross B. </a:t>
            </a:r>
            <a:r>
              <a:rPr lang="en" altLang="zh-CN" sz="1000" dirty="0" err="1">
                <a:latin typeface="Times New Roman" panose="02020603050405020304" pitchFamily="18" charset="0"/>
              </a:rPr>
              <a:t>Girshick</a:t>
            </a:r>
            <a:r>
              <a:rPr lang="en" altLang="zh-CN" sz="1000" dirty="0">
                <a:latin typeface="Times New Roman" panose="02020603050405020304" pitchFamily="18" charset="0"/>
              </a:rPr>
              <a:t>, “Fast R-CNN,” ICCV 2015 </a:t>
            </a:r>
            <a:endParaRPr lang="en" altLang="zh-CN" sz="1000" dirty="0">
              <a:effectLst/>
            </a:endParaRPr>
          </a:p>
        </p:txBody>
      </p:sp>
      <p:pic>
        <p:nvPicPr>
          <p:cNvPr id="4" name="图片 3">
            <a:extLst>
              <a:ext uri="{FF2B5EF4-FFF2-40B4-BE49-F238E27FC236}">
                <a16:creationId xmlns:a16="http://schemas.microsoft.com/office/drawing/2014/main" id="{28C13230-C9C2-0540-848A-56EE4352462D}"/>
              </a:ext>
            </a:extLst>
          </p:cNvPr>
          <p:cNvPicPr>
            <a:picLocks noChangeAspect="1"/>
          </p:cNvPicPr>
          <p:nvPr/>
        </p:nvPicPr>
        <p:blipFill>
          <a:blip r:embed="rId3"/>
          <a:stretch>
            <a:fillRect/>
          </a:stretch>
        </p:blipFill>
        <p:spPr>
          <a:xfrm>
            <a:off x="592820" y="2191421"/>
            <a:ext cx="7376113" cy="2938353"/>
          </a:xfrm>
          <a:prstGeom prst="rect">
            <a:avLst/>
          </a:prstGeom>
        </p:spPr>
      </p:pic>
      <p:sp>
        <p:nvSpPr>
          <p:cNvPr id="7" name="文本框 6">
            <a:extLst>
              <a:ext uri="{FF2B5EF4-FFF2-40B4-BE49-F238E27FC236}">
                <a16:creationId xmlns:a16="http://schemas.microsoft.com/office/drawing/2014/main" id="{541D56F8-E304-D04C-830E-1E2B4B45B999}"/>
              </a:ext>
            </a:extLst>
          </p:cNvPr>
          <p:cNvSpPr txBox="1"/>
          <p:nvPr/>
        </p:nvSpPr>
        <p:spPr>
          <a:xfrm>
            <a:off x="8095230" y="2313539"/>
            <a:ext cx="3676161" cy="2346283"/>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图像的</a:t>
            </a:r>
            <a:r>
              <a:rPr lang="en-US" altLang="zh-CN" sz="2000" dirty="0">
                <a:latin typeface="微软雅黑" panose="020B0503020204020204" pitchFamily="34" charset="-122"/>
                <a:ea typeface="微软雅黑" panose="020B0503020204020204" pitchFamily="34" charset="-122"/>
              </a:rPr>
              <a:t>warp-&gt;</a:t>
            </a:r>
            <a:r>
              <a:rPr lang="zh-CN" altLang="en-US" sz="2000" dirty="0">
                <a:solidFill>
                  <a:srgbClr val="FF0000"/>
                </a:solidFill>
                <a:latin typeface="微软雅黑" panose="020B0503020204020204" pitchFamily="34" charset="-122"/>
                <a:ea typeface="微软雅黑" panose="020B0503020204020204" pitchFamily="34" charset="-122"/>
              </a:rPr>
              <a:t>固定划分提取特征</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损失：</a:t>
            </a:r>
            <a:r>
              <a:rPr lang="en-US" altLang="zh-CN" sz="2000" dirty="0">
                <a:latin typeface="微软雅黑" panose="020B0503020204020204" pitchFamily="34" charset="-122"/>
                <a:ea typeface="微软雅黑" panose="020B0503020204020204" pitchFamily="34" charset="-122"/>
              </a:rPr>
              <a:t>svm+regressor-&gt;</a:t>
            </a:r>
            <a:r>
              <a:rPr lang="zh-CN" altLang="en-US" sz="2000" dirty="0">
                <a:solidFill>
                  <a:srgbClr val="FF0000"/>
                </a:solidFill>
                <a:latin typeface="微软雅黑" panose="020B0503020204020204" pitchFamily="34" charset="-122"/>
                <a:ea typeface="微软雅黑" panose="020B0503020204020204" pitchFamily="34" charset="-122"/>
              </a:rPr>
              <a:t>多任务损失</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softmax+regressor</a:t>
            </a:r>
            <a:r>
              <a:rPr lang="zh-CN" altLang="en-US" sz="2000" dirty="0">
                <a:latin typeface="微软雅黑" panose="020B0503020204020204" pitchFamily="34" charset="-122"/>
                <a:ea typeface="微软雅黑" panose="020B0503020204020204" pitchFamily="34" charset="-122"/>
              </a:rPr>
              <a:t>）</a:t>
            </a:r>
          </a:p>
        </p:txBody>
      </p:sp>
      <p:sp>
        <p:nvSpPr>
          <p:cNvPr id="9" name="矩形 8"/>
          <p:cNvSpPr/>
          <p:nvPr/>
        </p:nvSpPr>
        <p:spPr>
          <a:xfrm>
            <a:off x="1293877" y="1434070"/>
            <a:ext cx="10023728" cy="546753"/>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3</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Fast 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：将分类损失和回归损失统一在同一个框架中</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1" name="矩形 10">
            <a:extLst>
              <a:ext uri="{FF2B5EF4-FFF2-40B4-BE49-F238E27FC236}">
                <a16:creationId xmlns:a16="http://schemas.microsoft.com/office/drawing/2014/main" id="{D8CEB36D-8F4D-4C44-94CA-2E11C1B793F1}"/>
              </a:ext>
            </a:extLst>
          </p:cNvPr>
          <p:cNvSpPr/>
          <p:nvPr/>
        </p:nvSpPr>
        <p:spPr>
          <a:xfrm>
            <a:off x="592820" y="5518734"/>
            <a:ext cx="10724785" cy="400110"/>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000" dirty="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SS</a:t>
            </a:r>
            <a:r>
              <a:rPr lang="zh-CN" altLang="en-US" sz="2000" dirty="0">
                <a:latin typeface="微软雅黑" panose="020B0503020204020204" pitchFamily="34" charset="-122"/>
                <a:ea typeface="微软雅黑" panose="020B0503020204020204" pitchFamily="34" charset="-122"/>
              </a:rPr>
              <a:t>在图像中提取</a:t>
            </a:r>
            <a:r>
              <a:rPr lang="en-US" altLang="zh-CN" sz="2000" dirty="0" err="1">
                <a:latin typeface="微软雅黑" panose="020B0503020204020204" pitchFamily="34" charset="-122"/>
                <a:ea typeface="微软雅黑" panose="020B0503020204020204" pitchFamily="34" charset="-122"/>
              </a:rPr>
              <a:t>RoI</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卷积网络提取特征</a:t>
            </a:r>
            <a:r>
              <a:rPr lang="en-US" altLang="zh-CN" sz="2000" dirty="0">
                <a:latin typeface="微软雅黑" panose="020B0503020204020204" pitchFamily="34" charset="-122"/>
                <a:ea typeface="微软雅黑" panose="020B0503020204020204" pitchFamily="34" charset="-122"/>
              </a:rPr>
              <a:t>-&gt;</a:t>
            </a:r>
            <a:r>
              <a:rPr lang="en-US" altLang="zh-CN" sz="2000" dirty="0" err="1">
                <a:latin typeface="微软雅黑" panose="020B0503020204020204" pitchFamily="34" charset="-122"/>
                <a:ea typeface="微软雅黑" panose="020B0503020204020204" pitchFamily="34" charset="-122"/>
              </a:rPr>
              <a:t>RoI</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Pooling-&gt;</a:t>
            </a:r>
            <a:r>
              <a:rPr lang="zh-CN" altLang="en-US" sz="2000" dirty="0">
                <a:latin typeface="微软雅黑" panose="020B0503020204020204" pitchFamily="34" charset="-122"/>
                <a:ea typeface="微软雅黑" panose="020B0503020204020204" pitchFamily="34" charset="-122"/>
              </a:rPr>
              <a:t>全连接层</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分类</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边界框回归</a:t>
            </a:r>
          </a:p>
        </p:txBody>
      </p:sp>
    </p:spTree>
    <p:extLst>
      <p:ext uri="{BB962C8B-B14F-4D97-AF65-F5344CB8AC3E}">
        <p14:creationId xmlns:p14="http://schemas.microsoft.com/office/powerpoint/2010/main" val="163213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28C13230-C9C2-0540-848A-56EE4352462D}"/>
              </a:ext>
            </a:extLst>
          </p:cNvPr>
          <p:cNvPicPr>
            <a:picLocks noChangeAspect="1"/>
          </p:cNvPicPr>
          <p:nvPr/>
        </p:nvPicPr>
        <p:blipFill>
          <a:blip r:embed="rId3"/>
          <a:stretch>
            <a:fillRect/>
          </a:stretch>
        </p:blipFill>
        <p:spPr>
          <a:xfrm>
            <a:off x="592820" y="2191421"/>
            <a:ext cx="7376113" cy="2938353"/>
          </a:xfrm>
          <a:prstGeom prst="rect">
            <a:avLst/>
          </a:prstGeom>
        </p:spPr>
      </p:pic>
      <p:sp>
        <p:nvSpPr>
          <p:cNvPr id="8" name="矩形 7">
            <a:extLst>
              <a:ext uri="{FF2B5EF4-FFF2-40B4-BE49-F238E27FC236}">
                <a16:creationId xmlns:a16="http://schemas.microsoft.com/office/drawing/2014/main" id="{4E8384B2-D981-2F4E-A0BC-18E830557A45}"/>
              </a:ext>
            </a:extLst>
          </p:cNvPr>
          <p:cNvSpPr/>
          <p:nvPr/>
        </p:nvSpPr>
        <p:spPr>
          <a:xfrm>
            <a:off x="8210165" y="2835150"/>
            <a:ext cx="3575825" cy="96973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F79C0336-0E79-4BA8-A9F0-E1C95B9DF869}"/>
              </a:ext>
            </a:extLst>
          </p:cNvPr>
          <p:cNvSpPr/>
          <p:nvPr/>
        </p:nvSpPr>
        <p:spPr>
          <a:xfrm>
            <a:off x="8210165" y="1890854"/>
            <a:ext cx="3676161" cy="879087"/>
          </a:xfrm>
          <a:prstGeom prst="rect">
            <a:avLst/>
          </a:prstGeom>
        </p:spPr>
        <p:txBody>
          <a:bodyPr wrap="square">
            <a:spAutoFit/>
          </a:bodyPr>
          <a:lstStyle/>
          <a:p>
            <a:pPr algn="ctr">
              <a:lnSpc>
                <a:spcPct val="150000"/>
              </a:lnSpc>
            </a:pPr>
            <a:r>
              <a:rPr lang="zh-CN" altLang="en-US" dirty="0">
                <a:solidFill>
                  <a:srgbClr val="00B0F0"/>
                </a:solidFill>
                <a:latin typeface="微软雅黑" panose="020B0503020204020204" pitchFamily="34" charset="-122"/>
                <a:ea typeface="微软雅黑" panose="020B0503020204020204" pitchFamily="34" charset="-122"/>
              </a:rPr>
              <a:t>特征比图像抽象，学习过程可更好的适应弯曲和裁剪变化</a:t>
            </a:r>
            <a:endParaRPr lang="zh-CN" altLang="en-US" dirty="0">
              <a:solidFill>
                <a:srgbClr val="00B0F0"/>
              </a:solidFill>
            </a:endParaRPr>
          </a:p>
        </p:txBody>
      </p:sp>
      <p:sp>
        <p:nvSpPr>
          <p:cNvPr id="12" name="矩形 11"/>
          <p:cNvSpPr/>
          <p:nvPr/>
        </p:nvSpPr>
        <p:spPr>
          <a:xfrm>
            <a:off x="1293877" y="1434070"/>
            <a:ext cx="10023728" cy="592470"/>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3</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Fast 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：将分类损失和回归损失统一在同一个框架中</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4" name="矩形 13">
            <a:extLst>
              <a:ext uri="{FF2B5EF4-FFF2-40B4-BE49-F238E27FC236}">
                <a16:creationId xmlns:a16="http://schemas.microsoft.com/office/drawing/2014/main" id="{D8CEB36D-8F4D-4C44-94CA-2E11C1B793F1}"/>
              </a:ext>
            </a:extLst>
          </p:cNvPr>
          <p:cNvSpPr/>
          <p:nvPr/>
        </p:nvSpPr>
        <p:spPr>
          <a:xfrm>
            <a:off x="592820" y="5518734"/>
            <a:ext cx="10724785" cy="400110"/>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000" dirty="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SS</a:t>
            </a:r>
            <a:r>
              <a:rPr lang="zh-CN" altLang="en-US" sz="2000" dirty="0">
                <a:latin typeface="微软雅黑" panose="020B0503020204020204" pitchFamily="34" charset="-122"/>
                <a:ea typeface="微软雅黑" panose="020B0503020204020204" pitchFamily="34" charset="-122"/>
              </a:rPr>
              <a:t>在图像中提取</a:t>
            </a:r>
            <a:r>
              <a:rPr lang="en-US" altLang="zh-CN" sz="2000" dirty="0" err="1">
                <a:latin typeface="微软雅黑" panose="020B0503020204020204" pitchFamily="34" charset="-122"/>
                <a:ea typeface="微软雅黑" panose="020B0503020204020204" pitchFamily="34" charset="-122"/>
              </a:rPr>
              <a:t>RoI</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卷积网络提取特征</a:t>
            </a:r>
            <a:r>
              <a:rPr lang="en-US" altLang="zh-CN" sz="2000" dirty="0">
                <a:latin typeface="微软雅黑" panose="020B0503020204020204" pitchFamily="34" charset="-122"/>
                <a:ea typeface="微软雅黑" panose="020B0503020204020204" pitchFamily="34" charset="-122"/>
              </a:rPr>
              <a:t>-&gt;</a:t>
            </a:r>
            <a:r>
              <a:rPr lang="en-US" altLang="zh-CN" sz="2000" dirty="0" err="1">
                <a:latin typeface="微软雅黑" panose="020B0503020204020204" pitchFamily="34" charset="-122"/>
                <a:ea typeface="微软雅黑" panose="020B0503020204020204" pitchFamily="34" charset="-122"/>
              </a:rPr>
              <a:t>RoI</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Pooling-&gt;</a:t>
            </a:r>
            <a:r>
              <a:rPr lang="zh-CN" altLang="en-US" sz="2000" dirty="0">
                <a:latin typeface="微软雅黑" panose="020B0503020204020204" pitchFamily="34" charset="-122"/>
                <a:ea typeface="微软雅黑" panose="020B0503020204020204" pitchFamily="34" charset="-122"/>
              </a:rPr>
              <a:t>全连接层</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分类</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边界框回归</a:t>
            </a:r>
          </a:p>
        </p:txBody>
      </p:sp>
      <p:sp>
        <p:nvSpPr>
          <p:cNvPr id="15" name="文本框 14">
            <a:extLst>
              <a:ext uri="{FF2B5EF4-FFF2-40B4-BE49-F238E27FC236}">
                <a16:creationId xmlns:a16="http://schemas.microsoft.com/office/drawing/2014/main" id="{541D56F8-E304-D04C-830E-1E2B4B45B999}"/>
              </a:ext>
            </a:extLst>
          </p:cNvPr>
          <p:cNvSpPr txBox="1"/>
          <p:nvPr/>
        </p:nvSpPr>
        <p:spPr>
          <a:xfrm>
            <a:off x="8159996" y="2822876"/>
            <a:ext cx="3676161" cy="2346283"/>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图像的</a:t>
            </a:r>
            <a:r>
              <a:rPr lang="en-US" altLang="zh-CN" sz="2000" dirty="0">
                <a:latin typeface="微软雅黑" panose="020B0503020204020204" pitchFamily="34" charset="-122"/>
                <a:ea typeface="微软雅黑" panose="020B0503020204020204" pitchFamily="34" charset="-122"/>
              </a:rPr>
              <a:t>warp-&gt;</a:t>
            </a:r>
            <a:r>
              <a:rPr lang="zh-CN" altLang="en-US" sz="2000" dirty="0">
                <a:solidFill>
                  <a:srgbClr val="FF0000"/>
                </a:solidFill>
                <a:latin typeface="微软雅黑" panose="020B0503020204020204" pitchFamily="34" charset="-122"/>
                <a:ea typeface="微软雅黑" panose="020B0503020204020204" pitchFamily="34" charset="-122"/>
              </a:rPr>
              <a:t>固定划分提取特征</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损失：</a:t>
            </a:r>
            <a:r>
              <a:rPr lang="en-US" altLang="zh-CN" sz="2000" dirty="0">
                <a:latin typeface="微软雅黑" panose="020B0503020204020204" pitchFamily="34" charset="-122"/>
                <a:ea typeface="微软雅黑" panose="020B0503020204020204" pitchFamily="34" charset="-122"/>
              </a:rPr>
              <a:t>svm+regressor-&gt;</a:t>
            </a:r>
            <a:r>
              <a:rPr lang="zh-CN" altLang="en-US" sz="2000" dirty="0">
                <a:solidFill>
                  <a:srgbClr val="FF0000"/>
                </a:solidFill>
                <a:latin typeface="微软雅黑" panose="020B0503020204020204" pitchFamily="34" charset="-122"/>
                <a:ea typeface="微软雅黑" panose="020B0503020204020204" pitchFamily="34" charset="-122"/>
              </a:rPr>
              <a:t>多任务损失</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softmax+regressor</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774183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F08A319E-E080-EA47-AC02-6D1DAE587340}"/>
              </a:ext>
            </a:extLst>
          </p:cNvPr>
          <p:cNvPicPr>
            <a:picLocks noChangeAspect="1"/>
          </p:cNvPicPr>
          <p:nvPr/>
        </p:nvPicPr>
        <p:blipFill>
          <a:blip r:embed="rId3"/>
          <a:stretch>
            <a:fillRect/>
          </a:stretch>
        </p:blipFill>
        <p:spPr>
          <a:xfrm>
            <a:off x="392641" y="4271083"/>
            <a:ext cx="5956239" cy="2005071"/>
          </a:xfrm>
          <a:prstGeom prst="rect">
            <a:avLst/>
          </a:prstGeom>
        </p:spPr>
      </p:pic>
      <p:sp>
        <p:nvSpPr>
          <p:cNvPr id="10" name="文本框 9">
            <a:extLst>
              <a:ext uri="{FF2B5EF4-FFF2-40B4-BE49-F238E27FC236}">
                <a16:creationId xmlns:a16="http://schemas.microsoft.com/office/drawing/2014/main" id="{F774E503-C099-7D40-865C-CF237DEB0874}"/>
              </a:ext>
            </a:extLst>
          </p:cNvPr>
          <p:cNvSpPr txBox="1"/>
          <p:nvPr/>
        </p:nvSpPr>
        <p:spPr>
          <a:xfrm>
            <a:off x="780584" y="1952327"/>
            <a:ext cx="6729481" cy="2120902"/>
          </a:xfrm>
          <a:prstGeom prst="rect">
            <a:avLst/>
          </a:prstGeom>
          <a:noFill/>
        </p:spPr>
        <p:txBody>
          <a:bodyPr wrap="square" rtlCol="0">
            <a:spAutoFit/>
          </a:bodyPr>
          <a:lstStyle/>
          <a:p>
            <a:pPr>
              <a:lnSpc>
                <a:spcPct val="150000"/>
              </a:lnSpc>
            </a:pPr>
            <a:r>
              <a:rPr kumimoji="1" lang="zh-CN" altLang="en-US" dirty="0">
                <a:solidFill>
                  <a:srgbClr val="00B100"/>
                </a:solidFill>
                <a:latin typeface="Microsoft YaHei" panose="020B0503020204020204" pitchFamily="34" charset="-122"/>
                <a:ea typeface="Microsoft YaHei" panose="020B0503020204020204" pitchFamily="34" charset="-122"/>
              </a:rPr>
              <a:t>示例：</a:t>
            </a:r>
            <a:endParaRPr kumimoji="1" lang="en-US" altLang="zh-CN" dirty="0">
              <a:solidFill>
                <a:srgbClr val="00B100"/>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solidFill>
                  <a:srgbClr val="00B100"/>
                </a:solidFill>
                <a:latin typeface="Microsoft YaHei" panose="020B0503020204020204" pitchFamily="34" charset="-122"/>
                <a:ea typeface="Microsoft YaHei" panose="020B0503020204020204" pitchFamily="34" charset="-122"/>
              </a:rPr>
              <a:t>输入</a:t>
            </a:r>
            <a:r>
              <a:rPr kumimoji="1" lang="en-US" altLang="zh-CN" dirty="0">
                <a:solidFill>
                  <a:srgbClr val="00B100"/>
                </a:solidFill>
                <a:latin typeface="Microsoft YaHei" panose="020B0503020204020204" pitchFamily="34" charset="-122"/>
                <a:ea typeface="Microsoft YaHei" panose="020B0503020204020204" pitchFamily="34" charset="-122"/>
              </a:rPr>
              <a:t>ROI</a:t>
            </a:r>
            <a:r>
              <a:rPr kumimoji="1" lang="zh-CN" altLang="en-US" dirty="0">
                <a:solidFill>
                  <a:srgbClr val="00B100"/>
                </a:solidFill>
                <a:latin typeface="Microsoft YaHei" panose="020B0503020204020204" pitchFamily="34" charset="-122"/>
                <a:ea typeface="Microsoft YaHei" panose="020B0503020204020204" pitchFamily="34" charset="-122"/>
              </a:rPr>
              <a:t>特征图的大小：</a:t>
            </a:r>
            <a:r>
              <a:rPr kumimoji="1" lang="en-US" altLang="zh-CN" dirty="0">
                <a:solidFill>
                  <a:srgbClr val="0070C0"/>
                </a:solidFill>
                <a:latin typeface="Microsoft YaHei" panose="020B0503020204020204" pitchFamily="34" charset="-122"/>
                <a:ea typeface="Microsoft YaHei" panose="020B0503020204020204" pitchFamily="34" charset="-122"/>
              </a:rPr>
              <a:t>24</a:t>
            </a:r>
            <a:r>
              <a:rPr kumimoji="1" lang="zh-CN" altLang="en-US" dirty="0">
                <a:solidFill>
                  <a:srgbClr val="0070C0"/>
                </a:solidFill>
                <a:latin typeface="Microsoft YaHei" panose="020B0503020204020204" pitchFamily="34" charset="-122"/>
                <a:ea typeface="Microsoft YaHei" panose="020B0503020204020204" pitchFamily="34" charset="-122"/>
              </a:rPr>
              <a:t>*</a:t>
            </a:r>
            <a:r>
              <a:rPr kumimoji="1" lang="en-US" altLang="zh-CN" dirty="0">
                <a:solidFill>
                  <a:srgbClr val="0070C0"/>
                </a:solidFill>
                <a:latin typeface="Microsoft YaHei" panose="020B0503020204020204" pitchFamily="34" charset="-122"/>
                <a:ea typeface="Microsoft YaHei" panose="020B0503020204020204" pitchFamily="34" charset="-122"/>
              </a:rPr>
              <a:t>12</a:t>
            </a:r>
            <a:r>
              <a:rPr kumimoji="1" lang="zh-CN" altLang="en-US" dirty="0">
                <a:solidFill>
                  <a:srgbClr val="0070C0"/>
                </a:solidFill>
                <a:latin typeface="Microsoft YaHei" panose="020B0503020204020204" pitchFamily="34" charset="-122"/>
                <a:ea typeface="Microsoft YaHei" panose="020B0503020204020204" pitchFamily="34" charset="-122"/>
              </a:rPr>
              <a:t>        </a:t>
            </a:r>
            <a:r>
              <a:rPr kumimoji="1" lang="en-US" altLang="zh-CN" dirty="0">
                <a:solidFill>
                  <a:srgbClr val="00B100"/>
                </a:solidFill>
                <a:latin typeface="Microsoft YaHei" panose="020B0503020204020204" pitchFamily="34" charset="-122"/>
                <a:ea typeface="Microsoft YaHei" panose="020B0503020204020204" pitchFamily="34" charset="-122"/>
              </a:rPr>
              <a:t>max</a:t>
            </a:r>
            <a:r>
              <a:rPr kumimoji="1" lang="zh-CN" altLang="en-US" dirty="0">
                <a:solidFill>
                  <a:srgbClr val="00B100"/>
                </a:solidFill>
                <a:latin typeface="Microsoft YaHei" panose="020B0503020204020204" pitchFamily="34" charset="-122"/>
                <a:ea typeface="Microsoft YaHei" panose="020B0503020204020204" pitchFamily="34" charset="-122"/>
              </a:rPr>
              <a:t> </a:t>
            </a:r>
            <a:r>
              <a:rPr kumimoji="1" lang="en-US" altLang="zh-CN" dirty="0">
                <a:solidFill>
                  <a:srgbClr val="00B100"/>
                </a:solidFill>
                <a:latin typeface="Microsoft YaHei" panose="020B0503020204020204" pitchFamily="34" charset="-122"/>
                <a:ea typeface="Microsoft YaHei" panose="020B0503020204020204" pitchFamily="34" charset="-122"/>
              </a:rPr>
              <a:t>pooling:</a:t>
            </a:r>
            <a:r>
              <a:rPr kumimoji="1" lang="zh-CN" altLang="en-US" dirty="0">
                <a:solidFill>
                  <a:srgbClr val="00B100"/>
                </a:solidFill>
                <a:latin typeface="Microsoft YaHei" panose="020B0503020204020204" pitchFamily="34" charset="-122"/>
                <a:ea typeface="Microsoft YaHei" panose="020B0503020204020204" pitchFamily="34" charset="-122"/>
              </a:rPr>
              <a:t> </a:t>
            </a:r>
            <a:r>
              <a:rPr kumimoji="1" lang="en-US" altLang="zh-CN" dirty="0">
                <a:solidFill>
                  <a:srgbClr val="0070C0"/>
                </a:solidFill>
                <a:latin typeface="Microsoft YaHei" panose="020B0503020204020204" pitchFamily="34" charset="-122"/>
                <a:ea typeface="Microsoft YaHei" panose="020B0503020204020204" pitchFamily="34" charset="-122"/>
              </a:rPr>
              <a:t>stride(4</a:t>
            </a:r>
            <a:r>
              <a:rPr kumimoji="1" lang="zh-CN" altLang="en-US" dirty="0">
                <a:solidFill>
                  <a:srgbClr val="0070C0"/>
                </a:solidFill>
                <a:latin typeface="Microsoft YaHei" panose="020B0503020204020204" pitchFamily="34" charset="-122"/>
                <a:ea typeface="Microsoft YaHei" panose="020B0503020204020204" pitchFamily="34" charset="-122"/>
              </a:rPr>
              <a:t>*</a:t>
            </a:r>
            <a:r>
              <a:rPr kumimoji="1" lang="en-US" altLang="zh-CN" dirty="0">
                <a:solidFill>
                  <a:srgbClr val="0070C0"/>
                </a:solidFill>
                <a:latin typeface="Microsoft YaHei" panose="020B0503020204020204" pitchFamily="34" charset="-122"/>
                <a:ea typeface="Microsoft YaHei" panose="020B0503020204020204" pitchFamily="34" charset="-122"/>
              </a:rPr>
              <a:t>2)</a:t>
            </a:r>
          </a:p>
          <a:p>
            <a:pPr>
              <a:lnSpc>
                <a:spcPct val="150000"/>
              </a:lnSpc>
            </a:pPr>
            <a:r>
              <a:rPr kumimoji="1" lang="zh-CN" altLang="en-US" dirty="0">
                <a:solidFill>
                  <a:srgbClr val="00B100"/>
                </a:solidFill>
                <a:latin typeface="Microsoft YaHei" panose="020B0503020204020204" pitchFamily="34" charset="-122"/>
                <a:ea typeface="Microsoft YaHei" panose="020B0503020204020204" pitchFamily="34" charset="-122"/>
              </a:rPr>
              <a:t>输入</a:t>
            </a:r>
            <a:r>
              <a:rPr kumimoji="1" lang="en-US" altLang="zh-CN" dirty="0">
                <a:solidFill>
                  <a:srgbClr val="00B100"/>
                </a:solidFill>
                <a:latin typeface="Microsoft YaHei" panose="020B0503020204020204" pitchFamily="34" charset="-122"/>
                <a:ea typeface="Microsoft YaHei" panose="020B0503020204020204" pitchFamily="34" charset="-122"/>
              </a:rPr>
              <a:t>ROI</a:t>
            </a:r>
            <a:r>
              <a:rPr kumimoji="1" lang="zh-CN" altLang="en-US" dirty="0">
                <a:solidFill>
                  <a:srgbClr val="00B100"/>
                </a:solidFill>
                <a:latin typeface="Microsoft YaHei" panose="020B0503020204020204" pitchFamily="34" charset="-122"/>
                <a:ea typeface="Microsoft YaHei" panose="020B0503020204020204" pitchFamily="34" charset="-122"/>
              </a:rPr>
              <a:t>特征图的大小：</a:t>
            </a:r>
            <a:r>
              <a:rPr kumimoji="1" lang="en-US" altLang="zh-CN" dirty="0">
                <a:solidFill>
                  <a:srgbClr val="0070C0"/>
                </a:solidFill>
                <a:latin typeface="Microsoft YaHei" panose="020B0503020204020204" pitchFamily="34" charset="-122"/>
                <a:ea typeface="Microsoft YaHei" panose="020B0503020204020204" pitchFamily="34" charset="-122"/>
              </a:rPr>
              <a:t>12</a:t>
            </a:r>
            <a:r>
              <a:rPr kumimoji="1" lang="zh-CN" altLang="en-US" dirty="0">
                <a:solidFill>
                  <a:srgbClr val="0070C0"/>
                </a:solidFill>
                <a:latin typeface="Microsoft YaHei" panose="020B0503020204020204" pitchFamily="34" charset="-122"/>
                <a:ea typeface="Microsoft YaHei" panose="020B0503020204020204" pitchFamily="34" charset="-122"/>
              </a:rPr>
              <a:t>*</a:t>
            </a:r>
            <a:r>
              <a:rPr kumimoji="1" lang="en-US" altLang="zh-CN" dirty="0">
                <a:solidFill>
                  <a:srgbClr val="0070C0"/>
                </a:solidFill>
                <a:latin typeface="Microsoft YaHei" panose="020B0503020204020204" pitchFamily="34" charset="-122"/>
                <a:ea typeface="Microsoft YaHei" panose="020B0503020204020204" pitchFamily="34" charset="-122"/>
              </a:rPr>
              <a:t>18</a:t>
            </a:r>
            <a:r>
              <a:rPr kumimoji="1" lang="zh-CN" altLang="en-US" dirty="0">
                <a:solidFill>
                  <a:srgbClr val="0070C0"/>
                </a:solidFill>
                <a:latin typeface="Microsoft YaHei" panose="020B0503020204020204" pitchFamily="34" charset="-122"/>
                <a:ea typeface="Microsoft YaHei" panose="020B0503020204020204" pitchFamily="34" charset="-122"/>
              </a:rPr>
              <a:t>        </a:t>
            </a:r>
            <a:r>
              <a:rPr kumimoji="1" lang="en-US" altLang="zh-CN" dirty="0">
                <a:solidFill>
                  <a:srgbClr val="00B100"/>
                </a:solidFill>
                <a:latin typeface="Microsoft YaHei" panose="020B0503020204020204" pitchFamily="34" charset="-122"/>
                <a:ea typeface="Microsoft YaHei" panose="020B0503020204020204" pitchFamily="34" charset="-122"/>
              </a:rPr>
              <a:t>max</a:t>
            </a:r>
            <a:r>
              <a:rPr kumimoji="1" lang="zh-CN" altLang="en-US" dirty="0">
                <a:solidFill>
                  <a:srgbClr val="00B100"/>
                </a:solidFill>
                <a:latin typeface="Microsoft YaHei" panose="020B0503020204020204" pitchFamily="34" charset="-122"/>
                <a:ea typeface="Microsoft YaHei" panose="020B0503020204020204" pitchFamily="34" charset="-122"/>
              </a:rPr>
              <a:t> </a:t>
            </a:r>
            <a:r>
              <a:rPr kumimoji="1" lang="en-US" altLang="zh-CN" dirty="0">
                <a:solidFill>
                  <a:srgbClr val="00B100"/>
                </a:solidFill>
                <a:latin typeface="Microsoft YaHei" panose="020B0503020204020204" pitchFamily="34" charset="-122"/>
                <a:ea typeface="Microsoft YaHei" panose="020B0503020204020204" pitchFamily="34" charset="-122"/>
              </a:rPr>
              <a:t>pooling:</a:t>
            </a:r>
            <a:r>
              <a:rPr kumimoji="1" lang="zh-CN" altLang="en-US" dirty="0">
                <a:solidFill>
                  <a:srgbClr val="00B100"/>
                </a:solidFill>
                <a:latin typeface="Microsoft YaHei" panose="020B0503020204020204" pitchFamily="34" charset="-122"/>
                <a:ea typeface="Microsoft YaHei" panose="020B0503020204020204" pitchFamily="34" charset="-122"/>
              </a:rPr>
              <a:t> </a:t>
            </a:r>
            <a:r>
              <a:rPr kumimoji="1" lang="en-US" altLang="zh-CN" dirty="0">
                <a:solidFill>
                  <a:srgbClr val="0070C0"/>
                </a:solidFill>
                <a:latin typeface="Microsoft YaHei" panose="020B0503020204020204" pitchFamily="34" charset="-122"/>
                <a:ea typeface="Microsoft YaHei" panose="020B0503020204020204" pitchFamily="34" charset="-122"/>
              </a:rPr>
              <a:t>stride(2</a:t>
            </a:r>
            <a:r>
              <a:rPr kumimoji="1" lang="zh-CN" altLang="en-US" dirty="0">
                <a:solidFill>
                  <a:srgbClr val="0070C0"/>
                </a:solidFill>
                <a:latin typeface="Microsoft YaHei" panose="020B0503020204020204" pitchFamily="34" charset="-122"/>
                <a:ea typeface="Microsoft YaHei" panose="020B0503020204020204" pitchFamily="34" charset="-122"/>
              </a:rPr>
              <a:t>*</a:t>
            </a:r>
            <a:r>
              <a:rPr kumimoji="1" lang="en-US" altLang="zh-CN" dirty="0">
                <a:solidFill>
                  <a:srgbClr val="0070C0"/>
                </a:solidFill>
                <a:latin typeface="Microsoft YaHei" panose="020B0503020204020204" pitchFamily="34" charset="-122"/>
                <a:ea typeface="Microsoft YaHei" panose="020B0503020204020204" pitchFamily="34" charset="-122"/>
              </a:rPr>
              <a:t>3)</a:t>
            </a:r>
            <a:endParaRPr kumimoji="1" lang="en-US" altLang="zh-CN" dirty="0">
              <a:solidFill>
                <a:srgbClr val="0070C0"/>
              </a:solidFill>
            </a:endParaRPr>
          </a:p>
          <a:p>
            <a:pPr algn="ctr">
              <a:lnSpc>
                <a:spcPct val="150000"/>
              </a:lnSpc>
            </a:pPr>
            <a:r>
              <a:rPr kumimoji="1" lang="zh-CN" altLang="en-US" dirty="0">
                <a:solidFill>
                  <a:srgbClr val="0070C0"/>
                </a:solidFill>
                <a:latin typeface="Microsoft YaHei" panose="020B0503020204020204" pitchFamily="34" charset="-122"/>
                <a:ea typeface="Microsoft YaHei" panose="020B0503020204020204" pitchFamily="34" charset="-122"/>
              </a:rPr>
              <a:t>输出特征图：</a:t>
            </a:r>
            <a:r>
              <a:rPr kumimoji="1" lang="en-US" altLang="zh-CN" dirty="0">
                <a:solidFill>
                  <a:srgbClr val="FF0000"/>
                </a:solidFill>
                <a:latin typeface="Microsoft YaHei" panose="020B0503020204020204" pitchFamily="34" charset="-122"/>
                <a:ea typeface="Microsoft YaHei" panose="020B0503020204020204" pitchFamily="34" charset="-122"/>
              </a:rPr>
              <a:t>6</a:t>
            </a:r>
            <a:r>
              <a:rPr kumimoji="1" lang="zh-CN" altLang="en-US" dirty="0">
                <a:solidFill>
                  <a:srgbClr val="FF0000"/>
                </a:solidFill>
                <a:latin typeface="Microsoft YaHei" panose="020B0503020204020204" pitchFamily="34" charset="-122"/>
                <a:ea typeface="Microsoft YaHei" panose="020B0503020204020204" pitchFamily="34" charset="-122"/>
              </a:rPr>
              <a:t>*</a:t>
            </a:r>
            <a:r>
              <a:rPr kumimoji="1" lang="en-US" altLang="zh-CN" dirty="0">
                <a:solidFill>
                  <a:srgbClr val="FF0000"/>
                </a:solidFill>
                <a:latin typeface="Microsoft YaHei" panose="020B0503020204020204" pitchFamily="34" charset="-122"/>
                <a:ea typeface="Microsoft YaHei" panose="020B0503020204020204" pitchFamily="34" charset="-122"/>
              </a:rPr>
              <a:t>6</a:t>
            </a:r>
          </a:p>
          <a:p>
            <a:pPr algn="ctr">
              <a:lnSpc>
                <a:spcPct val="150000"/>
              </a:lnSpc>
            </a:pPr>
            <a:r>
              <a:rPr kumimoji="1" lang="zh-CN" altLang="en-US" dirty="0">
                <a:solidFill>
                  <a:srgbClr val="FF0000"/>
                </a:solidFill>
                <a:latin typeface="Microsoft YaHei" panose="020B0503020204020204" pitchFamily="34" charset="-122"/>
                <a:ea typeface="Microsoft YaHei" panose="020B0503020204020204" pitchFamily="34" charset="-122"/>
              </a:rPr>
              <a:t>注：不能整除，则向下取整（丢弃小部分右侧和下侧像素）</a:t>
            </a:r>
            <a:endParaRPr kumimoji="1" lang="en-US" altLang="zh-CN" dirty="0">
              <a:solidFill>
                <a:srgbClr val="FF0000"/>
              </a:solidFill>
              <a:latin typeface="Microsoft YaHei" panose="020B0503020204020204" pitchFamily="34" charset="-122"/>
              <a:ea typeface="Microsoft YaHei" panose="020B0503020204020204" pitchFamily="34" charset="-122"/>
            </a:endParaRPr>
          </a:p>
        </p:txBody>
      </p:sp>
      <p:sp>
        <p:nvSpPr>
          <p:cNvPr id="12" name="右箭头 11">
            <a:extLst>
              <a:ext uri="{FF2B5EF4-FFF2-40B4-BE49-F238E27FC236}">
                <a16:creationId xmlns:a16="http://schemas.microsoft.com/office/drawing/2014/main" id="{E06F1F12-2E1F-2443-A073-BFE002D87BED}"/>
              </a:ext>
            </a:extLst>
          </p:cNvPr>
          <p:cNvSpPr/>
          <p:nvPr/>
        </p:nvSpPr>
        <p:spPr>
          <a:xfrm>
            <a:off x="7401284" y="3073685"/>
            <a:ext cx="543607" cy="261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01E0C008-BB20-264D-95DB-1CD0595577B6}"/>
              </a:ext>
            </a:extLst>
          </p:cNvPr>
          <p:cNvPicPr>
            <a:picLocks noChangeAspect="1"/>
          </p:cNvPicPr>
          <p:nvPr/>
        </p:nvPicPr>
        <p:blipFill>
          <a:blip r:embed="rId4"/>
          <a:stretch>
            <a:fillRect/>
          </a:stretch>
        </p:blipFill>
        <p:spPr>
          <a:xfrm>
            <a:off x="8001182" y="2327983"/>
            <a:ext cx="3975100" cy="1943100"/>
          </a:xfrm>
          <a:prstGeom prst="rect">
            <a:avLst/>
          </a:prstGeom>
        </p:spPr>
      </p:pic>
      <p:sp>
        <p:nvSpPr>
          <p:cNvPr id="4" name="矩形 3">
            <a:extLst>
              <a:ext uri="{FF2B5EF4-FFF2-40B4-BE49-F238E27FC236}">
                <a16:creationId xmlns:a16="http://schemas.microsoft.com/office/drawing/2014/main" id="{A04BB3C3-FF08-4329-A4F5-8832F874747B}"/>
              </a:ext>
            </a:extLst>
          </p:cNvPr>
          <p:cNvSpPr/>
          <p:nvPr/>
        </p:nvSpPr>
        <p:spPr>
          <a:xfrm>
            <a:off x="7313326" y="4334984"/>
            <a:ext cx="4004279" cy="1800493"/>
          </a:xfrm>
          <a:prstGeom prst="rect">
            <a:avLst/>
          </a:prstGeom>
        </p:spPr>
        <p:txBody>
          <a:bodyPr wrap="square">
            <a:spAutoFit/>
          </a:bodyPr>
          <a:lstStyle/>
          <a:p>
            <a:pPr marL="285750" indent="-285750">
              <a:lnSpc>
                <a:spcPct val="150000"/>
              </a:lnSpc>
              <a:buFont typeface="Wingdings" panose="05000000000000000000" pitchFamily="2" charset="2"/>
              <a:buChar char="u"/>
            </a:pPr>
            <a:r>
              <a:rPr kumimoji="1" lang="zh-CN" altLang="en-US" sz="2000" dirty="0">
                <a:solidFill>
                  <a:srgbClr val="CC0099"/>
                </a:solidFill>
                <a:latin typeface="Microsoft YaHei" panose="020B0503020204020204" pitchFamily="34" charset="-122"/>
                <a:ea typeface="Microsoft YaHei" panose="020B0503020204020204" pitchFamily="34" charset="-122"/>
              </a:rPr>
              <a:t>与</a:t>
            </a:r>
            <a:r>
              <a:rPr kumimoji="1" lang="en-US" altLang="zh-CN" sz="2000" dirty="0">
                <a:solidFill>
                  <a:srgbClr val="CC0099"/>
                </a:solidFill>
                <a:latin typeface="Microsoft YaHei" panose="020B0503020204020204" pitchFamily="34" charset="-122"/>
                <a:ea typeface="Microsoft YaHei" panose="020B0503020204020204" pitchFamily="34" charset="-122"/>
              </a:rPr>
              <a:t>SPP-Net</a:t>
            </a:r>
            <a:r>
              <a:rPr kumimoji="1" lang="zh-CN" altLang="en-US" sz="2000" dirty="0">
                <a:solidFill>
                  <a:srgbClr val="CC0099"/>
                </a:solidFill>
                <a:latin typeface="Microsoft YaHei" panose="020B0503020204020204" pitchFamily="34" charset="-122"/>
                <a:ea typeface="Microsoft YaHei" panose="020B0503020204020204" pitchFamily="34" charset="-122"/>
              </a:rPr>
              <a:t>的异同：</a:t>
            </a:r>
            <a:endParaRPr kumimoji="1" lang="en-US" altLang="zh-CN" sz="2000" dirty="0">
              <a:solidFill>
                <a:srgbClr val="CC0099"/>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都是特征而不是图像的</a:t>
            </a:r>
            <a:r>
              <a:rPr lang="en-US" altLang="zh-CN" dirty="0">
                <a:latin typeface="微软雅黑" panose="020B0503020204020204" pitchFamily="34" charset="-122"/>
                <a:ea typeface="微软雅黑" panose="020B0503020204020204" pitchFamily="34" charset="-122"/>
              </a:rPr>
              <a:t>warp</a:t>
            </a:r>
          </a:p>
          <a:p>
            <a:pPr marL="285750" indent="-28575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SPP-Net</a:t>
            </a:r>
            <a:r>
              <a:rPr lang="zh-CN" altLang="en-US" dirty="0">
                <a:latin typeface="微软雅黑" panose="020B0503020204020204" pitchFamily="34" charset="-122"/>
                <a:ea typeface="微软雅黑" panose="020B0503020204020204" pitchFamily="34" charset="-122"/>
              </a:rPr>
              <a:t>是空间金字塔池化</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Fast R-CNN</a:t>
            </a:r>
            <a:r>
              <a:rPr lang="zh-CN" altLang="en-US" dirty="0">
                <a:latin typeface="微软雅黑" panose="020B0503020204020204" pitchFamily="34" charset="-122"/>
                <a:ea typeface="微软雅黑" panose="020B0503020204020204" pitchFamily="34" charset="-122"/>
              </a:rPr>
              <a:t>是</a:t>
            </a:r>
            <a:r>
              <a:rPr lang="en-US" altLang="zh-CN" dirty="0" err="1">
                <a:latin typeface="微软雅黑" panose="020B0503020204020204" pitchFamily="34" charset="-122"/>
                <a:ea typeface="微软雅黑" panose="020B0503020204020204" pitchFamily="34" charset="-122"/>
              </a:rPr>
              <a:t>RoI</a:t>
            </a:r>
            <a:r>
              <a:rPr lang="en-US" altLang="zh-CN" dirty="0">
                <a:latin typeface="微软雅黑" panose="020B0503020204020204" pitchFamily="34" charset="-122"/>
                <a:ea typeface="微软雅黑" panose="020B0503020204020204" pitchFamily="34" charset="-122"/>
              </a:rPr>
              <a:t> pooling</a:t>
            </a:r>
            <a:endParaRPr lang="zh-CN" altLang="en-US" dirty="0"/>
          </a:p>
        </p:txBody>
      </p:sp>
      <p:sp>
        <p:nvSpPr>
          <p:cNvPr id="16" name="矩形 15"/>
          <p:cNvSpPr/>
          <p:nvPr/>
        </p:nvSpPr>
        <p:spPr>
          <a:xfrm>
            <a:off x="1293877" y="1434070"/>
            <a:ext cx="10023728" cy="1092607"/>
          </a:xfrm>
          <a:prstGeom prst="rect">
            <a:avLst/>
          </a:prstGeom>
        </p:spPr>
        <p:txBody>
          <a:bodyPr wrap="square">
            <a:spAutoFit/>
          </a:bodyPr>
          <a:lstStyle/>
          <a:p>
            <a:pPr>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3</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Fast R-CNN </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RoI</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 </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Pooling</a:t>
            </a:r>
          </a:p>
          <a:p>
            <a:pPr lvl="0">
              <a:lnSpc>
                <a:spcPct val="125000"/>
              </a:lnSpc>
            </a:pPr>
            <a:endParaRPr lang="zh-CN" altLang="en-US"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8" name="圆角矩形 199">
            <a:extLst>
              <a:ext uri="{FF2B5EF4-FFF2-40B4-BE49-F238E27FC236}">
                <a16:creationId xmlns:a16="http://schemas.microsoft.com/office/drawing/2014/main" id="{177A4D32-67A6-4D42-BBFC-0DDFA64D4EC6}"/>
              </a:ext>
            </a:extLst>
          </p:cNvPr>
          <p:cNvSpPr/>
          <p:nvPr/>
        </p:nvSpPr>
        <p:spPr>
          <a:xfrm>
            <a:off x="6060995" y="1294647"/>
            <a:ext cx="3880803" cy="858775"/>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图像的</a:t>
            </a:r>
            <a:r>
              <a:rPr lang="en-US" altLang="zh-CN" sz="2000" dirty="0">
                <a:solidFill>
                  <a:schemeClr val="tx1"/>
                </a:solidFill>
                <a:latin typeface="微软雅黑" panose="020B0503020204020204" pitchFamily="34" charset="-122"/>
                <a:ea typeface="微软雅黑" panose="020B0503020204020204" pitchFamily="34" charset="-122"/>
              </a:rPr>
              <a:t>warp-&gt;</a:t>
            </a:r>
          </a:p>
          <a:p>
            <a:r>
              <a:rPr lang="zh-CN" altLang="en-US" sz="2000" dirty="0">
                <a:solidFill>
                  <a:srgbClr val="CC0099"/>
                </a:solidFill>
                <a:latin typeface="微软雅黑" panose="020B0503020204020204" pitchFamily="34" charset="-122"/>
                <a:ea typeface="微软雅黑" panose="020B0503020204020204" pitchFamily="34" charset="-122"/>
              </a:rPr>
              <a:t>固定划分提取特征</a:t>
            </a:r>
            <a:r>
              <a:rPr lang="en-US" altLang="zh-CN" sz="2000" dirty="0">
                <a:solidFill>
                  <a:srgbClr val="CC0099"/>
                </a:solidFill>
                <a:latin typeface="微软雅黑" panose="020B0503020204020204" pitchFamily="34" charset="-122"/>
                <a:ea typeface="微软雅黑" panose="020B0503020204020204" pitchFamily="34" charset="-122"/>
              </a:rPr>
              <a:t>:</a:t>
            </a:r>
            <a:r>
              <a:rPr lang="zh-CN" altLang="en-US" sz="2000" dirty="0">
                <a:solidFill>
                  <a:srgbClr val="CC0099"/>
                </a:solidFill>
                <a:latin typeface="微软雅黑" panose="020B0503020204020204" pitchFamily="34" charset="-122"/>
                <a:ea typeface="微软雅黑" panose="020B0503020204020204" pitchFamily="34" charset="-122"/>
              </a:rPr>
              <a:t> </a:t>
            </a:r>
            <a:r>
              <a:rPr lang="en-US" altLang="zh-CN" sz="2000" dirty="0" err="1">
                <a:solidFill>
                  <a:srgbClr val="00B0F0"/>
                </a:solidFill>
                <a:latin typeface="微软雅黑" panose="020B0503020204020204" pitchFamily="34" charset="-122"/>
                <a:ea typeface="微软雅黑" panose="020B0503020204020204" pitchFamily="34" charset="-122"/>
              </a:rPr>
              <a:t>RoI</a:t>
            </a:r>
            <a:r>
              <a:rPr lang="zh-CN" altLang="en-US" sz="2000" dirty="0">
                <a:solidFill>
                  <a:srgbClr val="00B0F0"/>
                </a:solidFill>
                <a:latin typeface="微软雅黑" panose="020B0503020204020204" pitchFamily="34" charset="-122"/>
                <a:ea typeface="微软雅黑" panose="020B0503020204020204" pitchFamily="34" charset="-122"/>
              </a:rPr>
              <a:t> </a:t>
            </a:r>
            <a:r>
              <a:rPr lang="en-US" altLang="zh-CN" sz="2000" dirty="0">
                <a:solidFill>
                  <a:srgbClr val="00B0F0"/>
                </a:solidFill>
                <a:latin typeface="微软雅黑" panose="020B0503020204020204" pitchFamily="34" charset="-122"/>
                <a:ea typeface="微软雅黑" panose="020B0503020204020204" pitchFamily="34" charset="-122"/>
              </a:rPr>
              <a:t>Pooling</a:t>
            </a:r>
          </a:p>
        </p:txBody>
      </p:sp>
    </p:spTree>
    <p:extLst>
      <p:ext uri="{BB962C8B-B14F-4D97-AF65-F5344CB8AC3E}">
        <p14:creationId xmlns:p14="http://schemas.microsoft.com/office/powerpoint/2010/main" val="103141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28C13230-C9C2-0540-848A-56EE4352462D}"/>
              </a:ext>
            </a:extLst>
          </p:cNvPr>
          <p:cNvPicPr>
            <a:picLocks noChangeAspect="1"/>
          </p:cNvPicPr>
          <p:nvPr/>
        </p:nvPicPr>
        <p:blipFill>
          <a:blip r:embed="rId3"/>
          <a:stretch>
            <a:fillRect/>
          </a:stretch>
        </p:blipFill>
        <p:spPr>
          <a:xfrm>
            <a:off x="592820" y="2191421"/>
            <a:ext cx="7376113" cy="2938353"/>
          </a:xfrm>
          <a:prstGeom prst="rect">
            <a:avLst/>
          </a:prstGeom>
        </p:spPr>
      </p:pic>
      <p:sp>
        <p:nvSpPr>
          <p:cNvPr id="8" name="矩形 7">
            <a:extLst>
              <a:ext uri="{FF2B5EF4-FFF2-40B4-BE49-F238E27FC236}">
                <a16:creationId xmlns:a16="http://schemas.microsoft.com/office/drawing/2014/main" id="{4E8384B2-D981-2F4E-A0BC-18E830557A45}"/>
              </a:ext>
            </a:extLst>
          </p:cNvPr>
          <p:cNvSpPr/>
          <p:nvPr/>
        </p:nvSpPr>
        <p:spPr>
          <a:xfrm>
            <a:off x="8159996" y="2965056"/>
            <a:ext cx="3575825" cy="140022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293877" y="1434070"/>
            <a:ext cx="10023728" cy="592470"/>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3</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Fast 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：将分类损失和回归损失统一在同一个框架中</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4" name="矩形 13">
            <a:extLst>
              <a:ext uri="{FF2B5EF4-FFF2-40B4-BE49-F238E27FC236}">
                <a16:creationId xmlns:a16="http://schemas.microsoft.com/office/drawing/2014/main" id="{D8CEB36D-8F4D-4C44-94CA-2E11C1B793F1}"/>
              </a:ext>
            </a:extLst>
          </p:cNvPr>
          <p:cNvSpPr/>
          <p:nvPr/>
        </p:nvSpPr>
        <p:spPr>
          <a:xfrm>
            <a:off x="592820" y="5518734"/>
            <a:ext cx="10724785" cy="400110"/>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000" dirty="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SS</a:t>
            </a:r>
            <a:r>
              <a:rPr lang="zh-CN" altLang="en-US" sz="2000" dirty="0">
                <a:latin typeface="微软雅黑" panose="020B0503020204020204" pitchFamily="34" charset="-122"/>
                <a:ea typeface="微软雅黑" panose="020B0503020204020204" pitchFamily="34" charset="-122"/>
              </a:rPr>
              <a:t>在图像中提取</a:t>
            </a:r>
            <a:r>
              <a:rPr lang="en-US" altLang="zh-CN" sz="2000" dirty="0" err="1">
                <a:latin typeface="微软雅黑" panose="020B0503020204020204" pitchFamily="34" charset="-122"/>
                <a:ea typeface="微软雅黑" panose="020B0503020204020204" pitchFamily="34" charset="-122"/>
              </a:rPr>
              <a:t>RoI</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卷积网络提取特征</a:t>
            </a:r>
            <a:r>
              <a:rPr lang="en-US" altLang="zh-CN" sz="2000" dirty="0">
                <a:latin typeface="微软雅黑" panose="020B0503020204020204" pitchFamily="34" charset="-122"/>
                <a:ea typeface="微软雅黑" panose="020B0503020204020204" pitchFamily="34" charset="-122"/>
              </a:rPr>
              <a:t>-&gt;</a:t>
            </a:r>
            <a:r>
              <a:rPr lang="en-US" altLang="zh-CN" sz="2000" dirty="0" err="1">
                <a:latin typeface="微软雅黑" panose="020B0503020204020204" pitchFamily="34" charset="-122"/>
                <a:ea typeface="微软雅黑" panose="020B0503020204020204" pitchFamily="34" charset="-122"/>
              </a:rPr>
              <a:t>RoI</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Pooling-&gt;</a:t>
            </a:r>
            <a:r>
              <a:rPr lang="zh-CN" altLang="en-US" sz="2000" dirty="0">
                <a:latin typeface="微软雅黑" panose="020B0503020204020204" pitchFamily="34" charset="-122"/>
                <a:ea typeface="微软雅黑" panose="020B0503020204020204" pitchFamily="34" charset="-122"/>
              </a:rPr>
              <a:t>全连接层</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分类</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边界框回归</a:t>
            </a:r>
          </a:p>
        </p:txBody>
      </p:sp>
      <p:sp>
        <p:nvSpPr>
          <p:cNvPr id="15" name="文本框 14">
            <a:extLst>
              <a:ext uri="{FF2B5EF4-FFF2-40B4-BE49-F238E27FC236}">
                <a16:creationId xmlns:a16="http://schemas.microsoft.com/office/drawing/2014/main" id="{541D56F8-E304-D04C-830E-1E2B4B45B999}"/>
              </a:ext>
            </a:extLst>
          </p:cNvPr>
          <p:cNvSpPr txBox="1"/>
          <p:nvPr/>
        </p:nvSpPr>
        <p:spPr>
          <a:xfrm>
            <a:off x="8109827" y="1980823"/>
            <a:ext cx="3676161" cy="2346283"/>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图像的</a:t>
            </a:r>
            <a:r>
              <a:rPr lang="en-US" altLang="zh-CN" sz="2000" dirty="0">
                <a:latin typeface="微软雅黑" panose="020B0503020204020204" pitchFamily="34" charset="-122"/>
                <a:ea typeface="微软雅黑" panose="020B0503020204020204" pitchFamily="34" charset="-122"/>
              </a:rPr>
              <a:t>warp-&gt;</a:t>
            </a:r>
            <a:r>
              <a:rPr lang="zh-CN" altLang="en-US" sz="2000" dirty="0">
                <a:solidFill>
                  <a:srgbClr val="FF0000"/>
                </a:solidFill>
                <a:latin typeface="微软雅黑" panose="020B0503020204020204" pitchFamily="34" charset="-122"/>
                <a:ea typeface="微软雅黑" panose="020B0503020204020204" pitchFamily="34" charset="-122"/>
              </a:rPr>
              <a:t>固定划分提取特征</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损失：</a:t>
            </a:r>
            <a:r>
              <a:rPr lang="en-US" altLang="zh-CN" sz="2000" dirty="0">
                <a:latin typeface="微软雅黑" panose="020B0503020204020204" pitchFamily="34" charset="-122"/>
                <a:ea typeface="微软雅黑" panose="020B0503020204020204" pitchFamily="34" charset="-122"/>
              </a:rPr>
              <a:t>svm+regressor-&gt;</a:t>
            </a:r>
            <a:r>
              <a:rPr lang="zh-CN" altLang="en-US" sz="2000" dirty="0">
                <a:solidFill>
                  <a:srgbClr val="FF0000"/>
                </a:solidFill>
                <a:latin typeface="微软雅黑" panose="020B0503020204020204" pitchFamily="34" charset="-122"/>
                <a:ea typeface="微软雅黑" panose="020B0503020204020204" pitchFamily="34" charset="-122"/>
              </a:rPr>
              <a:t>多任务损失</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softmax+regressor</a:t>
            </a:r>
            <a:r>
              <a:rPr lang="zh-CN" altLang="en-US" sz="2000" dirty="0">
                <a:latin typeface="微软雅黑" panose="020B0503020204020204" pitchFamily="34" charset="-122"/>
                <a:ea typeface="微软雅黑" panose="020B0503020204020204" pitchFamily="34" charset="-122"/>
              </a:rPr>
              <a:t>）</a:t>
            </a:r>
          </a:p>
        </p:txBody>
      </p:sp>
      <p:sp>
        <p:nvSpPr>
          <p:cNvPr id="16" name="矩形 15">
            <a:extLst>
              <a:ext uri="{FF2B5EF4-FFF2-40B4-BE49-F238E27FC236}">
                <a16:creationId xmlns:a16="http://schemas.microsoft.com/office/drawing/2014/main" id="{F79C0336-0E79-4BA8-A9F0-E1C95B9DF869}"/>
              </a:ext>
            </a:extLst>
          </p:cNvPr>
          <p:cNvSpPr/>
          <p:nvPr/>
        </p:nvSpPr>
        <p:spPr>
          <a:xfrm>
            <a:off x="8529403" y="4432252"/>
            <a:ext cx="2923082" cy="646331"/>
          </a:xfrm>
          <a:prstGeom prst="rect">
            <a:avLst/>
          </a:prstGeom>
        </p:spPr>
        <p:txBody>
          <a:bodyPr wrap="square">
            <a:spAutoFit/>
          </a:bodyPr>
          <a:lstStyle/>
          <a:p>
            <a:pPr algn="ctr"/>
            <a:r>
              <a:rPr lang="zh-CN" altLang="en-US" dirty="0">
                <a:solidFill>
                  <a:srgbClr val="00B0F0"/>
                </a:solidFill>
                <a:latin typeface="微软雅黑" panose="020B0503020204020204" pitchFamily="34" charset="-122"/>
                <a:ea typeface="微软雅黑" panose="020B0503020204020204" pitchFamily="34" charset="-122"/>
              </a:rPr>
              <a:t>两个任务一起优化，互相促进和增强</a:t>
            </a:r>
            <a:endParaRPr lang="zh-CN" altLang="en-US" dirty="0">
              <a:solidFill>
                <a:srgbClr val="00B0F0"/>
              </a:solidFill>
            </a:endParaRPr>
          </a:p>
        </p:txBody>
      </p:sp>
    </p:spTree>
    <p:extLst>
      <p:ext uri="{BB962C8B-B14F-4D97-AF65-F5344CB8AC3E}">
        <p14:creationId xmlns:p14="http://schemas.microsoft.com/office/powerpoint/2010/main" val="3321632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B6657B6-98B6-1C4B-9855-664FE9F722FB}"/>
              </a:ext>
            </a:extLst>
          </p:cNvPr>
          <p:cNvPicPr>
            <a:picLocks noChangeAspect="1"/>
          </p:cNvPicPr>
          <p:nvPr/>
        </p:nvPicPr>
        <p:blipFill>
          <a:blip r:embed="rId3"/>
          <a:stretch>
            <a:fillRect/>
          </a:stretch>
        </p:blipFill>
        <p:spPr>
          <a:xfrm>
            <a:off x="133208" y="4295909"/>
            <a:ext cx="5789523" cy="626891"/>
          </a:xfrm>
          <a:prstGeom prst="rect">
            <a:avLst/>
          </a:prstGeom>
        </p:spPr>
      </p:pic>
      <p:sp>
        <p:nvSpPr>
          <p:cNvPr id="10" name="矩形 9">
            <a:extLst>
              <a:ext uri="{FF2B5EF4-FFF2-40B4-BE49-F238E27FC236}">
                <a16:creationId xmlns:a16="http://schemas.microsoft.com/office/drawing/2014/main" id="{D35554B7-D066-B04C-8CCD-286D90069A44}"/>
              </a:ext>
            </a:extLst>
          </p:cNvPr>
          <p:cNvSpPr/>
          <p:nvPr/>
        </p:nvSpPr>
        <p:spPr>
          <a:xfrm>
            <a:off x="2115087" y="4436138"/>
            <a:ext cx="1195753" cy="38183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FE8157C5-58D8-C04D-BB82-D7FE9B1E6849}"/>
              </a:ext>
            </a:extLst>
          </p:cNvPr>
          <p:cNvSpPr/>
          <p:nvPr/>
        </p:nvSpPr>
        <p:spPr>
          <a:xfrm>
            <a:off x="3552001" y="4436137"/>
            <a:ext cx="2370730" cy="381837"/>
          </a:xfrm>
          <a:prstGeom prst="rect">
            <a:avLst/>
          </a:prstGeom>
          <a:noFill/>
          <a:ln w="317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7A7881C-DCD8-ED42-9169-DC7B0F7E0219}"/>
              </a:ext>
            </a:extLst>
          </p:cNvPr>
          <p:cNvSpPr txBox="1"/>
          <p:nvPr/>
        </p:nvSpPr>
        <p:spPr>
          <a:xfrm>
            <a:off x="389271" y="5444865"/>
            <a:ext cx="1454505" cy="307777"/>
          </a:xfrm>
          <a:prstGeom prst="rect">
            <a:avLst/>
          </a:prstGeom>
          <a:noFill/>
        </p:spPr>
        <p:txBody>
          <a:bodyPr wrap="square" rtlCol="0">
            <a:spAutoFit/>
          </a:bodyPr>
          <a:lstStyle/>
          <a:p>
            <a:r>
              <a:rPr kumimoji="1" lang="zh-CN" altLang="en-US" sz="1400" dirty="0">
                <a:solidFill>
                  <a:srgbClr val="00B0F0"/>
                </a:solidFill>
                <a:latin typeface="Microsoft YaHei" panose="020B0503020204020204" pitchFamily="34" charset="-122"/>
                <a:ea typeface="Microsoft YaHei" panose="020B0503020204020204" pitchFamily="34" charset="-122"/>
              </a:rPr>
              <a:t>预测的类别得分</a:t>
            </a:r>
          </a:p>
        </p:txBody>
      </p:sp>
      <p:cxnSp>
        <p:nvCxnSpPr>
          <p:cNvPr id="14" name="直线箭头连接符 13">
            <a:extLst>
              <a:ext uri="{FF2B5EF4-FFF2-40B4-BE49-F238E27FC236}">
                <a16:creationId xmlns:a16="http://schemas.microsoft.com/office/drawing/2014/main" id="{346D5D51-DCE9-A74B-A144-445A030F674E}"/>
              </a:ext>
            </a:extLst>
          </p:cNvPr>
          <p:cNvCxnSpPr/>
          <p:nvPr/>
        </p:nvCxnSpPr>
        <p:spPr>
          <a:xfrm flipV="1">
            <a:off x="587737" y="4817974"/>
            <a:ext cx="0" cy="54831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FD7FAA3-0251-7043-A83F-12E9E4B4ACB8}"/>
              </a:ext>
            </a:extLst>
          </p:cNvPr>
          <p:cNvCxnSpPr>
            <a:cxnSpLocks/>
          </p:cNvCxnSpPr>
          <p:nvPr/>
        </p:nvCxnSpPr>
        <p:spPr>
          <a:xfrm flipV="1">
            <a:off x="853788" y="4817974"/>
            <a:ext cx="0" cy="378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A4DD96A-EDE6-B547-9864-05D10CD7D2B3}"/>
              </a:ext>
            </a:extLst>
          </p:cNvPr>
          <p:cNvSpPr txBox="1"/>
          <p:nvPr/>
        </p:nvSpPr>
        <p:spPr>
          <a:xfrm>
            <a:off x="693453" y="5208534"/>
            <a:ext cx="902811" cy="307777"/>
          </a:xfrm>
          <a:prstGeom prst="rect">
            <a:avLst/>
          </a:prstGeom>
          <a:noFill/>
        </p:spPr>
        <p:txBody>
          <a:bodyPr wrap="non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真实类别</a:t>
            </a:r>
          </a:p>
        </p:txBody>
      </p:sp>
      <p:cxnSp>
        <p:nvCxnSpPr>
          <p:cNvPr id="18" name="直线箭头连接符 17">
            <a:extLst>
              <a:ext uri="{FF2B5EF4-FFF2-40B4-BE49-F238E27FC236}">
                <a16:creationId xmlns:a16="http://schemas.microsoft.com/office/drawing/2014/main" id="{01F50317-FD7A-2641-A71B-26C919AC671B}"/>
              </a:ext>
            </a:extLst>
          </p:cNvPr>
          <p:cNvCxnSpPr>
            <a:cxnSpLocks/>
          </p:cNvCxnSpPr>
          <p:nvPr/>
        </p:nvCxnSpPr>
        <p:spPr>
          <a:xfrm>
            <a:off x="1210331" y="3897375"/>
            <a:ext cx="0" cy="5387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B70734E-5406-BB4D-827B-02160D10AF23}"/>
              </a:ext>
            </a:extLst>
          </p:cNvPr>
          <p:cNvSpPr txBox="1"/>
          <p:nvPr/>
        </p:nvSpPr>
        <p:spPr>
          <a:xfrm>
            <a:off x="955278" y="3580182"/>
            <a:ext cx="2349810" cy="307777"/>
          </a:xfrm>
          <a:prstGeom prst="rect">
            <a:avLst/>
          </a:prstGeom>
          <a:noFill/>
        </p:spPr>
        <p:txBody>
          <a:bodyPr wrap="non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真实边界框坐标（</a:t>
            </a:r>
            <a:r>
              <a:rPr kumimoji="1" lang="en-US" altLang="zh-CN" sz="1400" dirty="0">
                <a:solidFill>
                  <a:srgbClr val="FF0000"/>
                </a:solidFill>
                <a:latin typeface="Microsoft YaHei" panose="020B0503020204020204" pitchFamily="34" charset="-122"/>
                <a:ea typeface="Microsoft YaHei" panose="020B0503020204020204" pitchFamily="34" charset="-122"/>
              </a:rPr>
              <a:t>x,y,w,h</a:t>
            </a:r>
            <a:r>
              <a:rPr kumimoji="1" lang="zh-CN" altLang="en-US" sz="1400" dirty="0">
                <a:solidFill>
                  <a:srgbClr val="FF0000"/>
                </a:solidFill>
                <a:latin typeface="Microsoft YaHei" panose="020B0503020204020204" pitchFamily="34" charset="-122"/>
                <a:ea typeface="Microsoft YaHei" panose="020B0503020204020204" pitchFamily="34" charset="-122"/>
              </a:rPr>
              <a:t>）</a:t>
            </a:r>
          </a:p>
        </p:txBody>
      </p:sp>
      <p:cxnSp>
        <p:nvCxnSpPr>
          <p:cNvPr id="23" name="直线箭头连接符 22">
            <a:extLst>
              <a:ext uri="{FF2B5EF4-FFF2-40B4-BE49-F238E27FC236}">
                <a16:creationId xmlns:a16="http://schemas.microsoft.com/office/drawing/2014/main" id="{DE8710F1-9041-0A46-BA0D-CD30EC48A319}"/>
              </a:ext>
            </a:extLst>
          </p:cNvPr>
          <p:cNvCxnSpPr>
            <a:cxnSpLocks/>
          </p:cNvCxnSpPr>
          <p:nvPr/>
        </p:nvCxnSpPr>
        <p:spPr>
          <a:xfrm>
            <a:off x="1574369" y="4054300"/>
            <a:ext cx="0" cy="38183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23952EC6-CEBC-6F4D-9C36-D06E4BCD45DC}"/>
                  </a:ext>
                </a:extLst>
              </p:cNvPr>
              <p:cNvSpPr txBox="1"/>
              <p:nvPr/>
            </p:nvSpPr>
            <p:spPr>
              <a:xfrm>
                <a:off x="1602531" y="3857730"/>
                <a:ext cx="1474467" cy="534762"/>
              </a:xfrm>
              <a:prstGeom prst="rect">
                <a:avLst/>
              </a:prstGeom>
              <a:noFill/>
            </p:spPr>
            <p:txBody>
              <a:bodyPr wrap="square" rtlCol="0">
                <a:spAutoFit/>
              </a:bodyPr>
              <a:lstStyle/>
              <a:p>
                <a:r>
                  <a:rPr kumimoji="1" lang="zh-CN" altLang="en-US" sz="1400" dirty="0">
                    <a:solidFill>
                      <a:srgbClr val="00B0F0"/>
                    </a:solidFill>
                    <a:latin typeface="Microsoft YaHei" panose="020B0503020204020204" pitchFamily="34" charset="-122"/>
                    <a:ea typeface="Microsoft YaHei" panose="020B0503020204020204" pitchFamily="34" charset="-122"/>
                  </a:rPr>
                  <a:t>预测的边界框坐标（</a:t>
                </a:r>
                <a14:m>
                  <m:oMath xmlns:m="http://schemas.openxmlformats.org/officeDocument/2006/math">
                    <m:acc>
                      <m:accPr>
                        <m:chr m:val="̂"/>
                        <m:ctrlPr>
                          <a:rPr kumimoji="1" lang="zh-CN" altLang="en-US" sz="1400" i="1" smtClean="0">
                            <a:solidFill>
                              <a:srgbClr val="00B0F0"/>
                            </a:solidFill>
                            <a:latin typeface="Cambria Math" panose="02040503050406030204" pitchFamily="18" charset="0"/>
                          </a:rPr>
                        </m:ctrlPr>
                      </m:accPr>
                      <m:e>
                        <m:r>
                          <a:rPr kumimoji="1" lang="en-US" altLang="zh-CN" sz="1400" b="0" i="1" smtClean="0">
                            <a:solidFill>
                              <a:srgbClr val="00B0F0"/>
                            </a:solidFill>
                            <a:latin typeface="Cambria Math" panose="02040503050406030204" pitchFamily="18" charset="0"/>
                          </a:rPr>
                          <m:t>𝑥</m:t>
                        </m:r>
                      </m:e>
                    </m:acc>
                  </m:oMath>
                </a14:m>
                <a:r>
                  <a:rPr kumimoji="1" lang="en-US" altLang="zh-CN" sz="1400" dirty="0">
                    <a:solidFill>
                      <a:srgbClr val="00B0F0"/>
                    </a:solidFill>
                    <a:latin typeface="Microsoft YaHei" panose="020B0503020204020204" pitchFamily="34" charset="-122"/>
                    <a:ea typeface="Microsoft YaHei" panose="020B0503020204020204" pitchFamily="34" charset="-122"/>
                  </a:rPr>
                  <a:t>,</a:t>
                </a:r>
                <a:r>
                  <a:rPr kumimoji="1" lang="zh-CN" altLang="en-US" sz="1400" dirty="0">
                    <a:solidFill>
                      <a:srgbClr val="00B0F0"/>
                    </a:solidFill>
                    <a:latin typeface="Microsoft YaHei" panose="020B0503020204020204" pitchFamily="34" charset="-122"/>
                    <a:ea typeface="Microsoft YaHei" panose="020B0503020204020204" pitchFamily="34" charset="-122"/>
                  </a:rPr>
                  <a:t> </a:t>
                </a:r>
                <a14:m>
                  <m:oMath xmlns:m="http://schemas.openxmlformats.org/officeDocument/2006/math">
                    <m:acc>
                      <m:accPr>
                        <m:chr m:val="̂"/>
                        <m:ctrlPr>
                          <a:rPr kumimoji="1" lang="zh-CN" altLang="en-US" sz="1400" i="1">
                            <a:solidFill>
                              <a:srgbClr val="00B0F0"/>
                            </a:solidFill>
                            <a:latin typeface="Cambria Math" panose="02040503050406030204" pitchFamily="18" charset="0"/>
                          </a:rPr>
                        </m:ctrlPr>
                      </m:accPr>
                      <m:e>
                        <m:r>
                          <a:rPr kumimoji="1" lang="en-US" altLang="zh-CN" sz="1400" b="0" i="1" smtClean="0">
                            <a:solidFill>
                              <a:srgbClr val="00B0F0"/>
                            </a:solidFill>
                            <a:latin typeface="Cambria Math" panose="02040503050406030204" pitchFamily="18" charset="0"/>
                          </a:rPr>
                          <m:t>𝑦</m:t>
                        </m:r>
                      </m:e>
                    </m:acc>
                    <m:r>
                      <a:rPr kumimoji="1" lang="en-US" altLang="zh-CN" sz="1400" i="1">
                        <a:solidFill>
                          <a:srgbClr val="00B0F0"/>
                        </a:solidFill>
                        <a:latin typeface="Cambria Math" panose="02040503050406030204" pitchFamily="18" charset="0"/>
                      </a:rPr>
                      <m:t> </m:t>
                    </m:r>
                  </m:oMath>
                </a14:m>
                <a:r>
                  <a:rPr kumimoji="1" lang="en-US" altLang="zh-CN" sz="1400" dirty="0">
                    <a:solidFill>
                      <a:srgbClr val="00B0F0"/>
                    </a:solidFill>
                    <a:latin typeface="Microsoft YaHei" panose="020B0503020204020204" pitchFamily="34" charset="-122"/>
                    <a:ea typeface="Microsoft YaHei" panose="020B0503020204020204" pitchFamily="34" charset="-122"/>
                  </a:rPr>
                  <a:t>,</a:t>
                </a:r>
                <a:r>
                  <a:rPr kumimoji="1" lang="zh-CN" altLang="en-US" sz="1400" dirty="0">
                    <a:solidFill>
                      <a:srgbClr val="00B0F0"/>
                    </a:solidFill>
                    <a:latin typeface="Microsoft YaHei" panose="020B0503020204020204" pitchFamily="34" charset="-122"/>
                    <a:ea typeface="Microsoft YaHei" panose="020B0503020204020204" pitchFamily="34" charset="-122"/>
                  </a:rPr>
                  <a:t> </a:t>
                </a:r>
                <a14:m>
                  <m:oMath xmlns:m="http://schemas.openxmlformats.org/officeDocument/2006/math">
                    <m:acc>
                      <m:accPr>
                        <m:chr m:val="̂"/>
                        <m:ctrlPr>
                          <a:rPr kumimoji="1" lang="zh-CN" altLang="en-US" sz="1400" i="1">
                            <a:solidFill>
                              <a:srgbClr val="00B0F0"/>
                            </a:solidFill>
                            <a:latin typeface="Cambria Math" panose="02040503050406030204" pitchFamily="18" charset="0"/>
                          </a:rPr>
                        </m:ctrlPr>
                      </m:accPr>
                      <m:e>
                        <m:r>
                          <a:rPr kumimoji="1" lang="en-US" altLang="zh-CN" sz="1400" b="0" i="1" smtClean="0">
                            <a:solidFill>
                              <a:srgbClr val="00B0F0"/>
                            </a:solidFill>
                            <a:latin typeface="Cambria Math" panose="02040503050406030204" pitchFamily="18" charset="0"/>
                          </a:rPr>
                          <m:t>𝑤</m:t>
                        </m:r>
                      </m:e>
                    </m:acc>
                    <m:r>
                      <a:rPr kumimoji="1" lang="en-US" altLang="zh-CN" sz="1400" i="1">
                        <a:solidFill>
                          <a:srgbClr val="00B0F0"/>
                        </a:solidFill>
                        <a:latin typeface="Cambria Math" panose="02040503050406030204" pitchFamily="18" charset="0"/>
                      </a:rPr>
                      <m:t> </m:t>
                    </m:r>
                  </m:oMath>
                </a14:m>
                <a:r>
                  <a:rPr kumimoji="1" lang="en-US" altLang="zh-CN" sz="1400" dirty="0">
                    <a:solidFill>
                      <a:srgbClr val="00B0F0"/>
                    </a:solidFill>
                    <a:latin typeface="Microsoft YaHei" panose="020B0503020204020204" pitchFamily="34" charset="-122"/>
                    <a:ea typeface="Microsoft YaHei" panose="020B0503020204020204" pitchFamily="34" charset="-122"/>
                  </a:rPr>
                  <a:t>,</a:t>
                </a:r>
                <a:r>
                  <a:rPr kumimoji="1" lang="zh-CN" altLang="en-US" sz="1400" dirty="0">
                    <a:solidFill>
                      <a:srgbClr val="00B0F0"/>
                    </a:solidFill>
                    <a:latin typeface="Microsoft YaHei" panose="020B0503020204020204" pitchFamily="34" charset="-122"/>
                    <a:ea typeface="Microsoft YaHei" panose="020B0503020204020204" pitchFamily="34" charset="-122"/>
                  </a:rPr>
                  <a:t> </a:t>
                </a:r>
                <a14:m>
                  <m:oMath xmlns:m="http://schemas.openxmlformats.org/officeDocument/2006/math">
                    <m:acc>
                      <m:accPr>
                        <m:chr m:val="̂"/>
                        <m:ctrlPr>
                          <a:rPr kumimoji="1" lang="zh-CN" altLang="en-US" sz="1400" i="1">
                            <a:solidFill>
                              <a:srgbClr val="00B0F0"/>
                            </a:solidFill>
                            <a:latin typeface="Cambria Math" panose="02040503050406030204" pitchFamily="18" charset="0"/>
                          </a:rPr>
                        </m:ctrlPr>
                      </m:accPr>
                      <m:e>
                        <m:r>
                          <a:rPr kumimoji="1" lang="en-US" altLang="zh-CN" sz="1400" b="0" i="1" smtClean="0">
                            <a:solidFill>
                              <a:srgbClr val="00B0F0"/>
                            </a:solidFill>
                            <a:latin typeface="Cambria Math" panose="02040503050406030204" pitchFamily="18" charset="0"/>
                          </a:rPr>
                          <m:t>h</m:t>
                        </m:r>
                      </m:e>
                    </m:acc>
                    <m:r>
                      <a:rPr kumimoji="1" lang="en-US" altLang="zh-CN" sz="1400" i="1">
                        <a:solidFill>
                          <a:srgbClr val="00B0F0"/>
                        </a:solidFill>
                        <a:latin typeface="Cambria Math" panose="02040503050406030204" pitchFamily="18" charset="0"/>
                      </a:rPr>
                      <m:t> </m:t>
                    </m:r>
                  </m:oMath>
                </a14:m>
                <a:r>
                  <a:rPr kumimoji="1" lang="zh-CN" altLang="en-US" sz="1400" dirty="0">
                    <a:solidFill>
                      <a:srgbClr val="00B0F0"/>
                    </a:solidFill>
                    <a:latin typeface="Microsoft YaHei" panose="020B0503020204020204" pitchFamily="34" charset="-122"/>
                    <a:ea typeface="Microsoft YaHei" panose="020B0503020204020204" pitchFamily="34" charset="-122"/>
                  </a:rPr>
                  <a:t>）</a:t>
                </a:r>
              </a:p>
            </p:txBody>
          </p:sp>
        </mc:Choice>
        <mc:Fallback xmlns="">
          <p:sp>
            <p:nvSpPr>
              <p:cNvPr id="28" name="文本框 27">
                <a:extLst>
                  <a:ext uri="{FF2B5EF4-FFF2-40B4-BE49-F238E27FC236}">
                    <a16:creationId xmlns="" xmlns:a16="http://schemas.microsoft.com/office/drawing/2014/main" xmlns:a14="http://schemas.microsoft.com/office/drawing/2010/main" id="{23952EC6-CEBC-6F4D-9C36-D06E4BCD45DC}"/>
                  </a:ext>
                </a:extLst>
              </p:cNvPr>
              <p:cNvSpPr txBox="1">
                <a:spLocks noRot="1" noChangeAspect="1" noMove="1" noResize="1" noEditPoints="1" noAdjustHandles="1" noChangeArrowheads="1" noChangeShapeType="1" noTextEdit="1"/>
              </p:cNvSpPr>
              <p:nvPr/>
            </p:nvSpPr>
            <p:spPr>
              <a:xfrm>
                <a:off x="1602531" y="3857730"/>
                <a:ext cx="1474467" cy="534762"/>
              </a:xfrm>
              <a:prstGeom prst="rect">
                <a:avLst/>
              </a:prstGeom>
              <a:blipFill rotWithShape="0">
                <a:blip r:embed="rId4"/>
                <a:stretch>
                  <a:fillRect l="-1240" t="-2273" r="-13636" b="-10227"/>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A87C0636-D5B7-DF42-B8C8-708B8C37B0EE}"/>
              </a:ext>
            </a:extLst>
          </p:cNvPr>
          <p:cNvSpPr txBox="1"/>
          <p:nvPr/>
        </p:nvSpPr>
        <p:spPr>
          <a:xfrm>
            <a:off x="2219624" y="5134136"/>
            <a:ext cx="1369846" cy="307777"/>
          </a:xfrm>
          <a:prstGeom prst="rect">
            <a:avLst/>
          </a:prstGeom>
          <a:noFill/>
        </p:spPr>
        <p:txBody>
          <a:bodyPr wrap="squar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分类损失</a:t>
            </a:r>
          </a:p>
        </p:txBody>
      </p:sp>
      <p:sp>
        <p:nvSpPr>
          <p:cNvPr id="30" name="文本框 29">
            <a:extLst>
              <a:ext uri="{FF2B5EF4-FFF2-40B4-BE49-F238E27FC236}">
                <a16:creationId xmlns:a16="http://schemas.microsoft.com/office/drawing/2014/main" id="{708D7C3E-8D95-7047-B79F-010DDC4533D4}"/>
              </a:ext>
            </a:extLst>
          </p:cNvPr>
          <p:cNvSpPr txBox="1"/>
          <p:nvPr/>
        </p:nvSpPr>
        <p:spPr>
          <a:xfrm>
            <a:off x="3678233" y="5107665"/>
            <a:ext cx="2184156" cy="307777"/>
          </a:xfrm>
          <a:prstGeom prst="rect">
            <a:avLst/>
          </a:prstGeom>
          <a:noFill/>
        </p:spPr>
        <p:txBody>
          <a:bodyPr wrap="square" rtlCol="0">
            <a:spAutoFit/>
          </a:bodyPr>
          <a:lstStyle/>
          <a:p>
            <a:r>
              <a:rPr kumimoji="1" lang="zh-CN" altLang="en-US" sz="1400" dirty="0">
                <a:solidFill>
                  <a:srgbClr val="CC0099"/>
                </a:solidFill>
                <a:latin typeface="Microsoft YaHei" panose="020B0503020204020204" pitchFamily="34" charset="-122"/>
                <a:ea typeface="Microsoft YaHei" panose="020B0503020204020204" pitchFamily="34" charset="-122"/>
              </a:rPr>
              <a:t>边界框回归损失</a:t>
            </a:r>
            <a:r>
              <a:rPr kumimoji="1" lang="en-US" altLang="zh-CN" sz="1400" dirty="0">
                <a:solidFill>
                  <a:srgbClr val="CC0099"/>
                </a:solidFill>
                <a:latin typeface="Microsoft YaHei" panose="020B0503020204020204" pitchFamily="34" charset="-122"/>
                <a:ea typeface="Microsoft YaHei" panose="020B0503020204020204" pitchFamily="34" charset="-122"/>
              </a:rPr>
              <a:t>-L1</a:t>
            </a:r>
            <a:r>
              <a:rPr kumimoji="1" lang="zh-CN" altLang="en-US" sz="1400" dirty="0">
                <a:solidFill>
                  <a:srgbClr val="CC0099"/>
                </a:solidFill>
                <a:latin typeface="Microsoft YaHei" panose="020B0503020204020204" pitchFamily="34" charset="-122"/>
                <a:ea typeface="Microsoft YaHei" panose="020B0503020204020204" pitchFamily="34" charset="-122"/>
              </a:rPr>
              <a:t> </a:t>
            </a:r>
            <a:r>
              <a:rPr kumimoji="1" lang="en-US" altLang="zh-CN" sz="1400" dirty="0">
                <a:solidFill>
                  <a:srgbClr val="CC0099"/>
                </a:solidFill>
                <a:latin typeface="Microsoft YaHei" panose="020B0503020204020204" pitchFamily="34" charset="-122"/>
                <a:ea typeface="Microsoft YaHei" panose="020B0503020204020204" pitchFamily="34" charset="-122"/>
              </a:rPr>
              <a:t>loss</a:t>
            </a:r>
            <a:endParaRPr kumimoji="1" lang="zh-CN" altLang="en-US" sz="1400" dirty="0">
              <a:solidFill>
                <a:srgbClr val="CC0099"/>
              </a:solidFill>
              <a:latin typeface="Microsoft YaHei" panose="020B0503020204020204" pitchFamily="34" charset="-122"/>
              <a:ea typeface="Microsoft YaHei" panose="020B0503020204020204" pitchFamily="34" charset="-122"/>
            </a:endParaRPr>
          </a:p>
        </p:txBody>
      </p:sp>
      <p:cxnSp>
        <p:nvCxnSpPr>
          <p:cNvPr id="32" name="直线箭头连接符 31">
            <a:extLst>
              <a:ext uri="{FF2B5EF4-FFF2-40B4-BE49-F238E27FC236}">
                <a16:creationId xmlns:a16="http://schemas.microsoft.com/office/drawing/2014/main" id="{9F600E88-56E0-2E4A-830A-37CC0F34481D}"/>
              </a:ext>
            </a:extLst>
          </p:cNvPr>
          <p:cNvCxnSpPr/>
          <p:nvPr/>
        </p:nvCxnSpPr>
        <p:spPr>
          <a:xfrm flipV="1">
            <a:off x="2687842" y="4891389"/>
            <a:ext cx="0" cy="1693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8AC6B6A5-889E-BF41-8984-15DFA34B2B07}"/>
              </a:ext>
            </a:extLst>
          </p:cNvPr>
          <p:cNvCxnSpPr/>
          <p:nvPr/>
        </p:nvCxnSpPr>
        <p:spPr>
          <a:xfrm flipV="1">
            <a:off x="4849044" y="4900009"/>
            <a:ext cx="0" cy="169333"/>
          </a:xfrm>
          <a:prstGeom prst="straightConnector1">
            <a:avLst/>
          </a:prstGeom>
          <a:ln w="19050">
            <a:solidFill>
              <a:srgbClr val="CC0099"/>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8DED7AD9-D39A-0A45-94BA-8E1B575E0ED8}"/>
              </a:ext>
            </a:extLst>
          </p:cNvPr>
          <p:cNvPicPr>
            <a:picLocks noChangeAspect="1"/>
          </p:cNvPicPr>
          <p:nvPr/>
        </p:nvPicPr>
        <p:blipFill>
          <a:blip r:embed="rId5"/>
          <a:stretch>
            <a:fillRect/>
          </a:stretch>
        </p:blipFill>
        <p:spPr>
          <a:xfrm>
            <a:off x="6754652" y="3728409"/>
            <a:ext cx="5206065" cy="1962640"/>
          </a:xfrm>
          <a:prstGeom prst="rect">
            <a:avLst/>
          </a:prstGeom>
        </p:spPr>
      </p:pic>
      <p:sp>
        <p:nvSpPr>
          <p:cNvPr id="35" name="右箭头 34">
            <a:extLst>
              <a:ext uri="{FF2B5EF4-FFF2-40B4-BE49-F238E27FC236}">
                <a16:creationId xmlns:a16="http://schemas.microsoft.com/office/drawing/2014/main" id="{0668E030-E5DC-FF45-B66E-33A8ADB90647}"/>
              </a:ext>
            </a:extLst>
          </p:cNvPr>
          <p:cNvSpPr/>
          <p:nvPr/>
        </p:nvSpPr>
        <p:spPr>
          <a:xfrm>
            <a:off x="6274902" y="4532309"/>
            <a:ext cx="409404" cy="1894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pic>
        <p:nvPicPr>
          <p:cNvPr id="25" name="图片 24">
            <a:extLst>
              <a:ext uri="{FF2B5EF4-FFF2-40B4-BE49-F238E27FC236}">
                <a16:creationId xmlns:a16="http://schemas.microsoft.com/office/drawing/2014/main" id="{EDB3B28F-F622-844A-AD6A-4CEC814DF39D}"/>
              </a:ext>
            </a:extLst>
          </p:cNvPr>
          <p:cNvPicPr>
            <a:picLocks noChangeAspect="1"/>
          </p:cNvPicPr>
          <p:nvPr/>
        </p:nvPicPr>
        <p:blipFill>
          <a:blip r:embed="rId6"/>
          <a:stretch>
            <a:fillRect/>
          </a:stretch>
        </p:blipFill>
        <p:spPr>
          <a:xfrm>
            <a:off x="4177423" y="1215197"/>
            <a:ext cx="4738981" cy="1887823"/>
          </a:xfrm>
          <a:prstGeom prst="rect">
            <a:avLst/>
          </a:prstGeom>
        </p:spPr>
      </p:pic>
      <p:cxnSp>
        <p:nvCxnSpPr>
          <p:cNvPr id="6" name="直线箭头连接符 5">
            <a:extLst>
              <a:ext uri="{FF2B5EF4-FFF2-40B4-BE49-F238E27FC236}">
                <a16:creationId xmlns:a16="http://schemas.microsoft.com/office/drawing/2014/main" id="{5A4F1926-9DF3-4448-8FCB-E02E991BA568}"/>
              </a:ext>
            </a:extLst>
          </p:cNvPr>
          <p:cNvCxnSpPr>
            <a:cxnSpLocks/>
            <a:endCxn id="13" idx="1"/>
          </p:cNvCxnSpPr>
          <p:nvPr/>
        </p:nvCxnSpPr>
        <p:spPr>
          <a:xfrm flipV="1">
            <a:off x="2712963" y="1545641"/>
            <a:ext cx="4865998" cy="289049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C3C24A9-5461-BC40-8F4D-C6AD6C42AFC8}"/>
              </a:ext>
            </a:extLst>
          </p:cNvPr>
          <p:cNvSpPr/>
          <p:nvPr/>
        </p:nvSpPr>
        <p:spPr>
          <a:xfrm>
            <a:off x="7578961" y="1276700"/>
            <a:ext cx="531158" cy="5378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45389DAE-DBE2-A34F-BA57-91DCE66C25D4}"/>
              </a:ext>
            </a:extLst>
          </p:cNvPr>
          <p:cNvSpPr/>
          <p:nvPr/>
        </p:nvSpPr>
        <p:spPr>
          <a:xfrm>
            <a:off x="8154145" y="1276700"/>
            <a:ext cx="676447" cy="537882"/>
          </a:xfrm>
          <a:prstGeom prst="rect">
            <a:avLst/>
          </a:prstGeom>
          <a:noFill/>
          <a:ln w="2540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箭头连接符 19">
            <a:extLst>
              <a:ext uri="{FF2B5EF4-FFF2-40B4-BE49-F238E27FC236}">
                <a16:creationId xmlns:a16="http://schemas.microsoft.com/office/drawing/2014/main" id="{59AED8C2-B530-0449-8548-3F23FE38DBFA}"/>
              </a:ext>
            </a:extLst>
          </p:cNvPr>
          <p:cNvCxnSpPr>
            <a:stCxn id="11" idx="0"/>
            <a:endCxn id="31" idx="2"/>
          </p:cNvCxnSpPr>
          <p:nvPr/>
        </p:nvCxnSpPr>
        <p:spPr>
          <a:xfrm flipV="1">
            <a:off x="4737366" y="1814582"/>
            <a:ext cx="3755003" cy="2621555"/>
          </a:xfrm>
          <a:prstGeom prst="straightConnector1">
            <a:avLst/>
          </a:prstGeom>
          <a:ln w="12700">
            <a:solidFill>
              <a:srgbClr val="CC0099"/>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DF28CB7C-3EBF-3E4C-8F20-84D3DC73E9BF}"/>
              </a:ext>
            </a:extLst>
          </p:cNvPr>
          <p:cNvSpPr/>
          <p:nvPr/>
        </p:nvSpPr>
        <p:spPr>
          <a:xfrm>
            <a:off x="814633" y="2272055"/>
            <a:ext cx="2377574" cy="461665"/>
          </a:xfrm>
          <a:prstGeom prst="rect">
            <a:avLst/>
          </a:prstGeom>
        </p:spPr>
        <p:txBody>
          <a:bodyPr wrap="none">
            <a:spAutoFit/>
          </a:bodyPr>
          <a:lstStyle/>
          <a:p>
            <a:pPr marL="342900" indent="-342900">
              <a:buFont typeface="Wingdings" panose="05000000000000000000" pitchFamily="2" charset="2"/>
              <a:buChar char="u"/>
            </a:pPr>
            <a:r>
              <a:rPr lang="zh-CN" altLang="en-US" sz="2400" dirty="0">
                <a:solidFill>
                  <a:srgbClr val="CC0099"/>
                </a:solidFill>
                <a:latin typeface="微软雅黑" panose="020B0503020204020204" pitchFamily="34" charset="-122"/>
                <a:ea typeface="微软雅黑" panose="020B0503020204020204" pitchFamily="34" charset="-122"/>
              </a:rPr>
              <a:t>多任务损失：</a:t>
            </a:r>
            <a:endParaRPr lang="zh-CN" altLang="en-US" sz="2400" dirty="0">
              <a:solidFill>
                <a:srgbClr val="CC0099"/>
              </a:solidFill>
            </a:endParaRPr>
          </a:p>
        </p:txBody>
      </p:sp>
      <p:sp>
        <p:nvSpPr>
          <p:cNvPr id="3" name="矩形 2">
            <a:extLst>
              <a:ext uri="{FF2B5EF4-FFF2-40B4-BE49-F238E27FC236}">
                <a16:creationId xmlns:a16="http://schemas.microsoft.com/office/drawing/2014/main" id="{43A2FE47-61B9-4D28-8A12-46117E9C41E9}"/>
              </a:ext>
            </a:extLst>
          </p:cNvPr>
          <p:cNvSpPr/>
          <p:nvPr/>
        </p:nvSpPr>
        <p:spPr>
          <a:xfrm>
            <a:off x="3421824" y="5464981"/>
            <a:ext cx="2805902" cy="523220"/>
          </a:xfrm>
          <a:prstGeom prst="rect">
            <a:avLst/>
          </a:prstGeom>
        </p:spPr>
        <p:txBody>
          <a:bodyPr wrap="square">
            <a:spAutoFit/>
          </a:bodyPr>
          <a:lstStyle/>
          <a:p>
            <a:r>
              <a:rPr lang="en-US" altLang="zh-CN" sz="1400" dirty="0">
                <a:solidFill>
                  <a:srgbClr val="00B0F0"/>
                </a:solidFill>
                <a:latin typeface="微软雅黑" panose="020B0503020204020204" pitchFamily="34" charset="-122"/>
                <a:ea typeface="微软雅黑" panose="020B0503020204020204" pitchFamily="34" charset="-122"/>
              </a:rPr>
              <a:t>u=0</a:t>
            </a:r>
            <a:r>
              <a:rPr lang="zh-CN" altLang="en-US" sz="1400" dirty="0">
                <a:solidFill>
                  <a:srgbClr val="00B0F0"/>
                </a:solidFill>
                <a:latin typeface="微软雅黑" panose="020B0503020204020204" pitchFamily="34" charset="-122"/>
                <a:ea typeface="微软雅黑" panose="020B0503020204020204" pitchFamily="34" charset="-122"/>
              </a:rPr>
              <a:t>为背景类，不对应任何实际类别，无边界回归损失</a:t>
            </a:r>
            <a:endParaRPr lang="zh-CN" altLang="en-US" sz="1400" dirty="0">
              <a:solidFill>
                <a:srgbClr val="00B0F0"/>
              </a:solidFill>
            </a:endParaRPr>
          </a:p>
        </p:txBody>
      </p:sp>
      <p:sp>
        <p:nvSpPr>
          <p:cNvPr id="39" name="矩形 38"/>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矩形 39"/>
          <p:cNvSpPr/>
          <p:nvPr/>
        </p:nvSpPr>
        <p:spPr>
          <a:xfrm>
            <a:off x="1293877" y="1434070"/>
            <a:ext cx="10023728" cy="592470"/>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3</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Fast R-CNN</a:t>
            </a:r>
            <a:endParaRPr lang="zh-CN" altLang="en-US"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717529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目标检测</a:t>
            </a: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典型图像分析任务</a:t>
            </a: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特色图像分析任务</a:t>
            </a: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垂直应用与实践</a:t>
            </a: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细粒度分类、风格迁移、标题生成、超分辨率</a:t>
            </a:r>
            <a:endParaRPr lang="en-US" altLang="zh-CN" dirty="0"/>
          </a:p>
        </p:txBody>
      </p:sp>
      <p:sp>
        <p:nvSpPr>
          <p:cNvPr id="34" name="文本框 33"/>
          <p:cNvSpPr txBox="1"/>
          <p:nvPr/>
        </p:nvSpPr>
        <p:spPr>
          <a:xfrm>
            <a:off x="6363976" y="1927573"/>
            <a:ext cx="453133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两阶段方法、一阶段方法、最新进展</a:t>
            </a: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图像分割、图像搜索</a:t>
            </a:r>
          </a:p>
        </p:txBody>
      </p:sp>
      <p:sp>
        <p:nvSpPr>
          <p:cNvPr id="15" name="文本框 14"/>
          <p:cNvSpPr txBox="1"/>
          <p:nvPr/>
        </p:nvSpPr>
        <p:spPr>
          <a:xfrm>
            <a:off x="6363976" y="5119462"/>
            <a:ext cx="5643874"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医学影像分析、文字检测识别</a:t>
            </a:r>
            <a:endParaRPr lang="en-US" altLang="zh-CN" dirty="0"/>
          </a:p>
          <a:p>
            <a:r>
              <a:rPr lang="zh-CN" altLang="en-US" dirty="0"/>
              <a:t>实践：目标检测</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两阶段方法</a:t>
            </a:r>
          </a:p>
        </p:txBody>
      </p:sp>
      <p:pic>
        <p:nvPicPr>
          <p:cNvPr id="2" name="图片 1">
            <a:extLst>
              <a:ext uri="{FF2B5EF4-FFF2-40B4-BE49-F238E27FC236}">
                <a16:creationId xmlns:a16="http://schemas.microsoft.com/office/drawing/2014/main" id="{787782CB-0211-9148-ADBB-0683035DB6E6}"/>
              </a:ext>
            </a:extLst>
          </p:cNvPr>
          <p:cNvPicPr>
            <a:picLocks noChangeAspect="1"/>
          </p:cNvPicPr>
          <p:nvPr/>
        </p:nvPicPr>
        <p:blipFill>
          <a:blip r:embed="rId3"/>
          <a:stretch>
            <a:fillRect/>
          </a:stretch>
        </p:blipFill>
        <p:spPr>
          <a:xfrm>
            <a:off x="1026832" y="2307693"/>
            <a:ext cx="3670300" cy="3111499"/>
          </a:xfrm>
          <a:prstGeom prst="rect">
            <a:avLst/>
          </a:prstGeom>
        </p:spPr>
      </p:pic>
      <p:pic>
        <p:nvPicPr>
          <p:cNvPr id="3" name="图片 2">
            <a:extLst>
              <a:ext uri="{FF2B5EF4-FFF2-40B4-BE49-F238E27FC236}">
                <a16:creationId xmlns:a16="http://schemas.microsoft.com/office/drawing/2014/main" id="{67E5B117-8B52-7D4C-9FFE-3A278F8CDA1C}"/>
              </a:ext>
            </a:extLst>
          </p:cNvPr>
          <p:cNvPicPr>
            <a:picLocks noChangeAspect="1"/>
          </p:cNvPicPr>
          <p:nvPr/>
        </p:nvPicPr>
        <p:blipFill>
          <a:blip r:embed="rId4"/>
          <a:stretch>
            <a:fillRect/>
          </a:stretch>
        </p:blipFill>
        <p:spPr>
          <a:xfrm>
            <a:off x="5749738" y="2307693"/>
            <a:ext cx="4686300" cy="3111499"/>
          </a:xfrm>
          <a:prstGeom prst="rect">
            <a:avLst/>
          </a:prstGeom>
        </p:spPr>
      </p:pic>
      <p:sp>
        <p:nvSpPr>
          <p:cNvPr id="4" name="文本框 3">
            <a:extLst>
              <a:ext uri="{FF2B5EF4-FFF2-40B4-BE49-F238E27FC236}">
                <a16:creationId xmlns:a16="http://schemas.microsoft.com/office/drawing/2014/main" id="{C00AADA3-0BCF-AC4D-8D28-7169BE168D44}"/>
              </a:ext>
            </a:extLst>
          </p:cNvPr>
          <p:cNvSpPr txBox="1"/>
          <p:nvPr/>
        </p:nvSpPr>
        <p:spPr>
          <a:xfrm>
            <a:off x="2040784" y="5558491"/>
            <a:ext cx="1210588" cy="400110"/>
          </a:xfrm>
          <a:prstGeom prst="rect">
            <a:avLst/>
          </a:prstGeom>
          <a:noFill/>
        </p:spPr>
        <p:txBody>
          <a:bodyPr wrap="none" rtlCol="0">
            <a:spAutoFit/>
          </a:bodyPr>
          <a:lstStyle/>
          <a:p>
            <a:r>
              <a:rPr lang="zh-CN" altLang="en-US" sz="2000" dirty="0">
                <a:solidFill>
                  <a:srgbClr val="00B0F0"/>
                </a:solidFill>
                <a:latin typeface="微软雅黑" panose="020B0503020204020204" pitchFamily="34" charset="-122"/>
                <a:ea typeface="微软雅黑" panose="020B0503020204020204" pitchFamily="34" charset="-122"/>
              </a:rPr>
              <a:t>训练过程</a:t>
            </a:r>
          </a:p>
        </p:txBody>
      </p:sp>
      <p:sp>
        <p:nvSpPr>
          <p:cNvPr id="9" name="文本框 8">
            <a:extLst>
              <a:ext uri="{FF2B5EF4-FFF2-40B4-BE49-F238E27FC236}">
                <a16:creationId xmlns:a16="http://schemas.microsoft.com/office/drawing/2014/main" id="{FFD94FD9-7852-7141-A9F2-957A881550F3}"/>
              </a:ext>
            </a:extLst>
          </p:cNvPr>
          <p:cNvSpPr txBox="1"/>
          <p:nvPr/>
        </p:nvSpPr>
        <p:spPr>
          <a:xfrm>
            <a:off x="6096538" y="5558491"/>
            <a:ext cx="4336444" cy="400110"/>
          </a:xfrm>
          <a:prstGeom prst="rect">
            <a:avLst/>
          </a:prstGeom>
          <a:noFill/>
        </p:spPr>
        <p:txBody>
          <a:bodyPr wrap="none" rtlCol="0">
            <a:spAutoFit/>
          </a:bodyPr>
          <a:lstStyle/>
          <a:p>
            <a:r>
              <a:rPr lang="zh-CN" altLang="en-US" sz="2000" dirty="0">
                <a:solidFill>
                  <a:srgbClr val="00B0F0"/>
                </a:solidFill>
                <a:latin typeface="微软雅黑" panose="020B0503020204020204" pitchFamily="34" charset="-122"/>
                <a:ea typeface="微软雅黑" panose="020B0503020204020204" pitchFamily="34" charset="-122"/>
              </a:rPr>
              <a:t>测试过程（无损失计算和梯度反传）</a:t>
            </a:r>
          </a:p>
        </p:txBody>
      </p:sp>
      <p:sp>
        <p:nvSpPr>
          <p:cNvPr id="12" name="矩形 11"/>
          <p:cNvSpPr/>
          <p:nvPr/>
        </p:nvSpPr>
        <p:spPr>
          <a:xfrm>
            <a:off x="1293877" y="1434070"/>
            <a:ext cx="10023728" cy="546753"/>
          </a:xfrm>
          <a:prstGeom prst="rect">
            <a:avLst/>
          </a:prstGeom>
        </p:spPr>
        <p:txBody>
          <a:bodyPr wrap="square">
            <a:spAutoFit/>
          </a:bodyPr>
          <a:lstStyle/>
          <a:p>
            <a:pPr>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3</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Fast 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：训练和测试过程小结</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639472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D4F31A-2EFB-2D49-905C-79278AC67CEB}"/>
              </a:ext>
            </a:extLst>
          </p:cNvPr>
          <p:cNvPicPr>
            <a:picLocks noChangeAspect="1"/>
          </p:cNvPicPr>
          <p:nvPr/>
        </p:nvPicPr>
        <p:blipFill>
          <a:blip r:embed="rId3"/>
          <a:stretch>
            <a:fillRect/>
          </a:stretch>
        </p:blipFill>
        <p:spPr>
          <a:xfrm>
            <a:off x="793919" y="1722344"/>
            <a:ext cx="4377906" cy="4424918"/>
          </a:xfrm>
          <a:prstGeom prst="rect">
            <a:avLst/>
          </a:prstGeom>
        </p:spPr>
      </p:pic>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4B371AE4-BD04-FE49-AB7F-3003B1AD2E1D}"/>
              </a:ext>
            </a:extLst>
          </p:cNvPr>
          <p:cNvSpPr txBox="1"/>
          <p:nvPr/>
        </p:nvSpPr>
        <p:spPr>
          <a:xfrm>
            <a:off x="5324059" y="2127037"/>
            <a:ext cx="5841311" cy="4278094"/>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dirty="0">
                <a:solidFill>
                  <a:srgbClr val="CC0099"/>
                </a:solidFill>
                <a:latin typeface="微软雅黑" panose="020B0503020204020204" pitchFamily="34" charset="-122"/>
                <a:ea typeface="微软雅黑" panose="020B0503020204020204" pitchFamily="34" charset="-122"/>
              </a:rPr>
              <a:t>如何实现：</a:t>
            </a:r>
            <a:endParaRPr lang="en-US" altLang="zh-CN" sz="2400" dirty="0">
              <a:solidFill>
                <a:srgbClr val="CC0099"/>
              </a:solidFill>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5715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在最后一个卷积层后面添加</a:t>
            </a:r>
            <a:r>
              <a:rPr lang="en-US" altLang="zh-CN" sz="2000" dirty="0">
                <a:solidFill>
                  <a:srgbClr val="00B0F0"/>
                </a:solidFill>
                <a:latin typeface="微软雅黑" panose="020B0503020204020204" pitchFamily="34" charset="-122"/>
                <a:ea typeface="微软雅黑" panose="020B0503020204020204" pitchFamily="34" charset="-122"/>
              </a:rPr>
              <a:t>Region</a:t>
            </a:r>
            <a:r>
              <a:rPr lang="zh-CN" altLang="en-US" sz="2000" dirty="0">
                <a:solidFill>
                  <a:srgbClr val="00B0F0"/>
                </a:solidFill>
                <a:latin typeface="微软雅黑" panose="020B0503020204020204" pitchFamily="34" charset="-122"/>
                <a:ea typeface="微软雅黑" panose="020B0503020204020204" pitchFamily="34" charset="-122"/>
              </a:rPr>
              <a:t> </a:t>
            </a:r>
            <a:r>
              <a:rPr lang="en-US" altLang="zh-CN" sz="2000" dirty="0">
                <a:solidFill>
                  <a:srgbClr val="00B0F0"/>
                </a:solidFill>
                <a:latin typeface="微软雅黑" panose="020B0503020204020204" pitchFamily="34" charset="-122"/>
                <a:ea typeface="微软雅黑" panose="020B0503020204020204" pitchFamily="34" charset="-122"/>
              </a:rPr>
              <a:t>Proposal</a:t>
            </a:r>
            <a:r>
              <a:rPr lang="zh-CN" altLang="en-US" sz="2000" dirty="0">
                <a:solidFill>
                  <a:srgbClr val="00B0F0"/>
                </a:solidFill>
                <a:latin typeface="微软雅黑" panose="020B0503020204020204" pitchFamily="34" charset="-122"/>
                <a:ea typeface="微软雅黑" panose="020B0503020204020204" pitchFamily="34" charset="-122"/>
              </a:rPr>
              <a:t>      </a:t>
            </a:r>
            <a:r>
              <a:rPr lang="en-US" altLang="zh-CN" sz="2000" dirty="0">
                <a:solidFill>
                  <a:srgbClr val="00B0F0"/>
                </a:solidFill>
                <a:latin typeface="微软雅黑" panose="020B0503020204020204" pitchFamily="34" charset="-122"/>
                <a:ea typeface="微软雅黑" panose="020B0503020204020204" pitchFamily="34" charset="-122"/>
              </a:rPr>
              <a:t>Network</a:t>
            </a:r>
            <a:r>
              <a:rPr lang="zh-CN" altLang="en-US" sz="2000" dirty="0">
                <a:solidFill>
                  <a:srgbClr val="00B0F0"/>
                </a:solidFill>
                <a:latin typeface="微软雅黑" panose="020B0503020204020204" pitchFamily="34" charset="-122"/>
                <a:ea typeface="微软雅黑" panose="020B0503020204020204" pitchFamily="34" charset="-122"/>
              </a:rPr>
              <a:t> </a:t>
            </a:r>
            <a:r>
              <a:rPr lang="en-US" altLang="zh-CN" sz="2000" dirty="0">
                <a:solidFill>
                  <a:srgbClr val="00B0F0"/>
                </a:solidFill>
                <a:latin typeface="微软雅黑" panose="020B0503020204020204" pitchFamily="34" charset="-122"/>
                <a:ea typeface="微软雅黑" panose="020B0503020204020204" pitchFamily="34" charset="-122"/>
              </a:rPr>
              <a:t>(RPN)</a:t>
            </a:r>
          </a:p>
          <a:p>
            <a:pPr marL="5715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候选区域由</a:t>
            </a:r>
            <a:r>
              <a:rPr lang="en-US" altLang="zh-CN" sz="2000" dirty="0">
                <a:latin typeface="微软雅黑" panose="020B0503020204020204" pitchFamily="34" charset="-122"/>
                <a:ea typeface="微软雅黑" panose="020B0503020204020204" pitchFamily="34" charset="-122"/>
              </a:rPr>
              <a:t>RPN</a:t>
            </a:r>
            <a:r>
              <a:rPr lang="zh-CN" altLang="en-US" sz="2000" dirty="0">
                <a:latin typeface="微软雅黑" panose="020B0503020204020204" pitchFamily="34" charset="-122"/>
                <a:ea typeface="微软雅黑" panose="020B0503020204020204" pitchFamily="34" charset="-122"/>
              </a:rPr>
              <a:t>网络直接生成，不再依靠额外的候选区域生成算法（如</a:t>
            </a:r>
            <a:r>
              <a:rPr lang="en-US" altLang="zh-CN" sz="2000" dirty="0">
                <a:latin typeface="微软雅黑" panose="020B0503020204020204" pitchFamily="34" charset="-122"/>
                <a:ea typeface="微软雅黑" panose="020B0503020204020204" pitchFamily="34" charset="-122"/>
              </a:rPr>
              <a:t>SS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5715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由</a:t>
            </a:r>
            <a:r>
              <a:rPr lang="en-US" altLang="zh-CN" sz="2000" dirty="0">
                <a:latin typeface="微软雅黑" panose="020B0503020204020204" pitchFamily="34" charset="-122"/>
                <a:ea typeface="微软雅黑" panose="020B0503020204020204" pitchFamily="34" charset="-122"/>
              </a:rPr>
              <a:t>RPN</a:t>
            </a:r>
            <a:r>
              <a:rPr lang="zh-CN" altLang="en-US" sz="2000" dirty="0">
                <a:latin typeface="微软雅黑" panose="020B0503020204020204" pitchFamily="34" charset="-122"/>
                <a:ea typeface="微软雅黑" panose="020B0503020204020204" pitchFamily="34" charset="-122"/>
              </a:rPr>
              <a:t>网络提取候选区域后，类似</a:t>
            </a:r>
            <a:r>
              <a:rPr lang="en-US" altLang="zh-CN" sz="2000" dirty="0">
                <a:latin typeface="微软雅黑" panose="020B0503020204020204" pitchFamily="34" charset="-122"/>
                <a:ea typeface="微软雅黑" panose="020B0503020204020204" pitchFamily="34" charset="-122"/>
              </a:rPr>
              <a:t>Fast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RCNN</a:t>
            </a:r>
            <a:r>
              <a:rPr lang="zh-CN" altLang="en-US" sz="2000" dirty="0">
                <a:latin typeface="微软雅黑" panose="020B0503020204020204" pitchFamily="34" charset="-122"/>
                <a:ea typeface="微软雅黑" panose="020B0503020204020204" pitchFamily="34" charset="-122"/>
              </a:rPr>
              <a:t>，使用</a:t>
            </a:r>
            <a:r>
              <a:rPr lang="en-US" altLang="zh-CN" sz="2000" dirty="0" err="1">
                <a:latin typeface="微软雅黑" panose="020B0503020204020204" pitchFamily="34" charset="-122"/>
                <a:ea typeface="微软雅黑" panose="020B0503020204020204" pitchFamily="34" charset="-122"/>
              </a:rPr>
              <a:t>RoI</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Pooling</a:t>
            </a:r>
            <a:r>
              <a:rPr lang="zh-CN" altLang="en-US" sz="2000" dirty="0">
                <a:latin typeface="微软雅黑" panose="020B0503020204020204" pitchFamily="34" charset="-122"/>
                <a:ea typeface="微软雅黑" panose="020B0503020204020204" pitchFamily="34" charset="-122"/>
              </a:rPr>
              <a:t>，再使用</a:t>
            </a:r>
            <a:r>
              <a:rPr lang="zh-CN" altLang="en-US" sz="2000" dirty="0">
                <a:solidFill>
                  <a:srgbClr val="00B0F0"/>
                </a:solidFill>
                <a:latin typeface="微软雅黑" panose="020B0503020204020204" pitchFamily="34" charset="-122"/>
                <a:ea typeface="微软雅黑" panose="020B0503020204020204" pitchFamily="34" charset="-122"/>
              </a:rPr>
              <a:t>两个分支分别计算类别和边界框回归</a:t>
            </a:r>
            <a:endParaRPr lang="en-US" altLang="zh-CN" sz="2000" dirty="0">
              <a:solidFill>
                <a:srgbClr val="00B0F0"/>
              </a:solidFill>
              <a:latin typeface="微软雅黑" panose="020B0503020204020204" pitchFamily="34" charset="-122"/>
              <a:ea typeface="微软雅黑" panose="020B0503020204020204" pitchFamily="34" charset="-122"/>
            </a:endParaRPr>
          </a:p>
          <a:p>
            <a:endParaRPr kumimoji="1" lang="en-US" altLang="zh-CN" dirty="0">
              <a:solidFill>
                <a:srgbClr val="FF0000"/>
              </a:solidFill>
            </a:endParaRPr>
          </a:p>
        </p:txBody>
      </p:sp>
      <p:sp>
        <p:nvSpPr>
          <p:cNvPr id="7" name="矩形 6">
            <a:extLst>
              <a:ext uri="{FF2B5EF4-FFF2-40B4-BE49-F238E27FC236}">
                <a16:creationId xmlns:a16="http://schemas.microsoft.com/office/drawing/2014/main" id="{376C0BCA-736C-C74E-8BF2-284EA03053C4}"/>
              </a:ext>
            </a:extLst>
          </p:cNvPr>
          <p:cNvSpPr/>
          <p:nvPr/>
        </p:nvSpPr>
        <p:spPr>
          <a:xfrm>
            <a:off x="354661" y="6544525"/>
            <a:ext cx="8269794" cy="246221"/>
          </a:xfrm>
          <a:prstGeom prst="rect">
            <a:avLst/>
          </a:prstGeom>
        </p:spPr>
        <p:txBody>
          <a:bodyPr wrap="square">
            <a:spAutoFit/>
          </a:bodyPr>
          <a:lstStyle/>
          <a:p>
            <a:pPr algn="ctr"/>
            <a:r>
              <a:rPr lang="en" altLang="zh-CN" sz="1000" dirty="0" err="1">
                <a:latin typeface="Times New Roman" panose="02020603050405020304" pitchFamily="18" charset="0"/>
              </a:rPr>
              <a:t>Shaoqing</a:t>
            </a:r>
            <a:r>
              <a:rPr lang="en" altLang="zh-CN" sz="1000" dirty="0">
                <a:latin typeface="Times New Roman" panose="02020603050405020304" pitchFamily="18" charset="0"/>
              </a:rPr>
              <a:t> Ren, </a:t>
            </a:r>
            <a:r>
              <a:rPr lang="en" altLang="zh-CN" sz="1000" dirty="0" err="1">
                <a:latin typeface="Times New Roman" panose="02020603050405020304" pitchFamily="18" charset="0"/>
              </a:rPr>
              <a:t>Kaiming</a:t>
            </a:r>
            <a:r>
              <a:rPr lang="en" altLang="zh-CN" sz="1000" dirty="0">
                <a:latin typeface="Times New Roman" panose="02020603050405020304" pitchFamily="18" charset="0"/>
              </a:rPr>
              <a:t> He, Ross B. </a:t>
            </a:r>
            <a:r>
              <a:rPr lang="en" altLang="zh-CN" sz="1000" dirty="0" err="1">
                <a:latin typeface="Times New Roman" panose="02020603050405020304" pitchFamily="18" charset="0"/>
              </a:rPr>
              <a:t>Girshick</a:t>
            </a:r>
            <a:r>
              <a:rPr lang="en" altLang="zh-CN" sz="1000" dirty="0">
                <a:latin typeface="Times New Roman" panose="02020603050405020304" pitchFamily="18" charset="0"/>
              </a:rPr>
              <a:t>, Jian Sun, “Faster R-CNN: Towards Real-Time Object Detection with Region Proposal Networks,” NIPS 2015 </a:t>
            </a:r>
            <a:endParaRPr lang="en" altLang="zh-CN" sz="1000" dirty="0">
              <a:effectLst/>
            </a:endParaRPr>
          </a:p>
        </p:txBody>
      </p:sp>
      <p:sp>
        <p:nvSpPr>
          <p:cNvPr id="9" name="矩形 8"/>
          <p:cNvSpPr/>
          <p:nvPr/>
        </p:nvSpPr>
        <p:spPr>
          <a:xfrm>
            <a:off x="1293877" y="1434070"/>
            <a:ext cx="10023728" cy="546753"/>
          </a:xfrm>
          <a:prstGeom prst="rect">
            <a:avLst/>
          </a:prstGeom>
        </p:spPr>
        <p:txBody>
          <a:bodyPr wrap="square">
            <a:spAutoFit/>
          </a:bodyPr>
          <a:lstStyle/>
          <a:p>
            <a:pPr>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4</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Faster 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：端到端检测网络，极大提升了检测速度</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1149931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7DA7019-32FC-9946-8449-C4191948535A}"/>
              </a:ext>
            </a:extLst>
          </p:cNvPr>
          <p:cNvPicPr>
            <a:picLocks noChangeAspect="1"/>
          </p:cNvPicPr>
          <p:nvPr/>
        </p:nvPicPr>
        <p:blipFill>
          <a:blip r:embed="rId3"/>
          <a:stretch>
            <a:fillRect/>
          </a:stretch>
        </p:blipFill>
        <p:spPr>
          <a:xfrm>
            <a:off x="573147" y="2254588"/>
            <a:ext cx="5086071" cy="3054121"/>
          </a:xfrm>
          <a:prstGeom prst="rect">
            <a:avLst/>
          </a:prstGeom>
        </p:spPr>
      </p:pic>
      <p:sp>
        <p:nvSpPr>
          <p:cNvPr id="7" name="文本框 6">
            <a:extLst>
              <a:ext uri="{FF2B5EF4-FFF2-40B4-BE49-F238E27FC236}">
                <a16:creationId xmlns:a16="http://schemas.microsoft.com/office/drawing/2014/main" id="{625C7D42-D820-F741-B9F5-5A343DB77A6B}"/>
              </a:ext>
            </a:extLst>
          </p:cNvPr>
          <p:cNvSpPr txBox="1"/>
          <p:nvPr/>
        </p:nvSpPr>
        <p:spPr>
          <a:xfrm>
            <a:off x="775089" y="2023756"/>
            <a:ext cx="1500054" cy="461665"/>
          </a:xfrm>
          <a:prstGeom prst="rect">
            <a:avLst/>
          </a:prstGeom>
          <a:noFill/>
        </p:spPr>
        <p:txBody>
          <a:bodyPr wrap="squar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每个</a:t>
            </a:r>
            <a:r>
              <a:rPr lang="en-US" altLang="zh-CN" sz="1200" dirty="0">
                <a:solidFill>
                  <a:srgbClr val="FF0000"/>
                </a:solidFill>
                <a:latin typeface="微软雅黑" panose="020B0503020204020204" pitchFamily="34" charset="-122"/>
                <a:ea typeface="微软雅黑" panose="020B0503020204020204" pitchFamily="34" charset="-122"/>
              </a:rPr>
              <a:t>anchor</a:t>
            </a:r>
            <a:r>
              <a:rPr lang="zh-CN" altLang="en-US" sz="1200" dirty="0">
                <a:solidFill>
                  <a:srgbClr val="FF0000"/>
                </a:solidFill>
                <a:latin typeface="微软雅黑" panose="020B0503020204020204" pitchFamily="34" charset="-122"/>
                <a:ea typeface="微软雅黑" panose="020B0503020204020204" pitchFamily="34" charset="-122"/>
              </a:rPr>
              <a:t>做二分类，目标</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非目标</a:t>
            </a:r>
          </a:p>
        </p:txBody>
      </p:sp>
      <p:sp>
        <p:nvSpPr>
          <p:cNvPr id="8" name="文本框 7">
            <a:extLst>
              <a:ext uri="{FF2B5EF4-FFF2-40B4-BE49-F238E27FC236}">
                <a16:creationId xmlns:a16="http://schemas.microsoft.com/office/drawing/2014/main" id="{B4FF3E03-E711-EE4A-A096-98D916BA8D03}"/>
              </a:ext>
            </a:extLst>
          </p:cNvPr>
          <p:cNvSpPr txBox="1"/>
          <p:nvPr/>
        </p:nvSpPr>
        <p:spPr>
          <a:xfrm>
            <a:off x="2451512" y="2008369"/>
            <a:ext cx="1135190" cy="461665"/>
          </a:xfrm>
          <a:prstGeom prst="rect">
            <a:avLst/>
          </a:prstGeom>
          <a:noFill/>
        </p:spPr>
        <p:txBody>
          <a:bodyPr wrap="squar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每个</a:t>
            </a:r>
            <a:r>
              <a:rPr lang="en-US" altLang="zh-CN" sz="1200" dirty="0">
                <a:solidFill>
                  <a:srgbClr val="FF0000"/>
                </a:solidFill>
                <a:latin typeface="微软雅黑" panose="020B0503020204020204" pitchFamily="34" charset="-122"/>
                <a:ea typeface="微软雅黑" panose="020B0503020204020204" pitchFamily="34" charset="-122"/>
              </a:rPr>
              <a:t>anchor</a:t>
            </a:r>
            <a:r>
              <a:rPr lang="zh-CN" altLang="en-US" sz="1200" dirty="0">
                <a:solidFill>
                  <a:srgbClr val="FF0000"/>
                </a:solidFill>
                <a:latin typeface="微软雅黑" panose="020B0503020204020204" pitchFamily="34" charset="-122"/>
                <a:ea typeface="微软雅黑" panose="020B0503020204020204" pitchFamily="34" charset="-122"/>
              </a:rPr>
              <a:t>坐标的偏移</a:t>
            </a:r>
          </a:p>
        </p:txBody>
      </p:sp>
      <p:sp>
        <p:nvSpPr>
          <p:cNvPr id="9" name="文本框 8">
            <a:extLst>
              <a:ext uri="{FF2B5EF4-FFF2-40B4-BE49-F238E27FC236}">
                <a16:creationId xmlns:a16="http://schemas.microsoft.com/office/drawing/2014/main" id="{D3A2B87D-A855-354F-A82A-78E25ECE163F}"/>
              </a:ext>
            </a:extLst>
          </p:cNvPr>
          <p:cNvSpPr txBox="1"/>
          <p:nvPr/>
        </p:nvSpPr>
        <p:spPr>
          <a:xfrm>
            <a:off x="6338059" y="1995658"/>
            <a:ext cx="5406013" cy="4158190"/>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在最后一层特征图上使用滑动窗口</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构建一个小的网络，来</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）分类：判断每个</a:t>
            </a:r>
            <a:r>
              <a:rPr lang="en-US" altLang="zh-CN" sz="2000" dirty="0">
                <a:solidFill>
                  <a:srgbClr val="FF0000"/>
                </a:solidFill>
                <a:latin typeface="微软雅黑" panose="020B0503020204020204" pitchFamily="34" charset="-122"/>
                <a:ea typeface="微软雅黑" panose="020B0503020204020204" pitchFamily="34" charset="-122"/>
              </a:rPr>
              <a:t>anchor</a:t>
            </a:r>
            <a:r>
              <a:rPr lang="zh-CN" altLang="en-US" sz="2000" dirty="0">
                <a:solidFill>
                  <a:srgbClr val="FF0000"/>
                </a:solidFill>
                <a:latin typeface="微软雅黑" panose="020B0503020204020204" pitchFamily="34" charset="-122"/>
                <a:ea typeface="微软雅黑" panose="020B0503020204020204" pitchFamily="34" charset="-122"/>
              </a:rPr>
              <a:t>（锚点）区域内是否存在目标</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）回归：确定</a:t>
            </a:r>
            <a:r>
              <a:rPr lang="en-US" altLang="zh-CN" sz="2000" dirty="0">
                <a:solidFill>
                  <a:srgbClr val="FF0000"/>
                </a:solidFill>
                <a:latin typeface="微软雅黑" panose="020B0503020204020204" pitchFamily="34" charset="-122"/>
                <a:ea typeface="微软雅黑" panose="020B0503020204020204" pitchFamily="34" charset="-122"/>
              </a:rPr>
              <a:t>anchor</a:t>
            </a:r>
            <a:r>
              <a:rPr lang="zh-CN" altLang="en-US" sz="2000" dirty="0">
                <a:solidFill>
                  <a:srgbClr val="FF0000"/>
                </a:solidFill>
                <a:latin typeface="微软雅黑" panose="020B0503020204020204" pitchFamily="34" charset="-122"/>
                <a:ea typeface="微软雅黑" panose="020B0503020204020204" pitchFamily="34" charset="-122"/>
              </a:rPr>
              <a:t>边界框的位置（不同形状的锚点框在边界框回归函数中体现）</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kumimoji="1" lang="zh-CN" altLang="en-US" dirty="0"/>
          </a:p>
        </p:txBody>
      </p:sp>
      <p:sp>
        <p:nvSpPr>
          <p:cNvPr id="3" name="下箭头 2">
            <a:extLst>
              <a:ext uri="{FF2B5EF4-FFF2-40B4-BE49-F238E27FC236}">
                <a16:creationId xmlns:a16="http://schemas.microsoft.com/office/drawing/2014/main" id="{C4F2192E-5DE9-3941-9148-F9E0D8C0C9CC}"/>
              </a:ext>
            </a:extLst>
          </p:cNvPr>
          <p:cNvSpPr/>
          <p:nvPr/>
        </p:nvSpPr>
        <p:spPr>
          <a:xfrm>
            <a:off x="8719229" y="4731415"/>
            <a:ext cx="295836" cy="4437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D3AC9AF5-6381-514C-8FCD-2677B059C089}"/>
              </a:ext>
            </a:extLst>
          </p:cNvPr>
          <p:cNvSpPr/>
          <p:nvPr/>
        </p:nvSpPr>
        <p:spPr>
          <a:xfrm>
            <a:off x="5993065" y="5293323"/>
            <a:ext cx="6096000" cy="1289905"/>
          </a:xfrm>
          <a:prstGeom prst="rect">
            <a:avLst/>
          </a:prstGeom>
          <a:ln w="41275">
            <a:solidFill>
              <a:schemeClr val="accent1">
                <a:shade val="50000"/>
              </a:schemeClr>
            </a:solidFill>
          </a:ln>
        </p:spPr>
        <p:txBody>
          <a:bodyPr>
            <a:spAutoFit/>
          </a:bodyPr>
          <a:lstStyle/>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滑动窗口在特征图上的位置，对应于原图上的位置</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边界框回归，使</a:t>
            </a:r>
            <a:r>
              <a:rPr lang="en-US" altLang="zh-CN" dirty="0">
                <a:latin typeface="微软雅黑" panose="020B0503020204020204" pitchFamily="34" charset="-122"/>
                <a:ea typeface="微软雅黑" panose="020B0503020204020204" pitchFamily="34" charset="-122"/>
              </a:rPr>
              <a:t>anchor</a:t>
            </a:r>
            <a:r>
              <a:rPr lang="zh-CN" altLang="en-US" dirty="0">
                <a:latin typeface="微软雅黑" panose="020B0503020204020204" pitchFamily="34" charset="-122"/>
                <a:ea typeface="微软雅黑" panose="020B0503020204020204" pitchFamily="34" charset="-122"/>
              </a:rPr>
              <a:t>位置更加精确</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RPN</a:t>
            </a:r>
            <a:r>
              <a:rPr lang="zh-CN" altLang="en-US" dirty="0">
                <a:latin typeface="微软雅黑" panose="020B0503020204020204" pitchFamily="34" charset="-122"/>
                <a:ea typeface="微软雅黑" panose="020B0503020204020204" pitchFamily="34" charset="-122"/>
              </a:rPr>
              <a:t>网络可以定位出原图中可能存在物体的候选区域</a:t>
            </a:r>
            <a:endParaRPr lang="en-US" altLang="zh-CN"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8958014D-094A-4A65-973A-FEC45B6A21ED}"/>
              </a:ext>
            </a:extLst>
          </p:cNvPr>
          <p:cNvSpPr/>
          <p:nvPr/>
        </p:nvSpPr>
        <p:spPr>
          <a:xfrm>
            <a:off x="1255027" y="5508769"/>
            <a:ext cx="4070345" cy="1294585"/>
          </a:xfrm>
          <a:prstGeom prst="rect">
            <a:avLst/>
          </a:prstGeom>
        </p:spPr>
        <p:txBody>
          <a:bodyPr wrap="none">
            <a:spAutoFit/>
          </a:bodyPr>
          <a:lstStyle/>
          <a:p>
            <a:pPr>
              <a:lnSpc>
                <a:spcPct val="150000"/>
              </a:lnSpc>
            </a:pPr>
            <a:r>
              <a:rPr lang="en-US" altLang="zh-CN" dirty="0">
                <a:solidFill>
                  <a:srgbClr val="00B0F0"/>
                </a:solidFill>
                <a:latin typeface="微软雅黑" panose="020B0503020204020204" pitchFamily="34" charset="-122"/>
                <a:ea typeface="微软雅黑" panose="020B0503020204020204" pitchFamily="34" charset="-122"/>
              </a:rPr>
              <a:t>3</a:t>
            </a:r>
            <a:r>
              <a:rPr lang="zh-CN" altLang="en-US" dirty="0">
                <a:solidFill>
                  <a:srgbClr val="00B0F0"/>
                </a:solidFill>
                <a:latin typeface="微软雅黑" panose="020B0503020204020204" pitchFamily="34" charset="-122"/>
                <a:ea typeface="微软雅黑" panose="020B0503020204020204" pitchFamily="34" charset="-122"/>
              </a:rPr>
              <a:t>*</a:t>
            </a:r>
            <a:r>
              <a:rPr lang="en-US" altLang="zh-CN" dirty="0">
                <a:solidFill>
                  <a:srgbClr val="00B0F0"/>
                </a:solidFill>
                <a:latin typeface="微软雅黑" panose="020B0503020204020204" pitchFamily="34" charset="-122"/>
                <a:ea typeface="微软雅黑" panose="020B0503020204020204" pitchFamily="34" charset="-122"/>
              </a:rPr>
              <a:t>3</a:t>
            </a:r>
            <a:r>
              <a:rPr lang="zh-CN" altLang="en-US" dirty="0">
                <a:solidFill>
                  <a:srgbClr val="00B0F0"/>
                </a:solidFill>
                <a:latin typeface="微软雅黑" panose="020B0503020204020204" pitchFamily="34" charset="-122"/>
                <a:ea typeface="微软雅黑" panose="020B0503020204020204" pitchFamily="34" charset="-122"/>
              </a:rPr>
              <a:t>*</a:t>
            </a:r>
            <a:r>
              <a:rPr lang="en-US" altLang="zh-CN" dirty="0">
                <a:solidFill>
                  <a:srgbClr val="00B0F0"/>
                </a:solidFill>
                <a:latin typeface="微软雅黑" panose="020B0503020204020204" pitchFamily="34" charset="-122"/>
                <a:ea typeface="微软雅黑" panose="020B0503020204020204" pitchFamily="34" charset="-122"/>
              </a:rPr>
              <a:t>(2k+4K)</a:t>
            </a:r>
            <a:r>
              <a:rPr lang="zh-CN" altLang="en-US" dirty="0">
                <a:solidFill>
                  <a:srgbClr val="00B0F0"/>
                </a:solidFill>
                <a:latin typeface="微软雅黑" panose="020B0503020204020204" pitchFamily="34" charset="-122"/>
                <a:ea typeface="微软雅黑" panose="020B0503020204020204" pitchFamily="34" charset="-122"/>
              </a:rPr>
              <a:t>的卷积核在特征图上滑动</a:t>
            </a:r>
            <a:endParaRPr lang="en-US" altLang="zh-CN" dirty="0">
              <a:solidFill>
                <a:srgbClr val="00B0F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00B0F0"/>
                </a:solidFill>
                <a:latin typeface="微软雅黑" panose="020B0503020204020204" pitchFamily="34" charset="-122"/>
                <a:ea typeface="微软雅黑" panose="020B0503020204020204" pitchFamily="34" charset="-122"/>
              </a:rPr>
              <a:t>2k</a:t>
            </a:r>
            <a:r>
              <a:rPr lang="zh-CN" altLang="en-US" dirty="0">
                <a:solidFill>
                  <a:srgbClr val="00B0F0"/>
                </a:solidFill>
                <a:latin typeface="微软雅黑" panose="020B0503020204020204" pitchFamily="34" charset="-122"/>
                <a:ea typeface="微软雅黑" panose="020B0503020204020204" pitchFamily="34" charset="-122"/>
              </a:rPr>
              <a:t>对应</a:t>
            </a:r>
            <a:r>
              <a:rPr lang="en-US" altLang="zh-CN" dirty="0">
                <a:solidFill>
                  <a:srgbClr val="00B0F0"/>
                </a:solidFill>
                <a:latin typeface="微软雅黑" panose="020B0503020204020204" pitchFamily="34" charset="-122"/>
                <a:ea typeface="微软雅黑" panose="020B0503020204020204" pitchFamily="34" charset="-122"/>
              </a:rPr>
              <a:t>k</a:t>
            </a:r>
            <a:r>
              <a:rPr lang="zh-CN" altLang="en-US" dirty="0">
                <a:solidFill>
                  <a:srgbClr val="00B0F0"/>
                </a:solidFill>
                <a:latin typeface="微软雅黑" panose="020B0503020204020204" pitchFamily="34" charset="-122"/>
                <a:ea typeface="微软雅黑" panose="020B0503020204020204" pitchFamily="34" charset="-122"/>
              </a:rPr>
              <a:t>个</a:t>
            </a:r>
            <a:r>
              <a:rPr lang="en-US" altLang="zh-CN" dirty="0">
                <a:solidFill>
                  <a:srgbClr val="00B0F0"/>
                </a:solidFill>
                <a:latin typeface="微软雅黑" panose="020B0503020204020204" pitchFamily="34" charset="-122"/>
                <a:ea typeface="微软雅黑" panose="020B0503020204020204" pitchFamily="34" charset="-122"/>
              </a:rPr>
              <a:t>anchor</a:t>
            </a:r>
            <a:r>
              <a:rPr lang="zh-CN" altLang="en-US" dirty="0">
                <a:solidFill>
                  <a:srgbClr val="00B0F0"/>
                </a:solidFill>
                <a:latin typeface="微软雅黑" panose="020B0503020204020204" pitchFamily="34" charset="-122"/>
                <a:ea typeface="微软雅黑" panose="020B0503020204020204" pitchFamily="34" charset="-122"/>
              </a:rPr>
              <a:t>的前景</a:t>
            </a:r>
            <a:r>
              <a:rPr lang="en-US" altLang="zh-CN" dirty="0">
                <a:solidFill>
                  <a:srgbClr val="00B0F0"/>
                </a:solidFill>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背景分类</a:t>
            </a:r>
            <a:endParaRPr lang="en-US" altLang="zh-CN" dirty="0">
              <a:solidFill>
                <a:srgbClr val="00B0F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00B0F0"/>
                </a:solidFill>
                <a:latin typeface="微软雅黑" panose="020B0503020204020204" pitchFamily="34" charset="-122"/>
                <a:ea typeface="微软雅黑" panose="020B0503020204020204" pitchFamily="34" charset="-122"/>
              </a:rPr>
              <a:t>4k</a:t>
            </a:r>
            <a:r>
              <a:rPr lang="zh-CN" altLang="en-US" dirty="0">
                <a:solidFill>
                  <a:srgbClr val="00B0F0"/>
                </a:solidFill>
                <a:latin typeface="微软雅黑" panose="020B0503020204020204" pitchFamily="34" charset="-122"/>
                <a:ea typeface="微软雅黑" panose="020B0503020204020204" pitchFamily="34" charset="-122"/>
              </a:rPr>
              <a:t>对应</a:t>
            </a:r>
            <a:r>
              <a:rPr lang="en-US" altLang="zh-CN" dirty="0">
                <a:solidFill>
                  <a:srgbClr val="00B0F0"/>
                </a:solidFill>
                <a:latin typeface="微软雅黑" panose="020B0503020204020204" pitchFamily="34" charset="-122"/>
                <a:ea typeface="微软雅黑" panose="020B0503020204020204" pitchFamily="34" charset="-122"/>
              </a:rPr>
              <a:t>k</a:t>
            </a:r>
            <a:r>
              <a:rPr lang="zh-CN" altLang="en-US" dirty="0">
                <a:solidFill>
                  <a:srgbClr val="00B0F0"/>
                </a:solidFill>
                <a:latin typeface="微软雅黑" panose="020B0503020204020204" pitchFamily="34" charset="-122"/>
                <a:ea typeface="微软雅黑" panose="020B0503020204020204" pitchFamily="34" charset="-122"/>
              </a:rPr>
              <a:t>个</a:t>
            </a:r>
            <a:r>
              <a:rPr lang="en-US" altLang="zh-CN" dirty="0">
                <a:solidFill>
                  <a:srgbClr val="00B0F0"/>
                </a:solidFill>
                <a:latin typeface="微软雅黑" panose="020B0503020204020204" pitchFamily="34" charset="-122"/>
                <a:ea typeface="微软雅黑" panose="020B0503020204020204" pitchFamily="34" charset="-122"/>
              </a:rPr>
              <a:t>anchor</a:t>
            </a:r>
            <a:r>
              <a:rPr lang="zh-CN" altLang="en-US" dirty="0">
                <a:solidFill>
                  <a:srgbClr val="00B0F0"/>
                </a:solidFill>
                <a:latin typeface="微软雅黑" panose="020B0503020204020204" pitchFamily="34" charset="-122"/>
                <a:ea typeface="微软雅黑" panose="020B0503020204020204" pitchFamily="34" charset="-122"/>
              </a:rPr>
              <a:t>的位置偏置</a:t>
            </a:r>
            <a:endParaRPr lang="zh-CN" altLang="en-US" dirty="0">
              <a:solidFill>
                <a:srgbClr val="00B0F0"/>
              </a:solidFill>
            </a:endParaRPr>
          </a:p>
        </p:txBody>
      </p:sp>
      <p:sp>
        <p:nvSpPr>
          <p:cNvPr id="12" name="矩形 11"/>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4</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Faster R-CNN RPN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网络：直接在卷积特征图上计算目标可能的位置</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4" name="矩形 13"/>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34285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8B587E8-BA7D-F040-947B-EC0D49286137}"/>
              </a:ext>
            </a:extLst>
          </p:cNvPr>
          <p:cNvSpPr/>
          <p:nvPr/>
        </p:nvSpPr>
        <p:spPr>
          <a:xfrm>
            <a:off x="252542" y="6587190"/>
            <a:ext cx="8778911" cy="246221"/>
          </a:xfrm>
          <a:prstGeom prst="rect">
            <a:avLst/>
          </a:prstGeom>
        </p:spPr>
        <p:txBody>
          <a:bodyPr wrap="square">
            <a:spAutoFit/>
          </a:bodyPr>
          <a:lstStyle/>
          <a:p>
            <a:r>
              <a:rPr lang="en" altLang="zh-CN" sz="1000" dirty="0">
                <a:latin typeface="Times New Roman" panose="02020603050405020304" pitchFamily="18" charset="0"/>
              </a:rPr>
              <a:t>Lin, Tsung-Yi, Piotr </a:t>
            </a:r>
            <a:r>
              <a:rPr lang="en" altLang="zh-CN" sz="1000" dirty="0" err="1">
                <a:latin typeface="Times New Roman" panose="02020603050405020304" pitchFamily="18" charset="0"/>
              </a:rPr>
              <a:t>Dollár</a:t>
            </a:r>
            <a:r>
              <a:rPr lang="en" altLang="zh-CN" sz="1000" dirty="0">
                <a:latin typeface="Times New Roman" panose="02020603050405020304" pitchFamily="18" charset="0"/>
              </a:rPr>
              <a:t>, Ross B. </a:t>
            </a:r>
            <a:r>
              <a:rPr lang="en" altLang="zh-CN" sz="1000" dirty="0" err="1">
                <a:latin typeface="Times New Roman" panose="02020603050405020304" pitchFamily="18" charset="0"/>
              </a:rPr>
              <a:t>Girshick</a:t>
            </a:r>
            <a:r>
              <a:rPr lang="en" altLang="zh-CN" sz="1000" dirty="0">
                <a:latin typeface="Times New Roman" panose="02020603050405020304" pitchFamily="18" charset="0"/>
              </a:rPr>
              <a:t>, </a:t>
            </a:r>
            <a:r>
              <a:rPr lang="en" altLang="zh-CN" sz="1000" dirty="0" err="1">
                <a:latin typeface="Times New Roman" panose="02020603050405020304" pitchFamily="18" charset="0"/>
              </a:rPr>
              <a:t>Kaiming</a:t>
            </a:r>
            <a:r>
              <a:rPr lang="en" altLang="zh-CN" sz="1000" dirty="0">
                <a:latin typeface="Times New Roman" panose="02020603050405020304" pitchFamily="18" charset="0"/>
              </a:rPr>
              <a:t> He, Bharath Hariharan, and Serge J. </a:t>
            </a:r>
            <a:r>
              <a:rPr lang="en" altLang="zh-CN" sz="1000" dirty="0" err="1">
                <a:latin typeface="Times New Roman" panose="02020603050405020304" pitchFamily="18" charset="0"/>
              </a:rPr>
              <a:t>Belongie</a:t>
            </a:r>
            <a:r>
              <a:rPr lang="en" altLang="zh-CN" sz="1000" dirty="0">
                <a:latin typeface="Times New Roman" panose="02020603050405020304" pitchFamily="18" charset="0"/>
              </a:rPr>
              <a:t>. "Feature Pyramid Networks for Object Detection." CVPR 2017. </a:t>
            </a:r>
          </a:p>
        </p:txBody>
      </p:sp>
      <p:pic>
        <p:nvPicPr>
          <p:cNvPr id="4" name="图片 3">
            <a:extLst>
              <a:ext uri="{FF2B5EF4-FFF2-40B4-BE49-F238E27FC236}">
                <a16:creationId xmlns:a16="http://schemas.microsoft.com/office/drawing/2014/main" id="{66EC237F-3867-474B-9482-1181E5ECCA71}"/>
              </a:ext>
            </a:extLst>
          </p:cNvPr>
          <p:cNvPicPr>
            <a:picLocks noChangeAspect="1"/>
          </p:cNvPicPr>
          <p:nvPr/>
        </p:nvPicPr>
        <p:blipFill>
          <a:blip r:embed="rId3"/>
          <a:stretch>
            <a:fillRect/>
          </a:stretch>
        </p:blipFill>
        <p:spPr>
          <a:xfrm>
            <a:off x="1279701" y="2160577"/>
            <a:ext cx="4570220" cy="2875347"/>
          </a:xfrm>
          <a:prstGeom prst="rect">
            <a:avLst/>
          </a:prstGeom>
        </p:spPr>
      </p:pic>
      <p:sp>
        <p:nvSpPr>
          <p:cNvPr id="10" name="文本框 9">
            <a:extLst>
              <a:ext uri="{FF2B5EF4-FFF2-40B4-BE49-F238E27FC236}">
                <a16:creationId xmlns:a16="http://schemas.microsoft.com/office/drawing/2014/main" id="{947BBDC1-7604-2840-A9BA-61DF01F73A0C}"/>
              </a:ext>
            </a:extLst>
          </p:cNvPr>
          <p:cNvSpPr txBox="1"/>
          <p:nvPr/>
        </p:nvSpPr>
        <p:spPr>
          <a:xfrm>
            <a:off x="7563810" y="1341694"/>
            <a:ext cx="4628190" cy="923330"/>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kumimoji="1" lang="zh-CN" altLang="en-US" dirty="0">
                <a:latin typeface="Microsoft YaHei" panose="020B0503020204020204" pitchFamily="34" charset="-122"/>
                <a:ea typeface="Microsoft YaHei" panose="020B0503020204020204" pitchFamily="34" charset="-122"/>
              </a:rPr>
              <a:t>越深层的特征图，包含的</a:t>
            </a:r>
            <a:r>
              <a:rPr kumimoji="1" lang="zh-CN" altLang="en-US" dirty="0">
                <a:solidFill>
                  <a:srgbClr val="00B0F0"/>
                </a:solidFill>
                <a:latin typeface="Microsoft YaHei" panose="020B0503020204020204" pitchFamily="34" charset="-122"/>
                <a:ea typeface="Microsoft YaHei" panose="020B0503020204020204" pitchFamily="34" charset="-122"/>
              </a:rPr>
              <a:t>语义信息更强</a:t>
            </a:r>
            <a:endParaRPr kumimoji="1" lang="en-US" altLang="zh-CN" dirty="0">
              <a:solidFill>
                <a:srgbClr val="00B0F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ü"/>
            </a:pPr>
            <a:r>
              <a:rPr kumimoji="1" lang="zh-CN" altLang="en-US" dirty="0">
                <a:latin typeface="Microsoft YaHei" panose="020B0503020204020204" pitchFamily="34" charset="-122"/>
                <a:ea typeface="Microsoft YaHei" panose="020B0503020204020204" pitchFamily="34" charset="-122"/>
              </a:rPr>
              <a:t>越浅层的特征图，包含的</a:t>
            </a:r>
            <a:r>
              <a:rPr kumimoji="1" lang="zh-CN" altLang="en-US" dirty="0">
                <a:solidFill>
                  <a:srgbClr val="00B0F0"/>
                </a:solidFill>
                <a:latin typeface="Microsoft YaHei" panose="020B0503020204020204" pitchFamily="34" charset="-122"/>
                <a:ea typeface="Microsoft YaHei" panose="020B0503020204020204" pitchFamily="34" charset="-122"/>
              </a:rPr>
              <a:t>上下文信息更强</a:t>
            </a:r>
          </a:p>
        </p:txBody>
      </p:sp>
      <p:pic>
        <p:nvPicPr>
          <p:cNvPr id="11" name="图片 10">
            <a:extLst>
              <a:ext uri="{FF2B5EF4-FFF2-40B4-BE49-F238E27FC236}">
                <a16:creationId xmlns:a16="http://schemas.microsoft.com/office/drawing/2014/main" id="{7C847F6F-D8D3-204B-BE66-6F3BDE2ACC86}"/>
              </a:ext>
            </a:extLst>
          </p:cNvPr>
          <p:cNvPicPr>
            <a:picLocks noChangeAspect="1"/>
          </p:cNvPicPr>
          <p:nvPr/>
        </p:nvPicPr>
        <p:blipFill>
          <a:blip r:embed="rId4"/>
          <a:stretch>
            <a:fillRect/>
          </a:stretch>
        </p:blipFill>
        <p:spPr>
          <a:xfrm>
            <a:off x="8229409" y="2370125"/>
            <a:ext cx="3698815" cy="2976703"/>
          </a:xfrm>
          <a:prstGeom prst="rect">
            <a:avLst/>
          </a:prstGeom>
        </p:spPr>
      </p:pic>
      <p:cxnSp>
        <p:nvCxnSpPr>
          <p:cNvPr id="13" name="直线连接符 12">
            <a:extLst>
              <a:ext uri="{FF2B5EF4-FFF2-40B4-BE49-F238E27FC236}">
                <a16:creationId xmlns:a16="http://schemas.microsoft.com/office/drawing/2014/main" id="{F18BD91D-A3B9-DE4E-9938-E7FD3A555090}"/>
              </a:ext>
            </a:extLst>
          </p:cNvPr>
          <p:cNvCxnSpPr>
            <a:cxnSpLocks/>
          </p:cNvCxnSpPr>
          <p:nvPr/>
        </p:nvCxnSpPr>
        <p:spPr>
          <a:xfrm flipV="1">
            <a:off x="5778065" y="2729753"/>
            <a:ext cx="2707029" cy="103575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4DBB772E-10ED-D543-A95E-A2DADE793478}"/>
              </a:ext>
            </a:extLst>
          </p:cNvPr>
          <p:cNvCxnSpPr>
            <a:cxnSpLocks/>
          </p:cNvCxnSpPr>
          <p:nvPr/>
        </p:nvCxnSpPr>
        <p:spPr>
          <a:xfrm>
            <a:off x="5849921" y="4755928"/>
            <a:ext cx="2823432" cy="50427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DC96A8E-2549-A34B-9ADF-D358D06F8C72}"/>
              </a:ext>
            </a:extLst>
          </p:cNvPr>
          <p:cNvSpPr txBox="1"/>
          <p:nvPr/>
        </p:nvSpPr>
        <p:spPr>
          <a:xfrm>
            <a:off x="532677" y="5072893"/>
            <a:ext cx="7307180" cy="1477328"/>
          </a:xfrm>
          <a:prstGeom prst="rect">
            <a:avLst/>
          </a:prstGeom>
          <a:noFill/>
          <a:ln w="38100">
            <a:solidFill>
              <a:schemeClr val="accent1">
                <a:shade val="50000"/>
              </a:schemeClr>
            </a:solidFill>
          </a:ln>
        </p:spPr>
        <p:txBody>
          <a:bodyPr wrap="square" rtlCol="0">
            <a:spAutoFit/>
          </a:bodyPr>
          <a:lstStyle/>
          <a:p>
            <a:pPr>
              <a:lnSpc>
                <a:spcPct val="150000"/>
              </a:lnSpc>
            </a:pPr>
            <a:r>
              <a:rPr kumimoji="1" lang="en-US" altLang="zh-CN" sz="2000" dirty="0">
                <a:solidFill>
                  <a:srgbClr val="FF0000"/>
                </a:solidFill>
                <a:latin typeface="Microsoft YaHei" panose="020B0503020204020204" pitchFamily="34" charset="-122"/>
                <a:ea typeface="Microsoft YaHei" panose="020B0503020204020204" pitchFamily="34" charset="-122"/>
              </a:rPr>
              <a:t>FPN</a:t>
            </a:r>
            <a:r>
              <a:rPr kumimoji="1" lang="zh-CN" altLang="en-US" sz="2000" dirty="0">
                <a:solidFill>
                  <a:srgbClr val="FF0000"/>
                </a:solidFill>
                <a:latin typeface="Microsoft YaHei" panose="020B0503020204020204" pitchFamily="34" charset="-122"/>
                <a:ea typeface="Microsoft YaHei" panose="020B0503020204020204" pitchFamily="34" charset="-122"/>
              </a:rPr>
              <a:t>通过将深层特征与浅层特征相融合，并在多层预测：</a:t>
            </a:r>
            <a:endParaRPr kumimoji="1" lang="en-US" altLang="zh-CN" sz="2000" dirty="0">
              <a:solidFill>
                <a:srgbClr val="FF0000"/>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加强了浅层特征图的语义，特征更加鲁棒，定位更准确</a:t>
            </a:r>
            <a:endParaRPr kumimoji="1" lang="en-US" altLang="zh-CN" sz="2000" dirty="0">
              <a:latin typeface="Microsoft YaHei" panose="020B0503020204020204" pitchFamily="34" charset="-122"/>
              <a:ea typeface="Microsoft YaHei" panose="020B0503020204020204" pitchFamily="34" charset="-122"/>
            </a:endParaRPr>
          </a:p>
          <a:p>
            <a:pPr marL="800100" lvl="1"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提高检测精度，尤其是对小目标提升比较大</a:t>
            </a:r>
            <a:endParaRPr kumimoji="1" lang="en-US" altLang="zh-CN" sz="2000" dirty="0">
              <a:latin typeface="Microsoft YaHei" panose="020B0503020204020204" pitchFamily="34" charset="-122"/>
              <a:ea typeface="Microsoft YaHei" panose="020B0503020204020204" pitchFamily="34" charset="-122"/>
            </a:endParaRPr>
          </a:p>
        </p:txBody>
      </p:sp>
      <p:sp>
        <p:nvSpPr>
          <p:cNvPr id="15" name="矩形 14"/>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5</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FPN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：特征融合，多层预测以提升精度</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9" name="矩形 18"/>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199">
            <a:extLst>
              <a:ext uri="{FF2B5EF4-FFF2-40B4-BE49-F238E27FC236}">
                <a16:creationId xmlns:a16="http://schemas.microsoft.com/office/drawing/2014/main" id="{177A4D32-67A6-4D42-BBFC-0DDFA64D4EC6}"/>
              </a:ext>
            </a:extLst>
          </p:cNvPr>
          <p:cNvSpPr/>
          <p:nvPr/>
        </p:nvSpPr>
        <p:spPr>
          <a:xfrm>
            <a:off x="4641998" y="302726"/>
            <a:ext cx="3843095" cy="858775"/>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rgbClr val="CC0099"/>
                </a:solidFill>
                <a:latin typeface="Microsoft YaHei" panose="020B0503020204020204" pitchFamily="34" charset="-122"/>
                <a:ea typeface="Microsoft YaHei" panose="020B0503020204020204" pitchFamily="34" charset="-122"/>
              </a:rPr>
              <a:t>蓝色越深代表语义信息越多</a:t>
            </a:r>
            <a:endParaRPr kumimoji="1" lang="en-US" altLang="zh-CN" sz="2000" dirty="0">
              <a:solidFill>
                <a:srgbClr val="CC0099"/>
              </a:solidFill>
              <a:latin typeface="Microsoft YaHei" panose="020B0503020204020204" pitchFamily="34" charset="-122"/>
              <a:ea typeface="Microsoft YaHei" panose="020B0503020204020204" pitchFamily="34" charset="-122"/>
            </a:endParaRPr>
          </a:p>
          <a:p>
            <a:r>
              <a:rPr kumimoji="1" lang="zh-CN" altLang="en-US" sz="2000" dirty="0">
                <a:solidFill>
                  <a:srgbClr val="CC0099"/>
                </a:solidFill>
                <a:latin typeface="Microsoft YaHei" panose="020B0503020204020204" pitchFamily="34" charset="-122"/>
                <a:ea typeface="Microsoft YaHei" panose="020B0503020204020204" pitchFamily="34" charset="-122"/>
              </a:rPr>
              <a:t>蓝色的框越大，特征图的分辨率</a:t>
            </a:r>
            <a:endParaRPr lang="en-US" altLang="zh-CN" sz="2000" dirty="0">
              <a:solidFill>
                <a:srgbClr val="CC00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17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两阶段方法</a:t>
            </a:r>
          </a:p>
        </p:txBody>
      </p:sp>
      <p:pic>
        <p:nvPicPr>
          <p:cNvPr id="11" name="图片 10">
            <a:extLst>
              <a:ext uri="{FF2B5EF4-FFF2-40B4-BE49-F238E27FC236}">
                <a16:creationId xmlns:a16="http://schemas.microsoft.com/office/drawing/2014/main" id="{49B6B0EE-D757-8D4B-BB28-F171361A699A}"/>
              </a:ext>
            </a:extLst>
          </p:cNvPr>
          <p:cNvPicPr>
            <a:picLocks noChangeAspect="1"/>
          </p:cNvPicPr>
          <p:nvPr/>
        </p:nvPicPr>
        <p:blipFill>
          <a:blip r:embed="rId3"/>
          <a:stretch>
            <a:fillRect/>
          </a:stretch>
        </p:blipFill>
        <p:spPr>
          <a:xfrm>
            <a:off x="527831" y="2590694"/>
            <a:ext cx="7864546" cy="3882904"/>
          </a:xfrm>
          <a:prstGeom prst="rect">
            <a:avLst/>
          </a:prstGeom>
        </p:spPr>
      </p:pic>
      <p:sp>
        <p:nvSpPr>
          <p:cNvPr id="3" name="文本框 2">
            <a:extLst>
              <a:ext uri="{FF2B5EF4-FFF2-40B4-BE49-F238E27FC236}">
                <a16:creationId xmlns:a16="http://schemas.microsoft.com/office/drawing/2014/main" id="{9D749036-EB38-B14A-9CC3-410478D764AB}"/>
              </a:ext>
            </a:extLst>
          </p:cNvPr>
          <p:cNvSpPr txBox="1"/>
          <p:nvPr/>
        </p:nvSpPr>
        <p:spPr>
          <a:xfrm>
            <a:off x="793919" y="2087408"/>
            <a:ext cx="2326278" cy="400110"/>
          </a:xfrm>
          <a:prstGeom prst="rect">
            <a:avLst/>
          </a:prstGeom>
          <a:noFill/>
        </p:spPr>
        <p:txBody>
          <a:bodyPr wrap="none" rtlCol="0">
            <a:spAutoFit/>
          </a:bodyPr>
          <a:lstStyle/>
          <a:p>
            <a:pPr marL="342900" indent="-342900">
              <a:buFont typeface="Wingdings" panose="05000000000000000000" pitchFamily="2" charset="2"/>
              <a:buChar char="u"/>
            </a:pPr>
            <a:r>
              <a:rPr kumimoji="1" lang="zh-CN" altLang="en-US" sz="2000" dirty="0">
                <a:solidFill>
                  <a:srgbClr val="CC0099"/>
                </a:solidFill>
                <a:latin typeface="Microsoft YaHei" panose="020B0503020204020204" pitchFamily="34" charset="-122"/>
                <a:ea typeface="Microsoft YaHei" panose="020B0503020204020204" pitchFamily="34" charset="-122"/>
              </a:rPr>
              <a:t>网络结构对比：</a:t>
            </a:r>
          </a:p>
        </p:txBody>
      </p:sp>
      <p:sp>
        <p:nvSpPr>
          <p:cNvPr id="4" name="文本框 3">
            <a:extLst>
              <a:ext uri="{FF2B5EF4-FFF2-40B4-BE49-F238E27FC236}">
                <a16:creationId xmlns:a16="http://schemas.microsoft.com/office/drawing/2014/main" id="{2184256F-60A8-4CB2-B957-3B524E8D19F1}"/>
              </a:ext>
            </a:extLst>
          </p:cNvPr>
          <p:cNvSpPr txBox="1"/>
          <p:nvPr/>
        </p:nvSpPr>
        <p:spPr>
          <a:xfrm>
            <a:off x="8132648" y="2856972"/>
            <a:ext cx="4059352" cy="1294585"/>
          </a:xfrm>
          <a:prstGeom prst="rect">
            <a:avLst/>
          </a:prstGeom>
          <a:noFill/>
          <a:ln w="34925">
            <a:solidFill>
              <a:srgbClr val="0070C0"/>
            </a:solidFill>
          </a:ln>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Faster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R-CNN</a:t>
            </a:r>
            <a:r>
              <a:rPr lang="zh-CN" altLang="en-US" dirty="0">
                <a:latin typeface="微软雅黑" panose="020B0503020204020204" pitchFamily="34" charset="-122"/>
                <a:ea typeface="微软雅黑" panose="020B0503020204020204" pitchFamily="34" charset="-122"/>
              </a:rPr>
              <a:t>在单一尺度特征图上使用</a:t>
            </a:r>
            <a:r>
              <a:rPr lang="en-US" altLang="zh-CN" dirty="0">
                <a:latin typeface="微软雅黑" panose="020B0503020204020204" pitchFamily="34" charset="-122"/>
                <a:ea typeface="微软雅黑" panose="020B0503020204020204" pitchFamily="34" charset="-122"/>
              </a:rPr>
              <a:t>RPN</a:t>
            </a:r>
            <a:r>
              <a:rPr lang="zh-CN" altLang="en-US" dirty="0">
                <a:latin typeface="微软雅黑" panose="020B0503020204020204" pitchFamily="34" charset="-122"/>
                <a:ea typeface="微软雅黑" panose="020B0503020204020204" pitchFamily="34" charset="-122"/>
              </a:rPr>
              <a:t>网络，提取</a:t>
            </a:r>
            <a:r>
              <a:rPr lang="en-US" altLang="zh-CN" dirty="0">
                <a:latin typeface="微软雅黑" panose="020B0503020204020204" pitchFamily="34" charset="-122"/>
                <a:ea typeface="微软雅黑" panose="020B0503020204020204" pitchFamily="34" charset="-122"/>
              </a:rPr>
              <a:t>region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proposal</a:t>
            </a:r>
            <a:r>
              <a:rPr lang="zh-CN" altLang="en-US" dirty="0">
                <a:latin typeface="微软雅黑" panose="020B0503020204020204" pitchFamily="34" charset="-122"/>
                <a:ea typeface="微软雅黑" panose="020B0503020204020204" pitchFamily="34" charset="-122"/>
              </a:rPr>
              <a:t>，并使用单张特征图进行预测</a:t>
            </a:r>
            <a:endParaRPr lang="en-US" altLang="zh-CN" dirty="0"/>
          </a:p>
        </p:txBody>
      </p:sp>
      <p:sp>
        <p:nvSpPr>
          <p:cNvPr id="8" name="文本框 7">
            <a:extLst>
              <a:ext uri="{FF2B5EF4-FFF2-40B4-BE49-F238E27FC236}">
                <a16:creationId xmlns:a16="http://schemas.microsoft.com/office/drawing/2014/main" id="{78EF5FD6-EAB2-1B4B-9D70-13C0915C4B33}"/>
              </a:ext>
            </a:extLst>
          </p:cNvPr>
          <p:cNvSpPr txBox="1"/>
          <p:nvPr/>
        </p:nvSpPr>
        <p:spPr>
          <a:xfrm>
            <a:off x="8132648" y="4532146"/>
            <a:ext cx="4059352" cy="1338828"/>
          </a:xfrm>
          <a:prstGeom prst="rect">
            <a:avLst/>
          </a:prstGeom>
          <a:noFill/>
          <a:ln w="34925">
            <a:solidFill>
              <a:srgbClr val="FF0000"/>
            </a:solidFill>
          </a:ln>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FPN</a:t>
            </a:r>
            <a:r>
              <a:rPr lang="zh-CN" altLang="en-US" dirty="0">
                <a:latin typeface="微软雅黑" panose="020B0503020204020204" pitchFamily="34" charset="-122"/>
                <a:ea typeface="微软雅黑" panose="020B0503020204020204" pitchFamily="34" charset="-122"/>
              </a:rPr>
              <a:t>在特征金字塔上使用</a:t>
            </a:r>
            <a:r>
              <a:rPr lang="en-US" altLang="zh-CN" dirty="0">
                <a:latin typeface="微软雅黑" panose="020B0503020204020204" pitchFamily="34" charset="-122"/>
                <a:ea typeface="微软雅黑" panose="020B0503020204020204" pitchFamily="34" charset="-122"/>
              </a:rPr>
              <a:t>RPN</a:t>
            </a:r>
            <a:r>
              <a:rPr lang="zh-CN" altLang="en-US" dirty="0">
                <a:latin typeface="微软雅黑" panose="020B0503020204020204" pitchFamily="34" charset="-122"/>
                <a:ea typeface="微软雅黑" panose="020B0503020204020204" pitchFamily="34" charset="-122"/>
              </a:rPr>
              <a:t>网络提取</a:t>
            </a:r>
            <a:r>
              <a:rPr lang="en-US" altLang="zh-CN" dirty="0">
                <a:latin typeface="微软雅黑" panose="020B0503020204020204" pitchFamily="34" charset="-122"/>
                <a:ea typeface="微软雅黑" panose="020B0503020204020204" pitchFamily="34" charset="-122"/>
              </a:rPr>
              <a:t>region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proposal</a:t>
            </a:r>
            <a:r>
              <a:rPr lang="zh-CN" altLang="en-US" dirty="0">
                <a:latin typeface="微软雅黑" panose="020B0503020204020204" pitchFamily="34" charset="-122"/>
                <a:ea typeface="微软雅黑" panose="020B0503020204020204" pitchFamily="34" charset="-122"/>
              </a:rPr>
              <a:t>，并在特征金字塔的多个尺度上进行预测</a:t>
            </a:r>
            <a:endParaRPr lang="en-US" altLang="zh-CN" dirty="0"/>
          </a:p>
        </p:txBody>
      </p:sp>
      <p:sp>
        <p:nvSpPr>
          <p:cNvPr id="9" name="矩形 8"/>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5</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FPN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：特征融合，多层预测以提升精度</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3371427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两阶段方法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B0B7DE9A-B5BC-7946-B2D5-063491438EAC}"/>
              </a:ext>
            </a:extLst>
          </p:cNvPr>
          <p:cNvSpPr/>
          <p:nvPr/>
        </p:nvSpPr>
        <p:spPr>
          <a:xfrm>
            <a:off x="4933741" y="5838092"/>
            <a:ext cx="3125037" cy="552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7B3A9A5F-8BFD-574F-9BA7-E0B2D67F75E3}"/>
              </a:ext>
            </a:extLst>
          </p:cNvPr>
          <p:cNvSpPr/>
          <p:nvPr/>
        </p:nvSpPr>
        <p:spPr>
          <a:xfrm>
            <a:off x="6717941" y="1984233"/>
            <a:ext cx="5299247" cy="3731278"/>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Microsoft YaHei" panose="020B0503020204020204" pitchFamily="34" charset="-122"/>
                <a:ea typeface="Microsoft YaHei" panose="020B0503020204020204" pitchFamily="34" charset="-122"/>
              </a:rPr>
              <a:t>主要贡献</a:t>
            </a:r>
            <a:r>
              <a:rPr lang="en-US" altLang="zh-CN" sz="2000" dirty="0">
                <a:solidFill>
                  <a:srgbClr val="CC0099"/>
                </a:solidFill>
                <a:latin typeface="Microsoft YaHei" panose="020B0503020204020204" pitchFamily="34" charset="-122"/>
                <a:ea typeface="Microsoft YaHei" panose="020B0503020204020204" pitchFamily="34" charset="-122"/>
              </a:rPr>
              <a:t>:</a:t>
            </a:r>
          </a:p>
          <a:p>
            <a:pPr marL="342900" indent="-342900">
              <a:lnSpc>
                <a:spcPct val="150000"/>
              </a:lnSpc>
              <a:buFont typeface="Wingdings" panose="05000000000000000000" pitchFamily="2" charset="2"/>
              <a:buChar char="ü"/>
            </a:pPr>
            <a:r>
              <a:rPr lang="zh-CN" altLang="en-US" sz="2000" dirty="0">
                <a:latin typeface="Microsoft YaHei" panose="020B0503020204020204" pitchFamily="34" charset="-122"/>
                <a:ea typeface="Microsoft YaHei" panose="020B0503020204020204" pitchFamily="34" charset="-122"/>
              </a:rPr>
              <a:t>强化的基础网络：通过</a:t>
            </a:r>
            <a:r>
              <a:rPr lang="en" altLang="zh-CN" sz="2000" dirty="0">
                <a:solidFill>
                  <a:srgbClr val="FF0000"/>
                </a:solidFill>
                <a:latin typeface="Microsoft YaHei" panose="020B0503020204020204" pitchFamily="34" charset="-122"/>
                <a:ea typeface="Microsoft YaHei" panose="020B0503020204020204" pitchFamily="34" charset="-122"/>
              </a:rPr>
              <a:t>ResNet-101+FPN </a:t>
            </a:r>
            <a:r>
              <a:rPr lang="zh-CN" altLang="en-US" sz="2000" dirty="0">
                <a:latin typeface="Microsoft YaHei" panose="020B0503020204020204" pitchFamily="34" charset="-122"/>
                <a:ea typeface="Microsoft YaHei" panose="020B0503020204020204" pitchFamily="34" charset="-122"/>
              </a:rPr>
              <a:t>用作特征提取网络，达到</a:t>
            </a:r>
            <a:r>
              <a:rPr lang="en" altLang="zh-CN" sz="2000" dirty="0">
                <a:latin typeface="Microsoft YaHei" panose="020B0503020204020204" pitchFamily="34" charset="-122"/>
                <a:ea typeface="Microsoft YaHei" panose="020B0503020204020204" pitchFamily="34" charset="-122"/>
              </a:rPr>
              <a:t>state-of-the-art</a:t>
            </a:r>
            <a:r>
              <a:rPr lang="zh-CN" altLang="en-US" sz="2000" dirty="0">
                <a:latin typeface="Microsoft YaHei" panose="020B0503020204020204" pitchFamily="34" charset="-122"/>
                <a:ea typeface="Microsoft YaHei" panose="020B0503020204020204" pitchFamily="34" charset="-122"/>
              </a:rPr>
              <a:t>的效果。 </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Microsoft YaHei" panose="020B0503020204020204" pitchFamily="34" charset="-122"/>
                <a:ea typeface="Microsoft YaHei" panose="020B0503020204020204" pitchFamily="34" charset="-122"/>
              </a:rPr>
              <a:t>采用</a:t>
            </a:r>
            <a:r>
              <a:rPr lang="en" altLang="zh-CN" sz="2000" dirty="0">
                <a:solidFill>
                  <a:srgbClr val="FF0000"/>
                </a:solidFill>
                <a:latin typeface="Microsoft YaHei" panose="020B0503020204020204" pitchFamily="34" charset="-122"/>
                <a:ea typeface="Microsoft YaHei" panose="020B0503020204020204" pitchFamily="34" charset="-122"/>
              </a:rPr>
              <a:t>R</a:t>
            </a:r>
            <a:r>
              <a:rPr lang="en-US" altLang="zh-CN" sz="2000" dirty="0">
                <a:solidFill>
                  <a:srgbClr val="FF0000"/>
                </a:solidFill>
                <a:latin typeface="Microsoft YaHei" panose="020B0503020204020204" pitchFamily="34" charset="-122"/>
                <a:ea typeface="Microsoft YaHei" panose="020B0503020204020204" pitchFamily="34" charset="-122"/>
              </a:rPr>
              <a:t>o</a:t>
            </a:r>
            <a:r>
              <a:rPr lang="en" altLang="zh-CN" sz="2000" dirty="0">
                <a:solidFill>
                  <a:srgbClr val="FF0000"/>
                </a:solidFill>
                <a:latin typeface="Microsoft YaHei" panose="020B0503020204020204" pitchFamily="34" charset="-122"/>
                <a:ea typeface="Microsoft YaHei" panose="020B0503020204020204" pitchFamily="34" charset="-122"/>
              </a:rPr>
              <a:t>I</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 altLang="zh-CN" sz="2000" dirty="0">
                <a:solidFill>
                  <a:srgbClr val="FF0000"/>
                </a:solidFill>
                <a:latin typeface="Microsoft YaHei" panose="020B0503020204020204" pitchFamily="34" charset="-122"/>
                <a:ea typeface="Microsoft YaHei" panose="020B0503020204020204" pitchFamily="34" charset="-122"/>
              </a:rPr>
              <a:t>Align</a:t>
            </a:r>
            <a:r>
              <a:rPr lang="zh-CN" altLang="en-US" sz="2000" dirty="0">
                <a:latin typeface="Microsoft YaHei" panose="020B0503020204020204" pitchFamily="34" charset="-122"/>
                <a:ea typeface="Microsoft YaHei" panose="020B0503020204020204" pitchFamily="34" charset="-122"/>
              </a:rPr>
              <a:t>，解决</a:t>
            </a:r>
            <a:r>
              <a:rPr kumimoji="1" lang="en-US" altLang="zh-CN" sz="2000" dirty="0">
                <a:solidFill>
                  <a:srgbClr val="FF0000"/>
                </a:solidFill>
                <a:latin typeface="Microsoft YaHei" panose="020B0503020204020204" pitchFamily="34" charset="-122"/>
                <a:ea typeface="Microsoft YaHei" panose="020B0503020204020204" pitchFamily="34" charset="-122"/>
              </a:rPr>
              <a:t>m</a:t>
            </a:r>
            <a:r>
              <a:rPr kumimoji="1" lang="en" altLang="zh-CN" sz="2000" dirty="0" err="1">
                <a:solidFill>
                  <a:srgbClr val="FF0000"/>
                </a:solidFill>
                <a:latin typeface="Microsoft YaHei" panose="020B0503020204020204" pitchFamily="34" charset="-122"/>
                <a:ea typeface="Microsoft YaHei" panose="020B0503020204020204" pitchFamily="34" charset="-122"/>
              </a:rPr>
              <a:t>isalignment</a:t>
            </a:r>
            <a:endParaRPr lang="en"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Microsoft YaHei" panose="020B0503020204020204" pitchFamily="34" charset="-122"/>
                <a:ea typeface="Microsoft YaHei" panose="020B0503020204020204" pitchFamily="34" charset="-122"/>
              </a:rPr>
              <a:t>处理分割任务的分支使用</a:t>
            </a:r>
            <a:r>
              <a:rPr kumimoji="1" lang="zh-CN" altLang="en-US" sz="2000" dirty="0">
                <a:solidFill>
                  <a:srgbClr val="FF0000"/>
                </a:solidFill>
                <a:latin typeface="Microsoft YaHei" panose="020B0503020204020204" pitchFamily="34" charset="-122"/>
                <a:ea typeface="Microsoft YaHei" panose="020B0503020204020204" pitchFamily="34" charset="-122"/>
              </a:rPr>
              <a:t>全卷积网络</a:t>
            </a:r>
          </a:p>
        </p:txBody>
      </p:sp>
      <p:pic>
        <p:nvPicPr>
          <p:cNvPr id="4" name="图片 3">
            <a:extLst>
              <a:ext uri="{FF2B5EF4-FFF2-40B4-BE49-F238E27FC236}">
                <a16:creationId xmlns:a16="http://schemas.microsoft.com/office/drawing/2014/main" id="{6D6B76F7-2A06-6548-B4C3-F5A45BFBC980}"/>
              </a:ext>
            </a:extLst>
          </p:cNvPr>
          <p:cNvPicPr>
            <a:picLocks noChangeAspect="1"/>
          </p:cNvPicPr>
          <p:nvPr/>
        </p:nvPicPr>
        <p:blipFill>
          <a:blip r:embed="rId3"/>
          <a:stretch>
            <a:fillRect/>
          </a:stretch>
        </p:blipFill>
        <p:spPr>
          <a:xfrm>
            <a:off x="287643" y="2587529"/>
            <a:ext cx="6494863" cy="2977908"/>
          </a:xfrm>
          <a:prstGeom prst="rect">
            <a:avLst/>
          </a:prstGeom>
        </p:spPr>
      </p:pic>
      <p:sp>
        <p:nvSpPr>
          <p:cNvPr id="7" name="矩形 6"/>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6</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Mask-RCNN</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2" name="矩形 1">
            <a:extLst>
              <a:ext uri="{FF2B5EF4-FFF2-40B4-BE49-F238E27FC236}">
                <a16:creationId xmlns:a16="http://schemas.microsoft.com/office/drawing/2014/main" id="{D9361944-3010-4670-9F99-53983C0CC6C2}"/>
              </a:ext>
            </a:extLst>
          </p:cNvPr>
          <p:cNvSpPr/>
          <p:nvPr/>
        </p:nvSpPr>
        <p:spPr>
          <a:xfrm>
            <a:off x="640080" y="6546617"/>
            <a:ext cx="7772400" cy="246221"/>
          </a:xfrm>
          <a:prstGeom prst="rect">
            <a:avLst/>
          </a:prstGeom>
        </p:spPr>
        <p:txBody>
          <a:bodyPr wrap="square">
            <a:spAutoFit/>
          </a:bodyPr>
          <a:lstStyle/>
          <a:p>
            <a:r>
              <a:rPr lang="zh-CN" altLang="en-US" sz="1000" dirty="0">
                <a:latin typeface="Times New Roman" panose="02020603050405020304" pitchFamily="18" charset="0"/>
              </a:rPr>
              <a:t>He K, Gkioxari G, Dollár P, et al. Mask r-cnn</a:t>
            </a:r>
            <a:r>
              <a:rPr lang="en-US" altLang="zh-CN" sz="1000" dirty="0">
                <a:latin typeface="Times New Roman" panose="02020603050405020304" pitchFamily="18" charset="0"/>
              </a:rPr>
              <a:t>,</a:t>
            </a:r>
            <a:r>
              <a:rPr lang="zh-CN" altLang="en-US" sz="1000" dirty="0">
                <a:latin typeface="Times New Roman" panose="02020603050405020304" pitchFamily="18" charset="0"/>
              </a:rPr>
              <a:t> Proceedings of the IEEE international conference on computer vision. 2017: 2961-2969.</a:t>
            </a:r>
          </a:p>
        </p:txBody>
      </p:sp>
    </p:spTree>
    <p:extLst>
      <p:ext uri="{BB962C8B-B14F-4D97-AF65-F5344CB8AC3E}">
        <p14:creationId xmlns:p14="http://schemas.microsoft.com/office/powerpoint/2010/main" val="81437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两阶段方法</a:t>
            </a:r>
          </a:p>
        </p:txBody>
      </p:sp>
      <p:pic>
        <p:nvPicPr>
          <p:cNvPr id="7" name="图片 6">
            <a:extLst>
              <a:ext uri="{FF2B5EF4-FFF2-40B4-BE49-F238E27FC236}">
                <a16:creationId xmlns:a16="http://schemas.microsoft.com/office/drawing/2014/main" id="{97FF2B74-E1E4-F246-8261-35052ACEA4B3}"/>
              </a:ext>
            </a:extLst>
          </p:cNvPr>
          <p:cNvPicPr>
            <a:picLocks noChangeAspect="1"/>
          </p:cNvPicPr>
          <p:nvPr/>
        </p:nvPicPr>
        <p:blipFill>
          <a:blip r:embed="rId3"/>
          <a:stretch>
            <a:fillRect/>
          </a:stretch>
        </p:blipFill>
        <p:spPr>
          <a:xfrm>
            <a:off x="280219" y="2210637"/>
            <a:ext cx="6254730" cy="2510860"/>
          </a:xfrm>
          <a:prstGeom prst="rect">
            <a:avLst/>
          </a:prstGeom>
        </p:spPr>
      </p:pic>
      <p:sp>
        <p:nvSpPr>
          <p:cNvPr id="8" name="文本框 7">
            <a:extLst>
              <a:ext uri="{FF2B5EF4-FFF2-40B4-BE49-F238E27FC236}">
                <a16:creationId xmlns:a16="http://schemas.microsoft.com/office/drawing/2014/main" id="{1AD7F180-C128-F247-86C5-E33CC947ED20}"/>
              </a:ext>
            </a:extLst>
          </p:cNvPr>
          <p:cNvSpPr txBox="1"/>
          <p:nvPr/>
        </p:nvSpPr>
        <p:spPr>
          <a:xfrm>
            <a:off x="368356" y="5003251"/>
            <a:ext cx="6078456" cy="1422954"/>
          </a:xfrm>
          <a:prstGeom prst="rect">
            <a:avLst/>
          </a:prstGeom>
          <a:noFill/>
        </p:spPr>
        <p:txBody>
          <a:bodyPr wrap="squar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rPr>
              <a:t>由于</a:t>
            </a:r>
            <a:r>
              <a:rPr kumimoji="1" lang="en-US" altLang="zh-CN" sz="2000" dirty="0" err="1">
                <a:latin typeface="Microsoft YaHei" panose="020B0503020204020204" pitchFamily="34" charset="-122"/>
                <a:ea typeface="Microsoft YaHei" panose="020B0503020204020204" pitchFamily="34" charset="-122"/>
              </a:rPr>
              <a:t>RoI</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pooling</a:t>
            </a:r>
            <a:r>
              <a:rPr kumimoji="1" lang="zh-CN" altLang="en-US" sz="2000" dirty="0">
                <a:latin typeface="Microsoft YaHei" panose="020B0503020204020204" pitchFamily="34" charset="-122"/>
                <a:ea typeface="Microsoft YaHei" panose="020B0503020204020204" pitchFamily="34" charset="-122"/>
              </a:rPr>
              <a:t>中的取整操作，经过</a:t>
            </a:r>
            <a:r>
              <a:rPr kumimoji="1" lang="en-US" altLang="zh-CN" sz="2000" dirty="0" err="1">
                <a:latin typeface="Microsoft YaHei" panose="020B0503020204020204" pitchFamily="34" charset="-122"/>
                <a:ea typeface="Microsoft YaHei" panose="020B0503020204020204" pitchFamily="34" charset="-122"/>
              </a:rPr>
              <a:t>RoI</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pooling,</a:t>
            </a:r>
            <a:r>
              <a:rPr kumimoji="1" lang="zh-CN" altLang="en-US" sz="2000" dirty="0">
                <a:latin typeface="Microsoft YaHei" panose="020B0503020204020204" pitchFamily="34" charset="-122"/>
                <a:ea typeface="Microsoft YaHei" panose="020B0503020204020204" pitchFamily="34" charset="-122"/>
              </a:rPr>
              <a:t>会使产生</a:t>
            </a:r>
            <a:r>
              <a:rPr kumimoji="1" lang="en-US" altLang="zh-CN" sz="2000" dirty="0">
                <a:latin typeface="Microsoft YaHei" panose="020B0503020204020204" pitchFamily="34" charset="-122"/>
                <a:ea typeface="Microsoft YaHei" panose="020B0503020204020204" pitchFamily="34" charset="-122"/>
              </a:rPr>
              <a:t>m</a:t>
            </a:r>
            <a:r>
              <a:rPr kumimoji="1" lang="en" altLang="zh-CN" sz="2000" dirty="0">
                <a:latin typeface="Microsoft YaHei" panose="020B0503020204020204" pitchFamily="34" charset="-122"/>
                <a:ea typeface="Microsoft YaHei" panose="020B0503020204020204" pitchFamily="34" charset="-122"/>
              </a:rPr>
              <a:t>isalignment</a:t>
            </a:r>
            <a:r>
              <a:rPr kumimoji="1" lang="zh-CN" altLang="en-US" sz="2000" dirty="0">
                <a:latin typeface="Microsoft YaHei" panose="020B0503020204020204" pitchFamily="34" charset="-122"/>
                <a:ea typeface="Microsoft YaHei" panose="020B0503020204020204" pitchFamily="34" charset="-122"/>
              </a:rPr>
              <a:t>，导致</a:t>
            </a:r>
            <a:r>
              <a:rPr kumimoji="1" lang="zh-CN" altLang="en-US" sz="2000" dirty="0">
                <a:solidFill>
                  <a:srgbClr val="FF0000"/>
                </a:solidFill>
                <a:latin typeface="Microsoft YaHei" panose="020B0503020204020204" pitchFamily="34" charset="-122"/>
                <a:ea typeface="Microsoft YaHei" panose="020B0503020204020204" pitchFamily="34" charset="-122"/>
              </a:rPr>
              <a:t>回归坐标发生偏差</a:t>
            </a:r>
            <a:r>
              <a:rPr kumimoji="1" lang="zh-CN" altLang="en-US" sz="2000" dirty="0">
                <a:latin typeface="Microsoft YaHei" panose="020B0503020204020204" pitchFamily="34" charset="-122"/>
                <a:ea typeface="Microsoft YaHei" panose="020B0503020204020204" pitchFamily="34" charset="-122"/>
              </a:rPr>
              <a:t>，对于检测精度有影响，</a:t>
            </a:r>
            <a:r>
              <a:rPr kumimoji="1" lang="zh-CN" altLang="en-US" sz="2000" dirty="0">
                <a:solidFill>
                  <a:srgbClr val="FF0000"/>
                </a:solidFill>
                <a:latin typeface="Microsoft YaHei" panose="020B0503020204020204" pitchFamily="34" charset="-122"/>
                <a:ea typeface="Microsoft YaHei" panose="020B0503020204020204" pitchFamily="34" charset="-122"/>
              </a:rPr>
              <a:t>分割的影响更大</a:t>
            </a:r>
          </a:p>
        </p:txBody>
      </p:sp>
      <p:sp>
        <p:nvSpPr>
          <p:cNvPr id="9" name="文本框 8">
            <a:extLst>
              <a:ext uri="{FF2B5EF4-FFF2-40B4-BE49-F238E27FC236}">
                <a16:creationId xmlns:a16="http://schemas.microsoft.com/office/drawing/2014/main" id="{45D3EC14-9F82-FB42-81B1-406C190A2365}"/>
              </a:ext>
            </a:extLst>
          </p:cNvPr>
          <p:cNvSpPr txBox="1"/>
          <p:nvPr/>
        </p:nvSpPr>
        <p:spPr>
          <a:xfrm>
            <a:off x="7003701" y="1348936"/>
            <a:ext cx="1166858" cy="400110"/>
          </a:xfrm>
          <a:prstGeom prst="rect">
            <a:avLst/>
          </a:prstGeom>
          <a:noFill/>
        </p:spPr>
        <p:txBody>
          <a:bodyPr wrap="none" rtlCol="0">
            <a:spAutoFit/>
          </a:bodyPr>
          <a:lstStyle/>
          <a:p>
            <a:r>
              <a:rPr kumimoji="1" lang="en-US" altLang="zh-CN" sz="2000" dirty="0" err="1">
                <a:solidFill>
                  <a:srgbClr val="CC0099"/>
                </a:solidFill>
              </a:rPr>
              <a:t>RoI</a:t>
            </a:r>
            <a:r>
              <a:rPr kumimoji="1" lang="zh-CN" altLang="en-US" sz="2000" dirty="0">
                <a:solidFill>
                  <a:srgbClr val="CC0099"/>
                </a:solidFill>
              </a:rPr>
              <a:t> </a:t>
            </a:r>
            <a:r>
              <a:rPr kumimoji="1" lang="en-US" altLang="zh-CN" sz="2000" dirty="0">
                <a:solidFill>
                  <a:srgbClr val="CC0099"/>
                </a:solidFill>
              </a:rPr>
              <a:t>Align:</a:t>
            </a:r>
            <a:endParaRPr kumimoji="1" lang="zh-CN" altLang="en-US" sz="2000" dirty="0">
              <a:solidFill>
                <a:srgbClr val="CC0099"/>
              </a:solidFill>
            </a:endParaRPr>
          </a:p>
        </p:txBody>
      </p:sp>
      <p:pic>
        <p:nvPicPr>
          <p:cNvPr id="11" name="图片 10">
            <a:extLst>
              <a:ext uri="{FF2B5EF4-FFF2-40B4-BE49-F238E27FC236}">
                <a16:creationId xmlns:a16="http://schemas.microsoft.com/office/drawing/2014/main" id="{E5A706B1-FA58-8149-8E30-DB2AB79A89E2}"/>
              </a:ext>
            </a:extLst>
          </p:cNvPr>
          <p:cNvPicPr>
            <a:picLocks noChangeAspect="1"/>
          </p:cNvPicPr>
          <p:nvPr/>
        </p:nvPicPr>
        <p:blipFill>
          <a:blip r:embed="rId4"/>
          <a:stretch>
            <a:fillRect/>
          </a:stretch>
        </p:blipFill>
        <p:spPr>
          <a:xfrm>
            <a:off x="7434713" y="1885861"/>
            <a:ext cx="3598286" cy="3086277"/>
          </a:xfrm>
          <a:prstGeom prst="rect">
            <a:avLst/>
          </a:prstGeom>
        </p:spPr>
      </p:pic>
      <p:sp>
        <p:nvSpPr>
          <p:cNvPr id="12" name="文本框 11">
            <a:extLst>
              <a:ext uri="{FF2B5EF4-FFF2-40B4-BE49-F238E27FC236}">
                <a16:creationId xmlns:a16="http://schemas.microsoft.com/office/drawing/2014/main" id="{EB6ACFAB-7CA6-204F-B7F9-AE122B91FB4E}"/>
              </a:ext>
            </a:extLst>
          </p:cNvPr>
          <p:cNvSpPr txBox="1"/>
          <p:nvPr/>
        </p:nvSpPr>
        <p:spPr>
          <a:xfrm>
            <a:off x="7003701" y="5240592"/>
            <a:ext cx="4868509" cy="961289"/>
          </a:xfrm>
          <a:prstGeom prst="rect">
            <a:avLst/>
          </a:prstGeom>
          <a:noFill/>
        </p:spPr>
        <p:txBody>
          <a:bodyPr wrap="square" rtlCol="0">
            <a:spAutoFit/>
          </a:bodyPr>
          <a:lstStyle/>
          <a:p>
            <a:pPr>
              <a:lnSpc>
                <a:spcPct val="150000"/>
              </a:lnSpc>
            </a:pPr>
            <a:r>
              <a:rPr kumimoji="1" lang="en-US" altLang="zh-CN" sz="2000" dirty="0" err="1">
                <a:solidFill>
                  <a:srgbClr val="0070C0"/>
                </a:solidFill>
                <a:latin typeface="Microsoft YaHei" panose="020B0503020204020204" pitchFamily="34" charset="-122"/>
                <a:ea typeface="Microsoft YaHei" panose="020B0503020204020204" pitchFamily="34" charset="-122"/>
              </a:rPr>
              <a:t>RoI</a:t>
            </a:r>
            <a:r>
              <a:rPr kumimoji="1" lang="zh-CN" altLang="en-US" sz="2000" dirty="0">
                <a:solidFill>
                  <a:srgbClr val="0070C0"/>
                </a:solidFill>
                <a:latin typeface="Microsoft YaHei" panose="020B0503020204020204" pitchFamily="34" charset="-122"/>
                <a:ea typeface="Microsoft YaHei" panose="020B0503020204020204" pitchFamily="34" charset="-122"/>
              </a:rPr>
              <a:t> </a:t>
            </a:r>
            <a:r>
              <a:rPr kumimoji="1" lang="en-US" altLang="zh-CN" sz="2000" dirty="0">
                <a:solidFill>
                  <a:srgbClr val="0070C0"/>
                </a:solidFill>
                <a:latin typeface="Microsoft YaHei" panose="020B0503020204020204" pitchFamily="34" charset="-122"/>
                <a:ea typeface="Microsoft YaHei" panose="020B0503020204020204" pitchFamily="34" charset="-122"/>
              </a:rPr>
              <a:t>Align</a:t>
            </a:r>
            <a:r>
              <a:rPr kumimoji="1" lang="zh-CN" altLang="en-US" sz="2000" dirty="0">
                <a:latin typeface="Microsoft YaHei" panose="020B0503020204020204" pitchFamily="34" charset="-122"/>
                <a:ea typeface="Microsoft YaHei" panose="020B0503020204020204" pitchFamily="34" charset="-122"/>
              </a:rPr>
              <a:t>采用</a:t>
            </a:r>
            <a:r>
              <a:rPr kumimoji="1" lang="zh-CN" altLang="en-US" sz="2000" dirty="0">
                <a:solidFill>
                  <a:srgbClr val="FF0000"/>
                </a:solidFill>
                <a:latin typeface="Microsoft YaHei" panose="020B0503020204020204" pitchFamily="34" charset="-122"/>
                <a:ea typeface="Microsoft YaHei" panose="020B0503020204020204" pitchFamily="34" charset="-122"/>
              </a:rPr>
              <a:t>双线性差值</a:t>
            </a:r>
            <a:r>
              <a:rPr kumimoji="1" lang="zh-CN" altLang="en-US" sz="2000" dirty="0">
                <a:latin typeface="Microsoft YaHei" panose="020B0503020204020204" pitchFamily="34" charset="-122"/>
                <a:ea typeface="Microsoft YaHei" panose="020B0503020204020204" pitchFamily="34" charset="-122"/>
              </a:rPr>
              <a:t>，很好的解决了</a:t>
            </a:r>
            <a:r>
              <a:rPr kumimoji="1" lang="en" altLang="zh-CN" sz="2000" dirty="0">
                <a:latin typeface="Microsoft YaHei" panose="020B0503020204020204" pitchFamily="34" charset="-122"/>
                <a:ea typeface="Microsoft YaHei" panose="020B0503020204020204" pitchFamily="34" charset="-122"/>
              </a:rPr>
              <a:t>misalignment</a:t>
            </a:r>
            <a:endParaRPr kumimoji="1" lang="zh-CN" altLang="en-US" sz="2000" dirty="0">
              <a:latin typeface="Microsoft YaHei" panose="020B0503020204020204" pitchFamily="34" charset="-122"/>
              <a:ea typeface="Microsoft YaHei" panose="020B0503020204020204" pitchFamily="34" charset="-122"/>
            </a:endParaRPr>
          </a:p>
        </p:txBody>
      </p:sp>
      <p:sp>
        <p:nvSpPr>
          <p:cNvPr id="10" name="矩形 9"/>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6</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Mask-RCNN </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RoI</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 </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Align</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3320643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a:solidFill>
                  <a:prstClr val="black"/>
                </a:solidFill>
                <a:latin typeface="微软雅黑" panose="020B0503020204020204" pitchFamily="34" charset="-122"/>
                <a:ea typeface="微软雅黑" panose="020B0503020204020204" pitchFamily="34" charset="-122"/>
              </a:rPr>
              <a:t>目标检测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a:off x="1731873" y="2240793"/>
            <a:ext cx="4130979"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两阶段方法</a:t>
            </a:r>
          </a:p>
        </p:txBody>
      </p:sp>
      <p:sp>
        <p:nvSpPr>
          <p:cNvPr id="10" name="圆角矩形 9"/>
          <p:cNvSpPr/>
          <p:nvPr/>
        </p:nvSpPr>
        <p:spPr>
          <a:xfrm>
            <a:off x="1731873" y="4129112"/>
            <a:ext cx="4130980"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最新进展</a:t>
            </a:r>
          </a:p>
        </p:txBody>
      </p:sp>
      <p:sp>
        <p:nvSpPr>
          <p:cNvPr id="11" name="圆角矩形 10"/>
          <p:cNvSpPr/>
          <p:nvPr/>
        </p:nvSpPr>
        <p:spPr>
          <a:xfrm>
            <a:off x="1731873" y="3184952"/>
            <a:ext cx="4130979"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一阶段方法</a:t>
            </a:r>
          </a:p>
        </p:txBody>
      </p:sp>
      <p:sp>
        <p:nvSpPr>
          <p:cNvPr id="12" name="文本框 11"/>
          <p:cNvSpPr txBox="1"/>
          <p:nvPr/>
        </p:nvSpPr>
        <p:spPr>
          <a:xfrm>
            <a:off x="6200783" y="2271705"/>
            <a:ext cx="4531332" cy="707886"/>
          </a:xfrm>
          <a:prstGeom prst="rect">
            <a:avLst/>
          </a:prstGeom>
          <a:noFill/>
        </p:spPr>
        <p:txBody>
          <a:bodyPr wrap="square" rtlCol="0">
            <a:spAutoFit/>
          </a:bodyPr>
          <a:lstStyle>
            <a:defPPr>
              <a:defRPr lang="zh-CN"/>
            </a:defPPr>
            <a:lvl1pPr>
              <a:defRPr kumimoji="1" sz="2000">
                <a:latin typeface="Microsoft YaHei" panose="020B0503020204020204" pitchFamily="34" charset="-122"/>
                <a:ea typeface="Microsoft YaHei" panose="020B0503020204020204" pitchFamily="34" charset="-122"/>
              </a:defRPr>
            </a:lvl1pPr>
          </a:lstStyle>
          <a:p>
            <a:r>
              <a:rPr lang="en-US" altLang="zh-CN" dirty="0"/>
              <a:t>R-CNN</a:t>
            </a:r>
            <a:r>
              <a:rPr lang="zh-CN" altLang="en-US" dirty="0"/>
              <a:t>、</a:t>
            </a:r>
            <a:r>
              <a:rPr lang="en-US" altLang="zh-CN" dirty="0"/>
              <a:t>SPP-Net</a:t>
            </a:r>
            <a:r>
              <a:rPr lang="zh-CN" altLang="en-US" dirty="0"/>
              <a:t>、</a:t>
            </a:r>
            <a:r>
              <a:rPr lang="en-US" altLang="zh-CN" dirty="0"/>
              <a:t>Fast R-CNN</a:t>
            </a:r>
            <a:r>
              <a:rPr lang="zh-CN" altLang="en-US" dirty="0"/>
              <a:t>、</a:t>
            </a:r>
            <a:endParaRPr lang="en-US" altLang="zh-CN" dirty="0"/>
          </a:p>
          <a:p>
            <a:r>
              <a:rPr lang="en-US" altLang="zh-CN" dirty="0"/>
              <a:t>Faster-RCNN</a:t>
            </a:r>
            <a:r>
              <a:rPr lang="zh-CN" altLang="en-US" dirty="0"/>
              <a:t>、</a:t>
            </a:r>
            <a:r>
              <a:rPr lang="en-US" altLang="zh-CN" dirty="0"/>
              <a:t>FPN</a:t>
            </a:r>
            <a:r>
              <a:rPr lang="zh-CN" altLang="en-US" dirty="0"/>
              <a:t>、</a:t>
            </a:r>
            <a:r>
              <a:rPr lang="en-US" altLang="zh-CN" dirty="0"/>
              <a:t>Mask-RCNN</a:t>
            </a:r>
          </a:p>
        </p:txBody>
      </p:sp>
      <p:sp>
        <p:nvSpPr>
          <p:cNvPr id="13" name="文本框 12"/>
          <p:cNvSpPr txBox="1"/>
          <p:nvPr/>
        </p:nvSpPr>
        <p:spPr>
          <a:xfrm>
            <a:off x="6200783" y="3369752"/>
            <a:ext cx="4531332" cy="400110"/>
          </a:xfrm>
          <a:prstGeom prst="rect">
            <a:avLst/>
          </a:prstGeom>
          <a:noFill/>
        </p:spPr>
        <p:txBody>
          <a:bodyPr wrap="square" rtlCol="0">
            <a:spAutoFit/>
          </a:bodyPr>
          <a:lstStyle>
            <a:defPPr>
              <a:defRPr lang="zh-CN"/>
            </a:defPPr>
            <a:lvl1pPr>
              <a:defRPr kumimoji="1" sz="2000">
                <a:latin typeface="Microsoft YaHei" panose="020B0503020204020204" pitchFamily="34" charset="-122"/>
                <a:ea typeface="Microsoft YaHei" panose="020B0503020204020204" pitchFamily="34" charset="-122"/>
              </a:defRPr>
            </a:lvl1pPr>
          </a:lstStyle>
          <a:p>
            <a:r>
              <a:rPr lang="en-US" altLang="zh-CN" dirty="0">
                <a:solidFill>
                  <a:srgbClr val="FF0000"/>
                </a:solidFill>
              </a:rPr>
              <a:t>YOLO</a:t>
            </a:r>
            <a:r>
              <a:rPr lang="zh-CN" altLang="en-US" dirty="0">
                <a:solidFill>
                  <a:srgbClr val="FF0000"/>
                </a:solidFill>
              </a:rPr>
              <a:t>、</a:t>
            </a:r>
            <a:r>
              <a:rPr lang="en-US" altLang="zh-CN" dirty="0">
                <a:solidFill>
                  <a:srgbClr val="FF0000"/>
                </a:solidFill>
              </a:rPr>
              <a:t>SSD</a:t>
            </a:r>
            <a:endParaRPr lang="zh-CN" altLang="en-US" dirty="0">
              <a:solidFill>
                <a:srgbClr val="FF0000"/>
              </a:solidFill>
            </a:endParaRPr>
          </a:p>
        </p:txBody>
      </p:sp>
      <p:sp>
        <p:nvSpPr>
          <p:cNvPr id="14" name="文本框 13"/>
          <p:cNvSpPr txBox="1"/>
          <p:nvPr/>
        </p:nvSpPr>
        <p:spPr>
          <a:xfrm>
            <a:off x="6200783" y="4313912"/>
            <a:ext cx="4531332" cy="400110"/>
          </a:xfrm>
          <a:prstGeom prst="rect">
            <a:avLst/>
          </a:prstGeom>
          <a:noFill/>
        </p:spPr>
        <p:txBody>
          <a:bodyPr wrap="square" rtlCol="0">
            <a:spAutoFit/>
          </a:bodyPr>
          <a:lstStyle/>
          <a:p>
            <a:r>
              <a:rPr kumimoji="1" lang="en-US" altLang="zh-CN" sz="2000" dirty="0" err="1">
                <a:latin typeface="Microsoft YaHei" panose="020B0503020204020204" pitchFamily="34" charset="-122"/>
                <a:ea typeface="Microsoft YaHei" panose="020B0503020204020204" pitchFamily="34" charset="-122"/>
              </a:rPr>
              <a:t>IoU</a:t>
            </a:r>
            <a:r>
              <a:rPr kumimoji="1" lang="en-US" altLang="zh-CN" sz="2000" dirty="0">
                <a:latin typeface="Microsoft YaHei" panose="020B0503020204020204" pitchFamily="34" charset="-122"/>
                <a:ea typeface="Microsoft YaHei" panose="020B0503020204020204" pitchFamily="34" charset="-122"/>
              </a:rPr>
              <a:t>-Net</a:t>
            </a:r>
            <a:r>
              <a:rPr lang="zh-CN" altLang="en-US" sz="2000" dirty="0">
                <a:latin typeface="微软雅黑" panose="020B0503020204020204" pitchFamily="34" charset="-122"/>
                <a:ea typeface="微软雅黑" panose="020B0503020204020204" pitchFamily="34" charset="-122"/>
              </a:rPr>
              <a:t>、</a:t>
            </a:r>
            <a:r>
              <a:rPr kumimoji="1" lang="en-US" altLang="zh-CN" sz="2000" dirty="0" err="1">
                <a:latin typeface="Microsoft YaHei" panose="020B0503020204020204" pitchFamily="34" charset="-122"/>
                <a:ea typeface="Microsoft YaHei" panose="020B0503020204020204" pitchFamily="34" charset="-122"/>
              </a:rPr>
              <a:t>GIoU</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2715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一阶段方法</a:t>
            </a:r>
          </a:p>
        </p:txBody>
      </p:sp>
      <p:sp>
        <p:nvSpPr>
          <p:cNvPr id="3" name="矩形 2">
            <a:extLst>
              <a:ext uri="{FF2B5EF4-FFF2-40B4-BE49-F238E27FC236}">
                <a16:creationId xmlns:a16="http://schemas.microsoft.com/office/drawing/2014/main" id="{B62BF3E1-FD28-1044-B425-DB84B991C68B}"/>
              </a:ext>
            </a:extLst>
          </p:cNvPr>
          <p:cNvSpPr/>
          <p:nvPr/>
        </p:nvSpPr>
        <p:spPr>
          <a:xfrm>
            <a:off x="299914" y="6568567"/>
            <a:ext cx="8085573" cy="246221"/>
          </a:xfrm>
          <a:prstGeom prst="rect">
            <a:avLst/>
          </a:prstGeom>
        </p:spPr>
        <p:txBody>
          <a:bodyPr wrap="square">
            <a:spAutoFit/>
          </a:bodyPr>
          <a:lstStyle/>
          <a:p>
            <a:r>
              <a:rPr lang="en" altLang="zh-CN" sz="1000" dirty="0">
                <a:latin typeface="Times New Roman" panose="02020603050405020304" pitchFamily="18" charset="0"/>
              </a:rPr>
              <a:t>Joseph Redmon, Santosh Kumar </a:t>
            </a:r>
            <a:r>
              <a:rPr lang="en" altLang="zh-CN" sz="1000" dirty="0" err="1">
                <a:latin typeface="Times New Roman" panose="02020603050405020304" pitchFamily="18" charset="0"/>
              </a:rPr>
              <a:t>Divvala</a:t>
            </a:r>
            <a:r>
              <a:rPr lang="en" altLang="zh-CN" sz="1000" dirty="0">
                <a:latin typeface="Times New Roman" panose="02020603050405020304" pitchFamily="18" charset="0"/>
              </a:rPr>
              <a:t>, Ross B. </a:t>
            </a:r>
            <a:r>
              <a:rPr lang="en" altLang="zh-CN" sz="1000" dirty="0" err="1">
                <a:latin typeface="Times New Roman" panose="02020603050405020304" pitchFamily="18" charset="0"/>
              </a:rPr>
              <a:t>Girshick</a:t>
            </a:r>
            <a:r>
              <a:rPr lang="en" altLang="zh-CN" sz="1000" dirty="0">
                <a:latin typeface="Times New Roman" panose="02020603050405020304" pitchFamily="18" charset="0"/>
              </a:rPr>
              <a:t>, Ali </a:t>
            </a:r>
            <a:r>
              <a:rPr lang="en" altLang="zh-CN" sz="1000" dirty="0" err="1">
                <a:latin typeface="Times New Roman" panose="02020603050405020304" pitchFamily="18" charset="0"/>
              </a:rPr>
              <a:t>Farhadi</a:t>
            </a:r>
            <a:r>
              <a:rPr lang="en" altLang="zh-CN" sz="1000" dirty="0">
                <a:latin typeface="Times New Roman" panose="02020603050405020304" pitchFamily="18" charset="0"/>
              </a:rPr>
              <a:t>, “You Only Look Once: Unified, Real-Time Object Detection,” CVPR 2016 </a:t>
            </a:r>
            <a:endParaRPr lang="en" altLang="zh-CN" sz="1000" dirty="0">
              <a:effectLst/>
            </a:endParaRPr>
          </a:p>
        </p:txBody>
      </p:sp>
      <p:pic>
        <p:nvPicPr>
          <p:cNvPr id="1025" name="Picture 1" descr="page83image38148608">
            <a:extLst>
              <a:ext uri="{FF2B5EF4-FFF2-40B4-BE49-F238E27FC236}">
                <a16:creationId xmlns:a16="http://schemas.microsoft.com/office/drawing/2014/main" id="{F48BE463-2B9E-A240-A9DD-7EB726E00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027" y="2310264"/>
            <a:ext cx="3518310" cy="351831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A926844-A041-F74D-9A47-D7ED5692717B}"/>
              </a:ext>
            </a:extLst>
          </p:cNvPr>
          <p:cNvSpPr/>
          <p:nvPr/>
        </p:nvSpPr>
        <p:spPr>
          <a:xfrm>
            <a:off x="5131239" y="1491790"/>
            <a:ext cx="6885949" cy="4662815"/>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dirty="0">
                <a:latin typeface="Microsoft YaHei" panose="020B0503020204020204" pitchFamily="34" charset="-122"/>
                <a:ea typeface="Microsoft YaHei" panose="020B0503020204020204" pitchFamily="34" charset="-122"/>
              </a:rPr>
              <a:t>YOLO的</a:t>
            </a:r>
            <a:r>
              <a:rPr lang="zh-CN" altLang="en-US" dirty="0">
                <a:solidFill>
                  <a:srgbClr val="FF0000"/>
                </a:solidFill>
                <a:latin typeface="Microsoft YaHei" panose="020B0503020204020204" pitchFamily="34" charset="-122"/>
                <a:ea typeface="Microsoft YaHei" panose="020B0503020204020204" pitchFamily="34" charset="-122"/>
              </a:rPr>
              <a:t>检测速度非常快</a:t>
            </a:r>
            <a:r>
              <a:rPr lang="zh-CN" altLang="en-US" dirty="0">
                <a:latin typeface="Microsoft YaHei" panose="020B0503020204020204" pitchFamily="34" charset="-122"/>
                <a:ea typeface="Microsoft YaHei" panose="020B0503020204020204" pitchFamily="34" charset="-122"/>
              </a:rPr>
              <a:t>。在Titan X上，不需要经过批处理，标准版本的YOLO系统可以每秒处理45张图像；YOLO的极速版本可以处理150帧图像。</a:t>
            </a:r>
          </a:p>
          <a:p>
            <a:pPr marL="285750" indent="-285750">
              <a:lnSpc>
                <a:spcPct val="150000"/>
              </a:lnSpc>
              <a:buFont typeface="Wingdings" panose="05000000000000000000" pitchFamily="2" charset="2"/>
              <a:buChar char="ü"/>
            </a:pPr>
            <a:r>
              <a:rPr lang="zh-CN" altLang="en-US" dirty="0">
                <a:latin typeface="Microsoft YaHei" panose="020B0503020204020204" pitchFamily="34" charset="-122"/>
                <a:ea typeface="Microsoft YaHei" panose="020B0503020204020204" pitchFamily="34" charset="-122"/>
              </a:rPr>
              <a:t>YOLO在做预测的时候，使用的是全局图像。与sliding window和region proposal这类方法不同，</a:t>
            </a:r>
            <a:r>
              <a:rPr lang="zh-CN" altLang="en-US" dirty="0">
                <a:solidFill>
                  <a:srgbClr val="FF0000"/>
                </a:solidFill>
                <a:latin typeface="Microsoft YaHei" panose="020B0503020204020204" pitchFamily="34" charset="-122"/>
                <a:ea typeface="Microsoft YaHei" panose="020B0503020204020204" pitchFamily="34" charset="-122"/>
              </a:rPr>
              <a:t>YOLO一次“看”一整张图像</a:t>
            </a:r>
            <a:r>
              <a:rPr lang="zh-CN" altLang="en-US" dirty="0">
                <a:latin typeface="Microsoft YaHei" panose="020B0503020204020204" pitchFamily="34" charset="-122"/>
                <a:ea typeface="Microsoft YaHei" panose="020B0503020204020204" pitchFamily="34" charset="-122"/>
              </a:rPr>
              <a:t>，所以它可以将物体的整体（contextual）的类别信息（class information ）以及 外观信息（appearance information） 进行编码，</a:t>
            </a:r>
            <a:r>
              <a:rPr lang="zh-CN" altLang="en-US" dirty="0">
                <a:solidFill>
                  <a:srgbClr val="FF0000"/>
                </a:solidFill>
                <a:latin typeface="Microsoft YaHei" panose="020B0503020204020204" pitchFamily="34" charset="-122"/>
                <a:ea typeface="Microsoft YaHei" panose="020B0503020204020204" pitchFamily="34" charset="-122"/>
              </a:rPr>
              <a:t>背景错误分类为目标的概率低。</a:t>
            </a:r>
          </a:p>
          <a:p>
            <a:pPr marL="285750" indent="-285750">
              <a:lnSpc>
                <a:spcPct val="150000"/>
              </a:lnSpc>
              <a:buFont typeface="Wingdings" panose="05000000000000000000" pitchFamily="2" charset="2"/>
              <a:buChar char="ü"/>
            </a:pPr>
            <a:r>
              <a:rPr lang="zh-CN" altLang="en-US" dirty="0">
                <a:latin typeface="Microsoft YaHei" panose="020B0503020204020204" pitchFamily="34" charset="-122"/>
                <a:ea typeface="Microsoft YaHei" panose="020B0503020204020204" pitchFamily="34" charset="-122"/>
              </a:rPr>
              <a:t>YOLO学到物体更泛化的特征表示。当在自然场景图像上训练 YOLO，再在艺术风格化图像的数据集上去测试YOLO时，YOLO的表现相比其他网络要好。</a:t>
            </a:r>
            <a:r>
              <a:rPr lang="zh-CN" altLang="en-US" dirty="0">
                <a:solidFill>
                  <a:srgbClr val="FF0000"/>
                </a:solidFill>
                <a:latin typeface="Microsoft YaHei" panose="020B0503020204020204" pitchFamily="34" charset="-122"/>
                <a:ea typeface="Microsoft YaHei" panose="020B0503020204020204" pitchFamily="34" charset="-122"/>
              </a:rPr>
              <a:t>YOLO模型能更好的适应新的领域。</a:t>
            </a:r>
          </a:p>
        </p:txBody>
      </p:sp>
      <p:sp>
        <p:nvSpPr>
          <p:cNvPr id="10" name="矩形 9"/>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YOLO</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：实时检测</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2" name="圆角矩形 199">
            <a:extLst>
              <a:ext uri="{FF2B5EF4-FFF2-40B4-BE49-F238E27FC236}">
                <a16:creationId xmlns:a16="http://schemas.microsoft.com/office/drawing/2014/main" id="{177A4D32-67A6-4D42-BBFC-0DDFA64D4EC6}"/>
              </a:ext>
            </a:extLst>
          </p:cNvPr>
          <p:cNvSpPr/>
          <p:nvPr/>
        </p:nvSpPr>
        <p:spPr>
          <a:xfrm>
            <a:off x="4140879" y="539742"/>
            <a:ext cx="4990456" cy="858775"/>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2000" dirty="0">
                <a:solidFill>
                  <a:srgbClr val="CC0099"/>
                </a:solidFill>
                <a:latin typeface="微软雅黑" panose="020B0503020204020204" pitchFamily="34" charset="-122"/>
                <a:ea typeface="微软雅黑" panose="020B0503020204020204" pitchFamily="34" charset="-122"/>
              </a:rPr>
              <a:t>You Only Look Once: </a:t>
            </a:r>
          </a:p>
          <a:p>
            <a:r>
              <a:rPr lang="en" altLang="zh-CN" sz="2000" dirty="0">
                <a:solidFill>
                  <a:srgbClr val="CC0099"/>
                </a:solidFill>
                <a:latin typeface="微软雅黑" panose="020B0503020204020204" pitchFamily="34" charset="-122"/>
                <a:ea typeface="微软雅黑" panose="020B0503020204020204" pitchFamily="34" charset="-122"/>
              </a:rPr>
              <a:t>Unified, Real-Time Object Detection</a:t>
            </a:r>
          </a:p>
        </p:txBody>
      </p:sp>
    </p:spTree>
    <p:extLst>
      <p:ext uri="{BB962C8B-B14F-4D97-AF65-F5344CB8AC3E}">
        <p14:creationId xmlns:p14="http://schemas.microsoft.com/office/powerpoint/2010/main" val="108980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一阶段方法</a:t>
            </a:r>
          </a:p>
        </p:txBody>
      </p:sp>
      <p:sp>
        <p:nvSpPr>
          <p:cNvPr id="4" name="文本框 3">
            <a:extLst>
              <a:ext uri="{FF2B5EF4-FFF2-40B4-BE49-F238E27FC236}">
                <a16:creationId xmlns:a16="http://schemas.microsoft.com/office/drawing/2014/main" id="{A00CA33C-DC87-5749-9254-B773CB48B5E6}"/>
              </a:ext>
            </a:extLst>
          </p:cNvPr>
          <p:cNvSpPr txBox="1"/>
          <p:nvPr/>
        </p:nvSpPr>
        <p:spPr>
          <a:xfrm>
            <a:off x="793919" y="2003400"/>
            <a:ext cx="4303204" cy="4431983"/>
          </a:xfrm>
          <a:prstGeom prst="rect">
            <a:avLst/>
          </a:prstGeom>
          <a:noFill/>
        </p:spPr>
        <p:txBody>
          <a:bodyPr wrap="square" rtlCol="0">
            <a:spAutoFit/>
          </a:bodyPr>
          <a:lstStyle/>
          <a:p>
            <a:pPr marL="342900" indent="-342900">
              <a:buFont typeface="Wingdings" panose="05000000000000000000" pitchFamily="2" charset="2"/>
              <a:buChar char="u"/>
            </a:pPr>
            <a:r>
              <a:rPr kumimoji="1" lang="zh-CN" altLang="en-US" sz="2400" dirty="0">
                <a:solidFill>
                  <a:srgbClr val="CC0099"/>
                </a:solidFill>
                <a:latin typeface="Microsoft YaHei" panose="020B0503020204020204" pitchFamily="34" charset="-122"/>
                <a:ea typeface="Microsoft YaHei" panose="020B0503020204020204" pitchFamily="34" charset="-122"/>
              </a:rPr>
              <a:t>算法流程</a:t>
            </a:r>
            <a:endParaRPr kumimoji="1" lang="en-US" altLang="zh-CN" dirty="0">
              <a:solidFill>
                <a:srgbClr val="0070C0"/>
              </a:solidFill>
              <a:latin typeface="Microsoft YaHei" panose="020B0503020204020204" pitchFamily="34" charset="-122"/>
              <a:ea typeface="Microsoft YaHei" panose="020B0503020204020204" pitchFamily="34" charset="-122"/>
            </a:endParaRPr>
          </a:p>
          <a:p>
            <a:pPr marL="457200" indent="-4572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将输入的图像</a:t>
            </a:r>
            <a:r>
              <a:rPr kumimoji="1" lang="zh-CN" altLang="en-US" sz="2000" dirty="0">
                <a:solidFill>
                  <a:srgbClr val="FF0000"/>
                </a:solidFill>
                <a:latin typeface="Microsoft YaHei" panose="020B0503020204020204" pitchFamily="34" charset="-122"/>
                <a:ea typeface="Microsoft YaHei" panose="020B0503020204020204" pitchFamily="34" charset="-122"/>
              </a:rPr>
              <a:t>划分成</a:t>
            </a:r>
            <a:r>
              <a:rPr kumimoji="1" lang="en-US" altLang="zh-CN" sz="2000" dirty="0">
                <a:solidFill>
                  <a:srgbClr val="FF0000"/>
                </a:solidFill>
                <a:latin typeface="Microsoft YaHei" panose="020B0503020204020204" pitchFamily="34" charset="-122"/>
                <a:ea typeface="Microsoft YaHei" panose="020B0503020204020204" pitchFamily="34" charset="-122"/>
              </a:rPr>
              <a:t>S</a:t>
            </a:r>
            <a:r>
              <a:rPr kumimoji="1" lang="zh-CN" altLang="en-US" sz="2000" dirty="0">
                <a:solidFill>
                  <a:srgbClr val="FF0000"/>
                </a:solidFill>
                <a:latin typeface="Microsoft YaHei" panose="020B0503020204020204" pitchFamily="34" charset="-122"/>
                <a:ea typeface="Microsoft YaHei" panose="020B0503020204020204" pitchFamily="34" charset="-122"/>
              </a:rPr>
              <a:t>*</a:t>
            </a:r>
            <a:r>
              <a:rPr kumimoji="1" lang="en-US" altLang="zh-CN" sz="2000" dirty="0">
                <a:solidFill>
                  <a:srgbClr val="FF0000"/>
                </a:solidFill>
                <a:latin typeface="Microsoft YaHei" panose="020B0503020204020204" pitchFamily="34" charset="-122"/>
                <a:ea typeface="Microsoft YaHei" panose="020B0503020204020204" pitchFamily="34" charset="-122"/>
              </a:rPr>
              <a:t>S</a:t>
            </a:r>
            <a:r>
              <a:rPr kumimoji="1" lang="zh-CN" altLang="en-US" sz="2000" dirty="0">
                <a:solidFill>
                  <a:srgbClr val="FF0000"/>
                </a:solidFill>
                <a:latin typeface="Microsoft YaHei" panose="020B0503020204020204" pitchFamily="34" charset="-122"/>
                <a:ea typeface="Microsoft YaHei" panose="020B0503020204020204" pitchFamily="34" charset="-122"/>
              </a:rPr>
              <a:t>个网格</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S=7</a:t>
            </a:r>
            <a:r>
              <a:rPr kumimoji="1" lang="zh-CN" altLang="en-US" sz="2000" dirty="0">
                <a:latin typeface="Microsoft YaHei" panose="020B0503020204020204" pitchFamily="34" charset="-122"/>
                <a:ea typeface="Microsoft YaHei" panose="020B0503020204020204" pitchFamily="34" charset="-122"/>
              </a:rPr>
              <a:t>）</a:t>
            </a: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50000"/>
              </a:lnSpc>
              <a:buFont typeface="Wingdings" panose="05000000000000000000" pitchFamily="2" charset="2"/>
              <a:buChar char="ü"/>
            </a:pPr>
            <a:r>
              <a:rPr lang="zh-CN" altLang="en-US" sz="2000" dirty="0">
                <a:latin typeface="Microsoft YaHei" panose="020B0503020204020204" pitchFamily="34" charset="-122"/>
                <a:ea typeface="Microsoft YaHei" panose="020B0503020204020204" pitchFamily="34" charset="-122"/>
              </a:rPr>
              <a:t>每个网格</a:t>
            </a:r>
            <a:r>
              <a:rPr lang="zh-CN" altLang="en-US" sz="2000" dirty="0">
                <a:solidFill>
                  <a:srgbClr val="FF0000"/>
                </a:solidFill>
                <a:latin typeface="Microsoft YaHei" panose="020B0503020204020204" pitchFamily="34" charset="-122"/>
                <a:ea typeface="Microsoft YaHei" panose="020B0503020204020204" pitchFamily="34" charset="-122"/>
              </a:rPr>
              <a:t>预测</a:t>
            </a:r>
            <a:r>
              <a:rPr lang="en" altLang="zh-CN" sz="2000" dirty="0">
                <a:solidFill>
                  <a:srgbClr val="FF0000"/>
                </a:solidFill>
                <a:latin typeface="Microsoft YaHei" panose="020B0503020204020204" pitchFamily="34" charset="-122"/>
                <a:ea typeface="Microsoft YaHei" panose="020B0503020204020204" pitchFamily="34" charset="-122"/>
              </a:rPr>
              <a:t>B</a:t>
            </a:r>
            <a:r>
              <a:rPr lang="zh-CN" altLang="en-US" sz="2000" dirty="0">
                <a:solidFill>
                  <a:srgbClr val="FF0000"/>
                </a:solidFill>
                <a:latin typeface="Microsoft YaHei" panose="020B0503020204020204" pitchFamily="34" charset="-122"/>
                <a:ea typeface="Microsoft YaHei" panose="020B0503020204020204" pitchFamily="34" charset="-122"/>
              </a:rPr>
              <a:t>个边界框和这个边界框是物体的概率</a:t>
            </a:r>
            <a:r>
              <a:rPr lang="en-US" altLang="zh-CN" sz="2000" dirty="0">
                <a:solidFill>
                  <a:srgbClr val="FF0000"/>
                </a:solidFill>
                <a:latin typeface="Microsoft YaHei" panose="020B0503020204020204" pitchFamily="34" charset="-122"/>
                <a:ea typeface="Microsoft YaHei" panose="020B0503020204020204" pitchFamily="34" charset="-122"/>
              </a:rPr>
              <a:t>(</a:t>
            </a:r>
            <a:r>
              <a:rPr lang="en" altLang="zh-CN" sz="2000" dirty="0">
                <a:solidFill>
                  <a:srgbClr val="FF0000"/>
                </a:solidFill>
                <a:latin typeface="Microsoft YaHei" panose="020B0503020204020204" pitchFamily="34" charset="-122"/>
                <a:ea typeface="Microsoft YaHei" panose="020B0503020204020204" pitchFamily="34" charset="-122"/>
              </a:rPr>
              <a:t>Objectness)</a:t>
            </a:r>
            <a:r>
              <a:rPr lang="e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具体的，每个边界框会预测出</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个值</a:t>
            </a:r>
            <a:r>
              <a:rPr lang="en-US" altLang="zh-C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x,y,w,h</a:t>
            </a:r>
            <a:r>
              <a:rPr lang="zh-CN" altLang="en-US" sz="2000" dirty="0">
                <a:latin typeface="Microsoft YaHei" panose="020B0503020204020204" pitchFamily="34" charset="-122"/>
                <a:ea typeface="Microsoft YaHei" panose="020B0503020204020204" pitchFamily="34" charset="-122"/>
              </a:rPr>
              <a:t>和置信度</a:t>
            </a:r>
            <a:r>
              <a:rPr lang="en" altLang="zh-CN" sz="2000" dirty="0">
                <a:latin typeface="Microsoft YaHei" panose="020B0503020204020204" pitchFamily="34" charset="-122"/>
                <a:ea typeface="Microsoft YaHei" panose="020B0503020204020204" pitchFamily="34" charset="-122"/>
              </a:rPr>
              <a:t>Pr(Object)*I</a:t>
            </a:r>
            <a:r>
              <a:rPr lang="en-US" altLang="zh-CN" sz="2000" dirty="0">
                <a:latin typeface="Microsoft YaHei" panose="020B0503020204020204" pitchFamily="34" charset="-122"/>
                <a:ea typeface="Microsoft YaHei" panose="020B0503020204020204" pitchFamily="34" charset="-122"/>
              </a:rPr>
              <a:t>o</a:t>
            </a:r>
            <a:r>
              <a:rPr lang="en" altLang="zh-CN" sz="2000" dirty="0">
                <a:latin typeface="Microsoft YaHei" panose="020B0503020204020204" pitchFamily="34" charset="-122"/>
                <a:ea typeface="Microsoft YaHei" panose="020B0503020204020204" pitchFamily="34" charset="-122"/>
              </a:rPr>
              <a:t>U(truth&amp;pred) </a:t>
            </a:r>
          </a:p>
          <a:p>
            <a:pPr marL="457200" indent="-457200">
              <a:lnSpc>
                <a:spcPct val="150000"/>
              </a:lnSpc>
              <a:buFont typeface="Wingdings" panose="05000000000000000000" pitchFamily="2" charset="2"/>
              <a:buChar char="ü"/>
            </a:pPr>
            <a:r>
              <a:rPr lang="zh-CN" altLang="en-US" sz="2000" dirty="0">
                <a:latin typeface="Microsoft YaHei" panose="020B0503020204020204" pitchFamily="34" charset="-122"/>
                <a:ea typeface="Microsoft YaHei" panose="020B0503020204020204" pitchFamily="34" charset="-122"/>
              </a:rPr>
              <a:t>每个网格预测</a:t>
            </a:r>
            <a:r>
              <a:rPr lang="en" altLang="zh-CN" sz="2000" dirty="0">
                <a:solidFill>
                  <a:srgbClr val="FF0000"/>
                </a:solidFill>
                <a:latin typeface="Microsoft YaHei" panose="020B0503020204020204" pitchFamily="34" charset="-122"/>
                <a:ea typeface="Microsoft YaHei" panose="020B0503020204020204" pitchFamily="34" charset="-122"/>
              </a:rPr>
              <a:t>C</a:t>
            </a:r>
            <a:r>
              <a:rPr lang="zh-CN" altLang="en-US" sz="2000" dirty="0">
                <a:solidFill>
                  <a:srgbClr val="FF0000"/>
                </a:solidFill>
                <a:latin typeface="Microsoft YaHei" panose="020B0503020204020204" pitchFamily="34" charset="-122"/>
                <a:ea typeface="Microsoft YaHei" panose="020B0503020204020204" pitchFamily="34" charset="-122"/>
              </a:rPr>
              <a:t>个类的概率</a:t>
            </a:r>
            <a:endParaRPr lang="en" altLang="zh-CN" sz="2000" dirty="0">
              <a:latin typeface="Microsoft YaHei" panose="020B0503020204020204" pitchFamily="34" charset="-122"/>
              <a:ea typeface="Microsoft YaHei" panose="020B0503020204020204" pitchFamily="34" charset="-122"/>
            </a:endParaRPr>
          </a:p>
          <a:p>
            <a:pPr marL="342900" indent="-342900">
              <a:buFont typeface="+mj-lt"/>
              <a:buAutoNum type="arabicPeriod"/>
            </a:pPr>
            <a:endParaRPr kumimoji="1" lang="zh-CN" altLang="en-US" dirty="0"/>
          </a:p>
        </p:txBody>
      </p:sp>
      <p:sp>
        <p:nvSpPr>
          <p:cNvPr id="6" name="矩形 5">
            <a:extLst>
              <a:ext uri="{FF2B5EF4-FFF2-40B4-BE49-F238E27FC236}">
                <a16:creationId xmlns:a16="http://schemas.microsoft.com/office/drawing/2014/main" id="{20B68CBF-481F-1A44-A4B9-FB893B561ACD}"/>
              </a:ext>
            </a:extLst>
          </p:cNvPr>
          <p:cNvSpPr/>
          <p:nvPr/>
        </p:nvSpPr>
        <p:spPr>
          <a:xfrm>
            <a:off x="7268135" y="5815853"/>
            <a:ext cx="874059" cy="389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591DCAE8-4D7D-4246-B728-BBBE2DBEF571}"/>
              </a:ext>
            </a:extLst>
          </p:cNvPr>
          <p:cNvSpPr txBox="1"/>
          <p:nvPr/>
        </p:nvSpPr>
        <p:spPr>
          <a:xfrm>
            <a:off x="6127599" y="5510010"/>
            <a:ext cx="4968027" cy="338554"/>
          </a:xfrm>
          <a:prstGeom prst="rect">
            <a:avLst/>
          </a:prstGeom>
          <a:noFill/>
        </p:spPr>
        <p:txBody>
          <a:bodyPr wrap="non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训练时，有物体时</a:t>
            </a:r>
            <a:r>
              <a:rPr kumimoji="1" lang="en-US" altLang="zh-CN" sz="1600" dirty="0" err="1">
                <a:solidFill>
                  <a:srgbClr val="00B0F0"/>
                </a:solidFill>
                <a:latin typeface="Microsoft YaHei" panose="020B0503020204020204" pitchFamily="34" charset="-122"/>
                <a:ea typeface="Microsoft YaHei" panose="020B0503020204020204" pitchFamily="34" charset="-122"/>
              </a:rPr>
              <a:t>Pr</a:t>
            </a:r>
            <a:r>
              <a:rPr kumimoji="1" lang="en-US" altLang="zh-CN" sz="1600" dirty="0">
                <a:solidFill>
                  <a:srgbClr val="00B0F0"/>
                </a:solidFill>
                <a:latin typeface="Microsoft YaHei" panose="020B0503020204020204" pitchFamily="34" charset="-122"/>
                <a:ea typeface="Microsoft YaHei" panose="020B0503020204020204" pitchFamily="34" charset="-122"/>
              </a:rPr>
              <a:t>(Object)=1</a:t>
            </a:r>
            <a:r>
              <a:rPr kumimoji="1" lang="zh-CN" altLang="en-US" sz="1600" dirty="0">
                <a:solidFill>
                  <a:srgbClr val="00B0F0"/>
                </a:solidFill>
                <a:latin typeface="Microsoft YaHei" panose="020B0503020204020204" pitchFamily="34" charset="-122"/>
                <a:ea typeface="Microsoft YaHei" panose="020B0503020204020204" pitchFamily="34" charset="-122"/>
              </a:rPr>
              <a:t>，否则</a:t>
            </a:r>
            <a:r>
              <a:rPr kumimoji="1" lang="en-US" altLang="zh-CN" sz="1600" dirty="0" err="1">
                <a:solidFill>
                  <a:srgbClr val="00B0F0"/>
                </a:solidFill>
                <a:latin typeface="Microsoft YaHei" panose="020B0503020204020204" pitchFamily="34" charset="-122"/>
                <a:ea typeface="Microsoft YaHei" panose="020B0503020204020204" pitchFamily="34" charset="-122"/>
              </a:rPr>
              <a:t>Pr</a:t>
            </a:r>
            <a:r>
              <a:rPr kumimoji="1" lang="en-US" altLang="zh-CN" sz="1600" dirty="0">
                <a:solidFill>
                  <a:srgbClr val="00B0F0"/>
                </a:solidFill>
                <a:latin typeface="Microsoft YaHei" panose="020B0503020204020204" pitchFamily="34" charset="-122"/>
                <a:ea typeface="Microsoft YaHei" panose="020B0503020204020204" pitchFamily="34" charset="-122"/>
              </a:rPr>
              <a:t>(Object)=0</a:t>
            </a:r>
            <a:endParaRPr kumimoji="1" lang="zh-CN" altLang="en-US" sz="1600" dirty="0">
              <a:solidFill>
                <a:srgbClr val="00B0F0"/>
              </a:solidFill>
              <a:latin typeface="Microsoft YaHei" panose="020B0503020204020204" pitchFamily="34" charset="-122"/>
              <a:ea typeface="Microsoft YaHei" panose="020B0503020204020204" pitchFamily="34" charset="-122"/>
            </a:endParaRPr>
          </a:p>
        </p:txBody>
      </p:sp>
      <p:sp>
        <p:nvSpPr>
          <p:cNvPr id="8" name="矩形 7"/>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YOLO</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：框架</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123" y="1275784"/>
            <a:ext cx="7028980" cy="4145296"/>
          </a:xfrm>
          <a:prstGeom prst="rect">
            <a:avLst/>
          </a:prstGeom>
        </p:spPr>
      </p:pic>
    </p:spTree>
    <p:extLst>
      <p:ext uri="{BB962C8B-B14F-4D97-AF65-F5344CB8AC3E}">
        <p14:creationId xmlns:p14="http://schemas.microsoft.com/office/powerpoint/2010/main" val="1740231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目标检测</a:t>
            </a: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典型图像分析任务</a:t>
            </a: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特色图像分析任务</a:t>
            </a: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垂直应用与实践</a:t>
            </a: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细粒度分类、风格迁移、标题生成、超分辨率</a:t>
            </a:r>
            <a:endParaRPr lang="en-US" altLang="zh-CN" dirty="0"/>
          </a:p>
        </p:txBody>
      </p:sp>
      <p:sp>
        <p:nvSpPr>
          <p:cNvPr id="34" name="文本框 33"/>
          <p:cNvSpPr txBox="1"/>
          <p:nvPr/>
        </p:nvSpPr>
        <p:spPr>
          <a:xfrm>
            <a:off x="6363976" y="1927573"/>
            <a:ext cx="4531332" cy="40011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两阶段方法、一阶段方法、最新进展</a:t>
            </a: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图像分割、图像搜索</a:t>
            </a:r>
          </a:p>
        </p:txBody>
      </p:sp>
      <p:sp>
        <p:nvSpPr>
          <p:cNvPr id="15" name="文本框 14"/>
          <p:cNvSpPr txBox="1"/>
          <p:nvPr/>
        </p:nvSpPr>
        <p:spPr>
          <a:xfrm>
            <a:off x="6363976" y="5119462"/>
            <a:ext cx="5643874"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医学影像分析、文字检测识别</a:t>
            </a:r>
            <a:endParaRPr lang="en-US" altLang="zh-CN" dirty="0"/>
          </a:p>
          <a:p>
            <a:r>
              <a:rPr lang="zh-CN" altLang="en-US" dirty="0"/>
              <a:t>实践：目标检测</a:t>
            </a:r>
            <a:endParaRPr lang="en-US" altLang="zh-CN" dirty="0"/>
          </a:p>
        </p:txBody>
      </p:sp>
    </p:spTree>
    <p:extLst>
      <p:ext uri="{BB962C8B-B14F-4D97-AF65-F5344CB8AC3E}">
        <p14:creationId xmlns:p14="http://schemas.microsoft.com/office/powerpoint/2010/main" val="309255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一阶段方法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C634B2C3-784D-1F4F-855F-44FBAD29696F}"/>
              </a:ext>
            </a:extLst>
          </p:cNvPr>
          <p:cNvPicPr>
            <a:picLocks noChangeAspect="1"/>
          </p:cNvPicPr>
          <p:nvPr/>
        </p:nvPicPr>
        <p:blipFill>
          <a:blip r:embed="rId3"/>
          <a:stretch>
            <a:fillRect/>
          </a:stretch>
        </p:blipFill>
        <p:spPr>
          <a:xfrm>
            <a:off x="2078704" y="2313791"/>
            <a:ext cx="6846626" cy="3795745"/>
          </a:xfrm>
          <a:prstGeom prst="rect">
            <a:avLst/>
          </a:prstGeom>
        </p:spPr>
      </p:pic>
      <p:sp>
        <p:nvSpPr>
          <p:cNvPr id="3" name="矩形 2">
            <a:extLst>
              <a:ext uri="{FF2B5EF4-FFF2-40B4-BE49-F238E27FC236}">
                <a16:creationId xmlns:a16="http://schemas.microsoft.com/office/drawing/2014/main" id="{5F5B1AD7-F323-1243-915F-6C0B319419D6}"/>
              </a:ext>
            </a:extLst>
          </p:cNvPr>
          <p:cNvSpPr/>
          <p:nvPr/>
        </p:nvSpPr>
        <p:spPr>
          <a:xfrm>
            <a:off x="2353707" y="2313791"/>
            <a:ext cx="5727561" cy="14530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6FF14B9-27AD-074D-BB43-13A064DC6112}"/>
              </a:ext>
            </a:extLst>
          </p:cNvPr>
          <p:cNvSpPr txBox="1"/>
          <p:nvPr/>
        </p:nvSpPr>
        <p:spPr>
          <a:xfrm>
            <a:off x="8543492" y="2885782"/>
            <a:ext cx="2823209"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边界框回归损失</a:t>
            </a:r>
            <a:r>
              <a:rPr kumimoji="1" lang="en-US" altLang="zh-CN" dirty="0">
                <a:solidFill>
                  <a:srgbClr val="FF0000"/>
                </a:solidFill>
                <a:latin typeface="Microsoft YaHei" panose="020B0503020204020204" pitchFamily="34" charset="-122"/>
                <a:ea typeface="Microsoft YaHei" panose="020B0503020204020204" pitchFamily="34" charset="-122"/>
              </a:rPr>
              <a:t>-</a:t>
            </a:r>
            <a:r>
              <a:rPr kumimoji="1" lang="zh-CN" altLang="en-US" dirty="0">
                <a:solidFill>
                  <a:srgbClr val="FF0000"/>
                </a:solidFill>
                <a:latin typeface="Microsoft YaHei" panose="020B0503020204020204" pitchFamily="34" charset="-122"/>
                <a:ea typeface="Microsoft YaHei" panose="020B0503020204020204" pitchFamily="34" charset="-122"/>
              </a:rPr>
              <a:t>均方误差</a:t>
            </a:r>
          </a:p>
        </p:txBody>
      </p:sp>
      <p:sp>
        <p:nvSpPr>
          <p:cNvPr id="7" name="矩形 6">
            <a:extLst>
              <a:ext uri="{FF2B5EF4-FFF2-40B4-BE49-F238E27FC236}">
                <a16:creationId xmlns:a16="http://schemas.microsoft.com/office/drawing/2014/main" id="{2991E998-E0FB-0B44-AE4D-99B06BA07781}"/>
              </a:ext>
            </a:extLst>
          </p:cNvPr>
          <p:cNvSpPr/>
          <p:nvPr/>
        </p:nvSpPr>
        <p:spPr>
          <a:xfrm>
            <a:off x="4090223" y="3837881"/>
            <a:ext cx="2823587" cy="702657"/>
          </a:xfrm>
          <a:prstGeom prst="rect">
            <a:avLst/>
          </a:prstGeom>
          <a:noFill/>
          <a:ln w="2540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12E8A4FD-ECFA-A840-8410-A5A11B9EF5C3}"/>
              </a:ext>
            </a:extLst>
          </p:cNvPr>
          <p:cNvSpPr txBox="1"/>
          <p:nvPr/>
        </p:nvSpPr>
        <p:spPr>
          <a:xfrm>
            <a:off x="8892058" y="3970702"/>
            <a:ext cx="2044791" cy="369332"/>
          </a:xfrm>
          <a:prstGeom prst="rect">
            <a:avLst/>
          </a:prstGeom>
          <a:noFill/>
        </p:spPr>
        <p:txBody>
          <a:bodyPr wrap="none" rtlCol="0">
            <a:spAutoFit/>
          </a:bodyPr>
          <a:lstStyle/>
          <a:p>
            <a:r>
              <a:rPr kumimoji="1" lang="zh-CN" altLang="en-US" dirty="0">
                <a:solidFill>
                  <a:srgbClr val="CC0099"/>
                </a:solidFill>
                <a:latin typeface="Microsoft YaHei" panose="020B0503020204020204" pitchFamily="34" charset="-122"/>
                <a:ea typeface="Microsoft YaHei" panose="020B0503020204020204" pitchFamily="34" charset="-122"/>
              </a:rPr>
              <a:t>预测是目标的得分</a:t>
            </a:r>
          </a:p>
        </p:txBody>
      </p:sp>
      <p:sp>
        <p:nvSpPr>
          <p:cNvPr id="9" name="矩形 8">
            <a:extLst>
              <a:ext uri="{FF2B5EF4-FFF2-40B4-BE49-F238E27FC236}">
                <a16:creationId xmlns:a16="http://schemas.microsoft.com/office/drawing/2014/main" id="{0F62C451-732F-A341-AA30-05F0F7E5FD65}"/>
              </a:ext>
            </a:extLst>
          </p:cNvPr>
          <p:cNvSpPr/>
          <p:nvPr/>
        </p:nvSpPr>
        <p:spPr>
          <a:xfrm>
            <a:off x="3953746" y="4591507"/>
            <a:ext cx="2960064" cy="702657"/>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C179FDDA-C091-0C4A-82BD-6818742453A9}"/>
              </a:ext>
            </a:extLst>
          </p:cNvPr>
          <p:cNvSpPr txBox="1"/>
          <p:nvPr/>
        </p:nvSpPr>
        <p:spPr>
          <a:xfrm>
            <a:off x="8925330" y="4611423"/>
            <a:ext cx="2091278" cy="369332"/>
          </a:xfrm>
          <a:prstGeom prst="rect">
            <a:avLst/>
          </a:prstGeom>
          <a:noFill/>
        </p:spPr>
        <p:txBody>
          <a:bodyPr wrap="none" rtlCol="0">
            <a:spAutoFit/>
          </a:bodyPr>
          <a:lstStyle/>
          <a:p>
            <a:r>
              <a:rPr kumimoji="1" lang="zh-CN" altLang="en-US" dirty="0">
                <a:solidFill>
                  <a:srgbClr val="FFC000"/>
                </a:solidFill>
                <a:latin typeface="Microsoft YaHei" panose="020B0503020204020204" pitchFamily="34" charset="-122"/>
                <a:ea typeface="Microsoft YaHei" panose="020B0503020204020204" pitchFamily="34" charset="-122"/>
              </a:rPr>
              <a:t>预测是背景的得分</a:t>
            </a:r>
          </a:p>
        </p:txBody>
      </p:sp>
      <p:sp>
        <p:nvSpPr>
          <p:cNvPr id="11" name="矩形 10">
            <a:extLst>
              <a:ext uri="{FF2B5EF4-FFF2-40B4-BE49-F238E27FC236}">
                <a16:creationId xmlns:a16="http://schemas.microsoft.com/office/drawing/2014/main" id="{41D50E03-7CB4-0C43-91B9-10F8ACA81E3E}"/>
              </a:ext>
            </a:extLst>
          </p:cNvPr>
          <p:cNvSpPr/>
          <p:nvPr/>
        </p:nvSpPr>
        <p:spPr>
          <a:xfrm>
            <a:off x="5053212" y="5345134"/>
            <a:ext cx="2917524" cy="712706"/>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01CA1F61-1F0F-8A44-8E4E-E7E1C31BF902}"/>
              </a:ext>
            </a:extLst>
          </p:cNvPr>
          <p:cNvSpPr/>
          <p:nvPr/>
        </p:nvSpPr>
        <p:spPr>
          <a:xfrm>
            <a:off x="8171703" y="5345134"/>
            <a:ext cx="984739" cy="893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42C7B358-F4A3-A346-90A3-997CFAF2B326}"/>
              </a:ext>
            </a:extLst>
          </p:cNvPr>
          <p:cNvSpPr txBox="1"/>
          <p:nvPr/>
        </p:nvSpPr>
        <p:spPr>
          <a:xfrm>
            <a:off x="9141567" y="5398220"/>
            <a:ext cx="1569660" cy="369332"/>
          </a:xfrm>
          <a:prstGeom prst="rect">
            <a:avLst/>
          </a:prstGeom>
          <a:noFill/>
        </p:spPr>
        <p:txBody>
          <a:bodyPr wrap="none" rtlCol="0">
            <a:spAutoFit/>
          </a:bodyPr>
          <a:lstStyle/>
          <a:p>
            <a:r>
              <a:rPr kumimoji="1" lang="zh-CN" altLang="en-US" dirty="0">
                <a:solidFill>
                  <a:srgbClr val="0070C0"/>
                </a:solidFill>
                <a:latin typeface="Microsoft YaHei" panose="020B0503020204020204" pitchFamily="34" charset="-122"/>
                <a:ea typeface="Microsoft YaHei" panose="020B0503020204020204" pitchFamily="34" charset="-122"/>
              </a:rPr>
              <a:t>预测物体类别</a:t>
            </a:r>
          </a:p>
        </p:txBody>
      </p:sp>
      <p:sp>
        <p:nvSpPr>
          <p:cNvPr id="14" name="矩形 13">
            <a:extLst>
              <a:ext uri="{FF2B5EF4-FFF2-40B4-BE49-F238E27FC236}">
                <a16:creationId xmlns:a16="http://schemas.microsoft.com/office/drawing/2014/main" id="{26191DEA-2381-6E4C-B9D8-EDCCF3D9F421}"/>
              </a:ext>
            </a:extLst>
          </p:cNvPr>
          <p:cNvSpPr/>
          <p:nvPr/>
        </p:nvSpPr>
        <p:spPr>
          <a:xfrm>
            <a:off x="3850912" y="2691641"/>
            <a:ext cx="239311" cy="194141"/>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连接符 15">
            <a:extLst>
              <a:ext uri="{FF2B5EF4-FFF2-40B4-BE49-F238E27FC236}">
                <a16:creationId xmlns:a16="http://schemas.microsoft.com/office/drawing/2014/main" id="{76DD27E1-02D9-644B-B699-BDA29EC0DD02}"/>
              </a:ext>
            </a:extLst>
          </p:cNvPr>
          <p:cNvCxnSpPr>
            <a:cxnSpLocks/>
          </p:cNvCxnSpPr>
          <p:nvPr/>
        </p:nvCxnSpPr>
        <p:spPr>
          <a:xfrm flipV="1">
            <a:off x="3850912" y="1571501"/>
            <a:ext cx="954593" cy="114797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C05E7AB4-FB21-2C4B-B5A0-8426562B65F3}"/>
              </a:ext>
            </a:extLst>
          </p:cNvPr>
          <p:cNvCxnSpPr>
            <a:cxnSpLocks/>
          </p:cNvCxnSpPr>
          <p:nvPr/>
        </p:nvCxnSpPr>
        <p:spPr>
          <a:xfrm flipV="1">
            <a:off x="4090223" y="1588985"/>
            <a:ext cx="3357868" cy="1303763"/>
          </a:xfrm>
          <a:prstGeom prst="line">
            <a:avLst/>
          </a:prstGeom>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CE722C9-4B98-B14F-AEE8-59F4AEF949BC}"/>
              </a:ext>
            </a:extLst>
          </p:cNvPr>
          <p:cNvSpPr/>
          <p:nvPr/>
        </p:nvSpPr>
        <p:spPr>
          <a:xfrm>
            <a:off x="4805505" y="1279846"/>
            <a:ext cx="2642586" cy="291654"/>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rgbClr val="0070C0"/>
                </a:solidFill>
                <a:latin typeface="Microsoft YaHei" panose="020B0503020204020204" pitchFamily="34" charset="-122"/>
                <a:ea typeface="Microsoft YaHei" panose="020B0503020204020204" pitchFamily="34" charset="-122"/>
              </a:rPr>
              <a:t>表示由第</a:t>
            </a:r>
            <a:r>
              <a:rPr lang="en-US" altLang="zh-CN" sz="1400" dirty="0" err="1">
                <a:solidFill>
                  <a:srgbClr val="0070C0"/>
                </a:solidFill>
                <a:latin typeface="Microsoft YaHei" panose="020B0503020204020204" pitchFamily="34" charset="-122"/>
                <a:ea typeface="Microsoft YaHei" panose="020B0503020204020204" pitchFamily="34" charset="-122"/>
              </a:rPr>
              <a:t>i</a:t>
            </a:r>
            <a:r>
              <a:rPr lang="zh-CN" altLang="en-US" sz="1400" dirty="0">
                <a:solidFill>
                  <a:srgbClr val="0070C0"/>
                </a:solidFill>
                <a:latin typeface="Microsoft YaHei" panose="020B0503020204020204" pitchFamily="34" charset="-122"/>
                <a:ea typeface="Microsoft YaHei" panose="020B0503020204020204" pitchFamily="34" charset="-122"/>
              </a:rPr>
              <a:t>个网格中第</a:t>
            </a:r>
            <a:r>
              <a:rPr lang="en-US" altLang="zh-CN" sz="1400" dirty="0">
                <a:solidFill>
                  <a:srgbClr val="0070C0"/>
                </a:solidFill>
                <a:latin typeface="Microsoft YaHei" panose="020B0503020204020204" pitchFamily="34" charset="-122"/>
                <a:ea typeface="Microsoft YaHei" panose="020B0503020204020204" pitchFamily="34" charset="-122"/>
              </a:rPr>
              <a:t>j</a:t>
            </a:r>
            <a:r>
              <a:rPr lang="zh-CN" altLang="en-US" sz="1400" dirty="0">
                <a:solidFill>
                  <a:srgbClr val="0070C0"/>
                </a:solidFill>
                <a:latin typeface="Microsoft YaHei" panose="020B0503020204020204" pitchFamily="34" charset="-122"/>
                <a:ea typeface="Microsoft YaHei" panose="020B0503020204020204" pitchFamily="34" charset="-122"/>
              </a:rPr>
              <a:t>个边界框</a:t>
            </a:r>
          </a:p>
        </p:txBody>
      </p:sp>
      <p:sp>
        <p:nvSpPr>
          <p:cNvPr id="24" name="矩形 23">
            <a:extLst>
              <a:ext uri="{FF2B5EF4-FFF2-40B4-BE49-F238E27FC236}">
                <a16:creationId xmlns:a16="http://schemas.microsoft.com/office/drawing/2014/main" id="{6A3CEBBE-2981-264C-836F-85AE1506779B}"/>
              </a:ext>
            </a:extLst>
          </p:cNvPr>
          <p:cNvSpPr/>
          <p:nvPr/>
        </p:nvSpPr>
        <p:spPr>
          <a:xfrm>
            <a:off x="5635499" y="5518942"/>
            <a:ext cx="333103" cy="27545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1F3BD12B-48E5-C74D-AC2A-9BF366F66844}"/>
              </a:ext>
            </a:extLst>
          </p:cNvPr>
          <p:cNvSpPr/>
          <p:nvPr/>
        </p:nvSpPr>
        <p:spPr>
          <a:xfrm>
            <a:off x="6048965" y="6342832"/>
            <a:ext cx="2963283" cy="2600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FF0000"/>
                </a:solidFill>
                <a:latin typeface="Microsoft YaHei" panose="020B0503020204020204" pitchFamily="34" charset="-122"/>
                <a:ea typeface="Microsoft YaHei" panose="020B0503020204020204" pitchFamily="34" charset="-122"/>
              </a:rPr>
              <a:t>网格</a:t>
            </a:r>
            <a:r>
              <a:rPr kumimoji="1" lang="en-US" altLang="zh-CN" sz="1400" dirty="0" err="1">
                <a:solidFill>
                  <a:srgbClr val="FF0000"/>
                </a:solidFill>
                <a:latin typeface="Microsoft YaHei" panose="020B0503020204020204" pitchFamily="34" charset="-122"/>
                <a:ea typeface="Microsoft YaHei" panose="020B0503020204020204" pitchFamily="34" charset="-122"/>
              </a:rPr>
              <a:t>i</a:t>
            </a:r>
            <a:r>
              <a:rPr kumimoji="1" lang="zh-CN" altLang="en-US" sz="1400" dirty="0">
                <a:solidFill>
                  <a:srgbClr val="FF0000"/>
                </a:solidFill>
                <a:latin typeface="Microsoft YaHei" panose="020B0503020204020204" pitchFamily="34" charset="-122"/>
                <a:ea typeface="Microsoft YaHei" panose="020B0503020204020204" pitchFamily="34" charset="-122"/>
              </a:rPr>
              <a:t>中是否有目标，有目标为</a:t>
            </a:r>
            <a:r>
              <a:rPr kumimoji="1" lang="en-US" altLang="zh-CN" sz="1400" dirty="0">
                <a:solidFill>
                  <a:srgbClr val="FF0000"/>
                </a:solidFill>
                <a:latin typeface="Microsoft YaHei" panose="020B0503020204020204" pitchFamily="34" charset="-122"/>
                <a:ea typeface="Microsoft YaHei" panose="020B0503020204020204" pitchFamily="34" charset="-122"/>
              </a:rPr>
              <a:t>1</a:t>
            </a:r>
            <a:endParaRPr kumimoji="1" lang="zh-CN" altLang="en-US" sz="1400" dirty="0">
              <a:solidFill>
                <a:srgbClr val="FF0000"/>
              </a:solidFill>
              <a:latin typeface="Microsoft YaHei" panose="020B0503020204020204" pitchFamily="34" charset="-122"/>
              <a:ea typeface="Microsoft YaHei" panose="020B0503020204020204" pitchFamily="34" charset="-122"/>
            </a:endParaRPr>
          </a:p>
        </p:txBody>
      </p:sp>
      <p:cxnSp>
        <p:nvCxnSpPr>
          <p:cNvPr id="28" name="直线连接符 27">
            <a:extLst>
              <a:ext uri="{FF2B5EF4-FFF2-40B4-BE49-F238E27FC236}">
                <a16:creationId xmlns:a16="http://schemas.microsoft.com/office/drawing/2014/main" id="{6A289ACF-3AE5-CF49-82E1-B6E9695AA371}"/>
              </a:ext>
            </a:extLst>
          </p:cNvPr>
          <p:cNvCxnSpPr>
            <a:cxnSpLocks/>
          </p:cNvCxnSpPr>
          <p:nvPr/>
        </p:nvCxnSpPr>
        <p:spPr>
          <a:xfrm>
            <a:off x="5727193" y="5791921"/>
            <a:ext cx="321772" cy="5404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9512B04E-8ADD-D945-A096-9FAF12C48C31}"/>
              </a:ext>
            </a:extLst>
          </p:cNvPr>
          <p:cNvCxnSpPr>
            <a:cxnSpLocks/>
          </p:cNvCxnSpPr>
          <p:nvPr/>
        </p:nvCxnSpPr>
        <p:spPr>
          <a:xfrm>
            <a:off x="5968602" y="5518942"/>
            <a:ext cx="3043646" cy="8118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7AECF8D7-2EE1-BA41-92B4-60AB22A4FFC6}"/>
              </a:ext>
            </a:extLst>
          </p:cNvPr>
          <p:cNvSpPr/>
          <p:nvPr/>
        </p:nvSpPr>
        <p:spPr>
          <a:xfrm>
            <a:off x="5315459" y="4795551"/>
            <a:ext cx="411734" cy="25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0181D65D-BE60-2A42-BB4F-995A27C8CAF5}"/>
              </a:ext>
            </a:extLst>
          </p:cNvPr>
          <p:cNvSpPr/>
          <p:nvPr/>
        </p:nvSpPr>
        <p:spPr>
          <a:xfrm>
            <a:off x="5315459" y="4788289"/>
            <a:ext cx="411734" cy="265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连接符 28">
            <a:extLst>
              <a:ext uri="{FF2B5EF4-FFF2-40B4-BE49-F238E27FC236}">
                <a16:creationId xmlns:a16="http://schemas.microsoft.com/office/drawing/2014/main" id="{20E8E438-F9CE-AD49-935C-5722A4416E0A}"/>
              </a:ext>
            </a:extLst>
          </p:cNvPr>
          <p:cNvCxnSpPr>
            <a:cxnSpLocks/>
          </p:cNvCxnSpPr>
          <p:nvPr/>
        </p:nvCxnSpPr>
        <p:spPr>
          <a:xfrm flipH="1">
            <a:off x="1274000" y="4795551"/>
            <a:ext cx="4041460" cy="8025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D399808B-0953-514F-A43E-0C4A4E11356F}"/>
              </a:ext>
            </a:extLst>
          </p:cNvPr>
          <p:cNvCxnSpPr>
            <a:cxnSpLocks/>
          </p:cNvCxnSpPr>
          <p:nvPr/>
        </p:nvCxnSpPr>
        <p:spPr>
          <a:xfrm flipH="1">
            <a:off x="4787192" y="5053506"/>
            <a:ext cx="940002" cy="5635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F819F8B3-15A0-7E4A-8732-4D8B2389F22A}"/>
              </a:ext>
            </a:extLst>
          </p:cNvPr>
          <p:cNvSpPr txBox="1"/>
          <p:nvPr/>
        </p:nvSpPr>
        <p:spPr>
          <a:xfrm>
            <a:off x="1255027" y="5617103"/>
            <a:ext cx="3534811" cy="523220"/>
          </a:xfrm>
          <a:prstGeom prst="rect">
            <a:avLst/>
          </a:prstGeom>
          <a:noFill/>
          <a:ln w="15875">
            <a:solidFill>
              <a:srgbClr val="FF0000"/>
            </a:solidFill>
          </a:ln>
        </p:spPr>
        <p:txBody>
          <a:bodyPr wrap="square" rtlCol="0">
            <a:spAutoFit/>
          </a:bodyPr>
          <a:lstStyle/>
          <a:p>
            <a:pPr algn="ctr"/>
            <a:r>
              <a:rPr kumimoji="1" lang="zh-CN" altLang="en-US" sz="1400" dirty="0">
                <a:solidFill>
                  <a:srgbClr val="FF0000"/>
                </a:solidFill>
                <a:latin typeface="Microsoft YaHei" panose="020B0503020204020204" pitchFamily="34" charset="-122"/>
                <a:ea typeface="Microsoft YaHei" panose="020B0503020204020204" pitchFamily="34" charset="-122"/>
              </a:rPr>
              <a:t>网格</a:t>
            </a:r>
            <a:r>
              <a:rPr kumimoji="1" lang="en-US" altLang="zh-CN" sz="1400" dirty="0" err="1">
                <a:solidFill>
                  <a:srgbClr val="FF0000"/>
                </a:solidFill>
                <a:latin typeface="Microsoft YaHei" panose="020B0503020204020204" pitchFamily="34" charset="-122"/>
                <a:ea typeface="Microsoft YaHei" panose="020B0503020204020204" pitchFamily="34" charset="-122"/>
              </a:rPr>
              <a:t>i</a:t>
            </a:r>
            <a:r>
              <a:rPr kumimoji="1" lang="zh-CN" altLang="en-US" sz="1400" dirty="0">
                <a:solidFill>
                  <a:srgbClr val="FF0000"/>
                </a:solidFill>
                <a:latin typeface="Microsoft YaHei" panose="020B0503020204020204" pitchFamily="34" charset="-122"/>
                <a:ea typeface="Microsoft YaHei" panose="020B0503020204020204" pitchFamily="34" charset="-122"/>
              </a:rPr>
              <a:t>，第</a:t>
            </a:r>
            <a:r>
              <a:rPr kumimoji="1" lang="en-US" altLang="zh-CN" sz="1400" dirty="0">
                <a:solidFill>
                  <a:srgbClr val="FF0000"/>
                </a:solidFill>
                <a:latin typeface="Microsoft YaHei" panose="020B0503020204020204" pitchFamily="34" charset="-122"/>
                <a:ea typeface="Microsoft YaHei" panose="020B0503020204020204" pitchFamily="34" charset="-122"/>
              </a:rPr>
              <a:t>j</a:t>
            </a:r>
            <a:r>
              <a:rPr kumimoji="1" lang="zh-CN" altLang="en-US" sz="1400" dirty="0">
                <a:solidFill>
                  <a:srgbClr val="FF0000"/>
                </a:solidFill>
                <a:latin typeface="Microsoft YaHei" panose="020B0503020204020204" pitchFamily="34" charset="-122"/>
                <a:ea typeface="Microsoft YaHei" panose="020B0503020204020204" pitchFamily="34" charset="-122"/>
              </a:rPr>
              <a:t>个边界框是否是物体，不是物体为</a:t>
            </a:r>
            <a:r>
              <a:rPr kumimoji="1" lang="en-US" altLang="zh-CN" sz="1400" dirty="0">
                <a:solidFill>
                  <a:srgbClr val="FF0000"/>
                </a:solidFill>
                <a:latin typeface="Microsoft YaHei" panose="020B0503020204020204" pitchFamily="34" charset="-122"/>
                <a:ea typeface="Microsoft YaHei" panose="020B0503020204020204" pitchFamily="34" charset="-122"/>
              </a:rPr>
              <a:t>1</a:t>
            </a:r>
            <a:endParaRPr kumimoji="1" lang="zh-CN" altLang="en-US" sz="1400" dirty="0">
              <a:solidFill>
                <a:srgbClr val="FF0000"/>
              </a:solidFill>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F18A3D63-09F6-614B-B9E2-A73BC1BB9B39}"/>
              </a:ext>
            </a:extLst>
          </p:cNvPr>
          <p:cNvSpPr txBox="1"/>
          <p:nvPr/>
        </p:nvSpPr>
        <p:spPr>
          <a:xfrm>
            <a:off x="1467736" y="3930197"/>
            <a:ext cx="2298643" cy="523220"/>
          </a:xfrm>
          <a:prstGeom prst="rect">
            <a:avLst/>
          </a:prstGeom>
          <a:noFill/>
          <a:ln w="15875">
            <a:solidFill>
              <a:srgbClr val="0070C0"/>
            </a:solidFill>
          </a:ln>
        </p:spPr>
        <p:txBody>
          <a:bodyPr wrap="square" rtlCol="0">
            <a:spAutoFit/>
          </a:bodyPr>
          <a:lstStyle/>
          <a:p>
            <a:pPr algn="ctr"/>
            <a:r>
              <a:rPr kumimoji="1" lang="zh-CN" altLang="en-US" sz="1400" dirty="0">
                <a:solidFill>
                  <a:srgbClr val="0070C0"/>
                </a:solidFill>
                <a:latin typeface="Microsoft YaHei" panose="020B0503020204020204" pitchFamily="34" charset="-122"/>
                <a:ea typeface="Microsoft YaHei" panose="020B0503020204020204" pitchFamily="34" charset="-122"/>
              </a:rPr>
              <a:t>网格</a:t>
            </a:r>
            <a:r>
              <a:rPr kumimoji="1" lang="en-US" altLang="zh-CN" sz="1400" dirty="0" err="1">
                <a:solidFill>
                  <a:srgbClr val="0070C0"/>
                </a:solidFill>
                <a:latin typeface="Microsoft YaHei" panose="020B0503020204020204" pitchFamily="34" charset="-122"/>
                <a:ea typeface="Microsoft YaHei" panose="020B0503020204020204" pitchFamily="34" charset="-122"/>
              </a:rPr>
              <a:t>i</a:t>
            </a:r>
            <a:r>
              <a:rPr kumimoji="1" lang="zh-CN" altLang="en-US" sz="1400" dirty="0">
                <a:solidFill>
                  <a:srgbClr val="0070C0"/>
                </a:solidFill>
                <a:latin typeface="Microsoft YaHei" panose="020B0503020204020204" pitchFamily="34" charset="-122"/>
                <a:ea typeface="Microsoft YaHei" panose="020B0503020204020204" pitchFamily="34" charset="-122"/>
              </a:rPr>
              <a:t>，第</a:t>
            </a:r>
            <a:r>
              <a:rPr kumimoji="1" lang="en-US" altLang="zh-CN" sz="1400" dirty="0">
                <a:solidFill>
                  <a:srgbClr val="0070C0"/>
                </a:solidFill>
                <a:latin typeface="Microsoft YaHei" panose="020B0503020204020204" pitchFamily="34" charset="-122"/>
                <a:ea typeface="Microsoft YaHei" panose="020B0503020204020204" pitchFamily="34" charset="-122"/>
              </a:rPr>
              <a:t>j</a:t>
            </a:r>
            <a:r>
              <a:rPr kumimoji="1" lang="zh-CN" altLang="en-US" sz="1400" dirty="0">
                <a:solidFill>
                  <a:srgbClr val="0070C0"/>
                </a:solidFill>
                <a:latin typeface="Microsoft YaHei" panose="020B0503020204020204" pitchFamily="34" charset="-122"/>
                <a:ea typeface="Microsoft YaHei" panose="020B0503020204020204" pitchFamily="34" charset="-122"/>
              </a:rPr>
              <a:t>个边界框是否是物体，是物体为</a:t>
            </a:r>
            <a:r>
              <a:rPr kumimoji="1" lang="en-US" altLang="zh-CN" sz="1400" dirty="0">
                <a:solidFill>
                  <a:srgbClr val="0070C0"/>
                </a:solidFill>
                <a:latin typeface="Microsoft YaHei" panose="020B0503020204020204" pitchFamily="34" charset="-122"/>
                <a:ea typeface="Microsoft YaHei" panose="020B0503020204020204" pitchFamily="34" charset="-122"/>
              </a:rPr>
              <a:t>1</a:t>
            </a:r>
            <a:endParaRPr kumimoji="1" lang="zh-CN" altLang="en-US" sz="1400" dirty="0">
              <a:solidFill>
                <a:srgbClr val="0070C0"/>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F98447C8-D499-A648-BDB2-847AA6F1D951}"/>
              </a:ext>
            </a:extLst>
          </p:cNvPr>
          <p:cNvSpPr/>
          <p:nvPr/>
        </p:nvSpPr>
        <p:spPr>
          <a:xfrm>
            <a:off x="5139110" y="4026997"/>
            <a:ext cx="362905" cy="320555"/>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FF1F9E79-59C3-FB44-B5C6-E56ADC85E357}"/>
              </a:ext>
            </a:extLst>
          </p:cNvPr>
          <p:cNvCxnSpPr/>
          <p:nvPr/>
        </p:nvCxnSpPr>
        <p:spPr>
          <a:xfrm flipH="1" flipV="1">
            <a:off x="3766379" y="3930197"/>
            <a:ext cx="1385794" cy="9680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84E7600E-BA33-9E4C-90BF-422FD401225A}"/>
              </a:ext>
            </a:extLst>
          </p:cNvPr>
          <p:cNvCxnSpPr/>
          <p:nvPr/>
        </p:nvCxnSpPr>
        <p:spPr>
          <a:xfrm flipH="1">
            <a:off x="3766379" y="4347552"/>
            <a:ext cx="1372731" cy="10586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YOLO</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：损失函数</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3259965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一阶段方法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id="{3D1DAA96-26F1-7E46-81F1-BF90C0A0D083}"/>
              </a:ext>
            </a:extLst>
          </p:cNvPr>
          <p:cNvSpPr/>
          <p:nvPr/>
        </p:nvSpPr>
        <p:spPr>
          <a:xfrm>
            <a:off x="291320" y="6611779"/>
            <a:ext cx="8999974" cy="246221"/>
          </a:xfrm>
          <a:prstGeom prst="rect">
            <a:avLst/>
          </a:prstGeom>
        </p:spPr>
        <p:txBody>
          <a:bodyPr wrap="square">
            <a:spAutoFit/>
          </a:bodyPr>
          <a:lstStyle/>
          <a:p>
            <a:r>
              <a:rPr lang="en" altLang="zh-CN" sz="1000" dirty="0">
                <a:latin typeface="Times New Roman" panose="02020603050405020304" pitchFamily="18" charset="0"/>
              </a:rPr>
              <a:t>Wei Liu, Dragomir </a:t>
            </a:r>
            <a:r>
              <a:rPr lang="en" altLang="zh-CN" sz="1000" dirty="0" err="1">
                <a:latin typeface="Times New Roman" panose="02020603050405020304" pitchFamily="18" charset="0"/>
              </a:rPr>
              <a:t>Anguelov</a:t>
            </a:r>
            <a:r>
              <a:rPr lang="en" altLang="zh-CN" sz="1000" dirty="0">
                <a:latin typeface="Times New Roman" panose="02020603050405020304" pitchFamily="18" charset="0"/>
              </a:rPr>
              <a:t>, </a:t>
            </a:r>
            <a:r>
              <a:rPr lang="en" altLang="zh-CN" sz="1000" dirty="0" err="1">
                <a:latin typeface="Times New Roman" panose="02020603050405020304" pitchFamily="18" charset="0"/>
              </a:rPr>
              <a:t>Dumitru</a:t>
            </a:r>
            <a:r>
              <a:rPr lang="en" altLang="zh-CN" sz="1000" dirty="0">
                <a:latin typeface="Times New Roman" panose="02020603050405020304" pitchFamily="18" charset="0"/>
              </a:rPr>
              <a:t> Erhan, Christian </a:t>
            </a:r>
            <a:r>
              <a:rPr lang="en" altLang="zh-CN" sz="1000" dirty="0" err="1">
                <a:latin typeface="Times New Roman" panose="02020603050405020304" pitchFamily="18" charset="0"/>
              </a:rPr>
              <a:t>Szegedy</a:t>
            </a:r>
            <a:r>
              <a:rPr lang="en" altLang="zh-CN" sz="1000" dirty="0">
                <a:latin typeface="Times New Roman" panose="02020603050405020304" pitchFamily="18" charset="0"/>
              </a:rPr>
              <a:t>, Scott E. Reed, Cheng-Yang Fu, Alexander C. Berg, “SSD: Single Shot </a:t>
            </a:r>
            <a:r>
              <a:rPr lang="en" altLang="zh-CN" sz="1000" dirty="0" err="1">
                <a:latin typeface="Times New Roman" panose="02020603050405020304" pitchFamily="18" charset="0"/>
              </a:rPr>
              <a:t>MultiBox</a:t>
            </a:r>
            <a:r>
              <a:rPr lang="en" altLang="zh-CN" sz="1000" dirty="0">
                <a:latin typeface="Times New Roman" panose="02020603050405020304" pitchFamily="18" charset="0"/>
              </a:rPr>
              <a:t> Detector,” </a:t>
            </a:r>
            <a:r>
              <a:rPr lang="en" altLang="zh-CN" sz="1000" dirty="0">
                <a:solidFill>
                  <a:srgbClr val="0C0C0C"/>
                </a:solidFill>
                <a:latin typeface="Times New Roman" panose="02020603050405020304" pitchFamily="18" charset="0"/>
              </a:rPr>
              <a:t>ECCV 2016 </a:t>
            </a:r>
            <a:endParaRPr lang="en" altLang="zh-CN" sz="1000" dirty="0">
              <a:effectLst/>
            </a:endParaRPr>
          </a:p>
        </p:txBody>
      </p:sp>
      <p:sp>
        <p:nvSpPr>
          <p:cNvPr id="6" name="文本框 5">
            <a:extLst>
              <a:ext uri="{FF2B5EF4-FFF2-40B4-BE49-F238E27FC236}">
                <a16:creationId xmlns:a16="http://schemas.microsoft.com/office/drawing/2014/main" id="{59CFC458-30A7-3A47-BF56-3C10B922A625}"/>
              </a:ext>
            </a:extLst>
          </p:cNvPr>
          <p:cNvSpPr txBox="1"/>
          <p:nvPr/>
        </p:nvSpPr>
        <p:spPr>
          <a:xfrm>
            <a:off x="7810214" y="2155668"/>
            <a:ext cx="4381786" cy="3323987"/>
          </a:xfrm>
          <a:prstGeom prst="rect">
            <a:avLst/>
          </a:prstGeom>
          <a:noFill/>
          <a:ln w="31750">
            <a:noFill/>
          </a:ln>
        </p:spPr>
        <p:txBody>
          <a:bodyPr wrap="square" rtlCol="0">
            <a:spAutoFit/>
          </a:bodyPr>
          <a:lstStyle/>
          <a:p>
            <a:pPr marL="342900"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对于一张特征图，在每一个位置上提取预设数量的</a:t>
            </a:r>
            <a:r>
              <a:rPr kumimoji="1" lang="en-US" altLang="zh-CN" sz="2000" dirty="0">
                <a:latin typeface="Microsoft YaHei" panose="020B0503020204020204" pitchFamily="34" charset="-122"/>
                <a:ea typeface="Microsoft YaHei" panose="020B0503020204020204" pitchFamily="34" charset="-122"/>
              </a:rPr>
              <a:t>default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box</a:t>
            </a:r>
            <a:r>
              <a:rPr kumimoji="1" lang="zh-CN" altLang="en-US" sz="2000" dirty="0">
                <a:latin typeface="Microsoft YaHei" panose="020B0503020204020204" pitchFamily="34" charset="-122"/>
                <a:ea typeface="Microsoft YaHei" panose="020B0503020204020204" pitchFamily="34" charset="-122"/>
              </a:rPr>
              <a:t>。</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endParaRPr kumimoji="1" lang="zh-CN" altLang="en-US"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直接在特征图上密集的提取</a:t>
            </a:r>
            <a:r>
              <a:rPr kumimoji="1" lang="en-US" altLang="zh-CN" sz="2000" dirty="0">
                <a:latin typeface="Microsoft YaHei" panose="020B0503020204020204" pitchFamily="34" charset="-122"/>
                <a:ea typeface="Microsoft YaHei" panose="020B0503020204020204" pitchFamily="34" charset="-122"/>
              </a:rPr>
              <a:t>proposal</a:t>
            </a:r>
            <a:r>
              <a:rPr kumimoji="1" lang="zh-CN" altLang="en-US" sz="2000" dirty="0">
                <a:latin typeface="Microsoft YaHei" panose="020B0503020204020204" pitchFamily="34" charset="-122"/>
                <a:ea typeface="Microsoft YaHei" panose="020B0503020204020204" pitchFamily="34" charset="-122"/>
              </a:rPr>
              <a:t>进行预测，使网络不需要先提取候选目标区域，</a:t>
            </a:r>
            <a:r>
              <a:rPr kumimoji="1" lang="zh-CN" altLang="en-US" sz="2000" dirty="0">
                <a:solidFill>
                  <a:srgbClr val="FF0000"/>
                </a:solidFill>
                <a:latin typeface="Microsoft YaHei" panose="020B0503020204020204" pitchFamily="34" charset="-122"/>
                <a:ea typeface="Microsoft YaHei" panose="020B0503020204020204" pitchFamily="34" charset="-122"/>
              </a:rPr>
              <a:t>速度大幅度提升。</a:t>
            </a:r>
          </a:p>
        </p:txBody>
      </p:sp>
      <p:pic>
        <p:nvPicPr>
          <p:cNvPr id="7" name="图片 6">
            <a:extLst>
              <a:ext uri="{FF2B5EF4-FFF2-40B4-BE49-F238E27FC236}">
                <a16:creationId xmlns:a16="http://schemas.microsoft.com/office/drawing/2014/main" id="{D83333A4-76D9-7840-87F1-B0AE62C3ED2B}"/>
              </a:ext>
            </a:extLst>
          </p:cNvPr>
          <p:cNvPicPr>
            <a:picLocks noChangeAspect="1"/>
          </p:cNvPicPr>
          <p:nvPr/>
        </p:nvPicPr>
        <p:blipFill>
          <a:blip r:embed="rId3"/>
          <a:stretch>
            <a:fillRect/>
          </a:stretch>
        </p:blipFill>
        <p:spPr>
          <a:xfrm>
            <a:off x="87910" y="2331762"/>
            <a:ext cx="7594600" cy="2971800"/>
          </a:xfrm>
          <a:prstGeom prst="rect">
            <a:avLst/>
          </a:prstGeom>
        </p:spPr>
      </p:pic>
      <p:sp>
        <p:nvSpPr>
          <p:cNvPr id="9" name="矩形 8"/>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SSD default box</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：速度快，精度高</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704893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一阶段方法</a:t>
            </a:r>
          </a:p>
        </p:txBody>
      </p:sp>
      <p:sp>
        <p:nvSpPr>
          <p:cNvPr id="6" name="矩形 5">
            <a:extLst>
              <a:ext uri="{FF2B5EF4-FFF2-40B4-BE49-F238E27FC236}">
                <a16:creationId xmlns:a16="http://schemas.microsoft.com/office/drawing/2014/main" id="{C626F709-DBE7-6B4C-A663-170462945DB7}"/>
              </a:ext>
            </a:extLst>
          </p:cNvPr>
          <p:cNvSpPr/>
          <p:nvPr/>
        </p:nvSpPr>
        <p:spPr>
          <a:xfrm>
            <a:off x="9056915" y="2244861"/>
            <a:ext cx="2699860" cy="3269613"/>
          </a:xfrm>
          <a:prstGeom prst="rect">
            <a:avLst/>
          </a:prstGeom>
        </p:spPr>
        <p:txBody>
          <a:bodyPr wrap="square">
            <a:spAutoFit/>
          </a:bodyPr>
          <a:lstStyle/>
          <a:p>
            <a:pPr marL="342900"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在不同尺度的特征图，直接提取预设数目</a:t>
            </a:r>
            <a:r>
              <a:rPr lang="en" altLang="zh-CN" sz="2000" dirty="0">
                <a:solidFill>
                  <a:srgbClr val="191919"/>
                </a:solidFill>
                <a:latin typeface="PingFang SC" panose="020B0400000000000000" pitchFamily="34" charset="-122"/>
                <a:ea typeface="PingFang SC" panose="020B0400000000000000" pitchFamily="34" charset="-122"/>
              </a:rPr>
              <a:t>default box</a:t>
            </a:r>
            <a:r>
              <a:rPr lang="zh-CN" altLang="en-US" sz="2000" dirty="0">
                <a:solidFill>
                  <a:srgbClr val="191919"/>
                </a:solidFill>
                <a:latin typeface="PingFang SC" panose="020B0400000000000000" pitchFamily="34" charset="-122"/>
                <a:ea typeface="PingFang SC" panose="020B0400000000000000" pitchFamily="34" charset="-122"/>
              </a:rPr>
              <a:t>，</a:t>
            </a:r>
            <a:r>
              <a:rPr kumimoji="1" lang="zh-CN" altLang="en-US" sz="2000" dirty="0">
                <a:latin typeface="Microsoft YaHei" panose="020B0503020204020204" pitchFamily="34" charset="-122"/>
                <a:ea typeface="Microsoft YaHei" panose="020B0503020204020204" pitchFamily="34" charset="-122"/>
              </a:rPr>
              <a:t>进行预测</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endParaRPr kumimoji="1" lang="en-US" altLang="zh-CN" sz="2000" dirty="0">
              <a:solidFill>
                <a:srgbClr val="FF0000"/>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r>
              <a:rPr kumimoji="1" lang="zh-CN" altLang="en-US" sz="2000" dirty="0">
                <a:solidFill>
                  <a:srgbClr val="FF0000"/>
                </a:solidFill>
                <a:latin typeface="Microsoft YaHei" panose="020B0503020204020204" pitchFamily="34" charset="-122"/>
                <a:ea typeface="Microsoft YaHei" panose="020B0503020204020204" pitchFamily="34" charset="-122"/>
              </a:rPr>
              <a:t>提高检测精度</a:t>
            </a:r>
            <a:r>
              <a:rPr kumimoji="1" lang="zh-CN" altLang="en-US" sz="2000" dirty="0">
                <a:latin typeface="Microsoft YaHei" panose="020B0503020204020204" pitchFamily="34" charset="-122"/>
                <a:ea typeface="Microsoft YaHei" panose="020B0503020204020204" pitchFamily="34" charset="-122"/>
              </a:rPr>
              <a:t>（尤其在小目标有提升）</a:t>
            </a:r>
            <a:endParaRPr kumimoji="1" lang="en-US" altLang="zh-CN" sz="20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AFBBFC14-075F-9A4B-A65E-483D359AB0EA}"/>
              </a:ext>
            </a:extLst>
          </p:cNvPr>
          <p:cNvPicPr>
            <a:picLocks noChangeAspect="1"/>
          </p:cNvPicPr>
          <p:nvPr/>
        </p:nvPicPr>
        <p:blipFill>
          <a:blip r:embed="rId3"/>
          <a:stretch>
            <a:fillRect/>
          </a:stretch>
        </p:blipFill>
        <p:spPr>
          <a:xfrm>
            <a:off x="65315" y="2596968"/>
            <a:ext cx="8991600" cy="2565400"/>
          </a:xfrm>
          <a:prstGeom prst="rect">
            <a:avLst/>
          </a:prstGeom>
        </p:spPr>
      </p:pic>
      <p:sp>
        <p:nvSpPr>
          <p:cNvPr id="9" name="矩形 8"/>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2</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SSD </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网络结构：速度快，精度高</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659583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C095F6D-994A-324E-A867-448C3D8041AE}"/>
              </a:ext>
            </a:extLst>
          </p:cNvPr>
          <p:cNvPicPr>
            <a:picLocks noChangeAspect="1"/>
          </p:cNvPicPr>
          <p:nvPr/>
        </p:nvPicPr>
        <p:blipFill>
          <a:blip r:embed="rId3"/>
          <a:stretch>
            <a:fillRect/>
          </a:stretch>
        </p:blipFill>
        <p:spPr>
          <a:xfrm>
            <a:off x="3969432" y="1591653"/>
            <a:ext cx="7285056" cy="770905"/>
          </a:xfrm>
          <a:prstGeom prst="rect">
            <a:avLst/>
          </a:prstGeom>
        </p:spPr>
      </p:pic>
      <p:pic>
        <p:nvPicPr>
          <p:cNvPr id="7" name="图片 6">
            <a:extLst>
              <a:ext uri="{FF2B5EF4-FFF2-40B4-BE49-F238E27FC236}">
                <a16:creationId xmlns:a16="http://schemas.microsoft.com/office/drawing/2014/main" id="{D9C1C126-56DE-C946-A7BB-729CD9874B87}"/>
              </a:ext>
            </a:extLst>
          </p:cNvPr>
          <p:cNvPicPr>
            <a:picLocks noChangeAspect="1"/>
          </p:cNvPicPr>
          <p:nvPr/>
        </p:nvPicPr>
        <p:blipFill>
          <a:blip r:embed="rId4"/>
          <a:stretch>
            <a:fillRect/>
          </a:stretch>
        </p:blipFill>
        <p:spPr>
          <a:xfrm>
            <a:off x="2042691" y="3193821"/>
            <a:ext cx="6526242" cy="1017326"/>
          </a:xfrm>
          <a:prstGeom prst="rect">
            <a:avLst/>
          </a:prstGeom>
        </p:spPr>
      </p:pic>
      <p:pic>
        <p:nvPicPr>
          <p:cNvPr id="8" name="图片 7">
            <a:extLst>
              <a:ext uri="{FF2B5EF4-FFF2-40B4-BE49-F238E27FC236}">
                <a16:creationId xmlns:a16="http://schemas.microsoft.com/office/drawing/2014/main" id="{836C7350-3BE7-C54A-A854-3BEC46E278A8}"/>
              </a:ext>
            </a:extLst>
          </p:cNvPr>
          <p:cNvPicPr>
            <a:picLocks noChangeAspect="1"/>
          </p:cNvPicPr>
          <p:nvPr/>
        </p:nvPicPr>
        <p:blipFill>
          <a:blip r:embed="rId5"/>
          <a:stretch>
            <a:fillRect/>
          </a:stretch>
        </p:blipFill>
        <p:spPr>
          <a:xfrm>
            <a:off x="1886149" y="4800394"/>
            <a:ext cx="5725811" cy="1114001"/>
          </a:xfrm>
          <a:prstGeom prst="rect">
            <a:avLst/>
          </a:prstGeom>
        </p:spPr>
      </p:pic>
      <p:sp>
        <p:nvSpPr>
          <p:cNvPr id="9" name="矩形 8">
            <a:extLst>
              <a:ext uri="{FF2B5EF4-FFF2-40B4-BE49-F238E27FC236}">
                <a16:creationId xmlns:a16="http://schemas.microsoft.com/office/drawing/2014/main" id="{0C99F563-9612-C64D-91F8-7C69D8C428B5}"/>
              </a:ext>
            </a:extLst>
          </p:cNvPr>
          <p:cNvSpPr/>
          <p:nvPr/>
        </p:nvSpPr>
        <p:spPr>
          <a:xfrm>
            <a:off x="6723978" y="1792150"/>
            <a:ext cx="1586174" cy="4115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10F00298-7106-D04E-A0FA-9EF627BA4C8F}"/>
              </a:ext>
            </a:extLst>
          </p:cNvPr>
          <p:cNvSpPr/>
          <p:nvPr/>
        </p:nvSpPr>
        <p:spPr>
          <a:xfrm>
            <a:off x="8913365" y="1778929"/>
            <a:ext cx="1586174" cy="430722"/>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1A33BBB8-EF29-EB4F-BB68-4F21B42F3ABE}"/>
              </a:ext>
            </a:extLst>
          </p:cNvPr>
          <p:cNvSpPr txBox="1"/>
          <p:nvPr/>
        </p:nvSpPr>
        <p:spPr>
          <a:xfrm>
            <a:off x="6916731" y="2276271"/>
            <a:ext cx="1107996"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分类损失</a:t>
            </a:r>
          </a:p>
        </p:txBody>
      </p:sp>
      <p:sp>
        <p:nvSpPr>
          <p:cNvPr id="12" name="文本框 11">
            <a:extLst>
              <a:ext uri="{FF2B5EF4-FFF2-40B4-BE49-F238E27FC236}">
                <a16:creationId xmlns:a16="http://schemas.microsoft.com/office/drawing/2014/main" id="{99A93675-C42F-F444-B677-B26B268A58E1}"/>
              </a:ext>
            </a:extLst>
          </p:cNvPr>
          <p:cNvSpPr txBox="1"/>
          <p:nvPr/>
        </p:nvSpPr>
        <p:spPr>
          <a:xfrm>
            <a:off x="9146042" y="2276271"/>
            <a:ext cx="1120820" cy="369332"/>
          </a:xfrm>
          <a:prstGeom prst="rect">
            <a:avLst/>
          </a:prstGeom>
          <a:noFill/>
        </p:spPr>
        <p:txBody>
          <a:bodyPr wrap="none" rtlCol="0">
            <a:spAutoFit/>
          </a:bodyPr>
          <a:lstStyle/>
          <a:p>
            <a:r>
              <a:rPr kumimoji="1" lang="zh-CN" altLang="en-US" dirty="0">
                <a:solidFill>
                  <a:srgbClr val="0070C0"/>
                </a:solidFill>
                <a:latin typeface="Microsoft YaHei" panose="020B0503020204020204" pitchFamily="34" charset="-122"/>
                <a:ea typeface="Microsoft YaHei" panose="020B0503020204020204" pitchFamily="34" charset="-122"/>
              </a:rPr>
              <a:t>定位损失</a:t>
            </a:r>
          </a:p>
        </p:txBody>
      </p:sp>
      <p:sp>
        <p:nvSpPr>
          <p:cNvPr id="6" name="矩形 5">
            <a:extLst>
              <a:ext uri="{FF2B5EF4-FFF2-40B4-BE49-F238E27FC236}">
                <a16:creationId xmlns:a16="http://schemas.microsoft.com/office/drawing/2014/main" id="{4BC3E95F-B6DF-6342-8017-5E3FE8D4E919}"/>
              </a:ext>
            </a:extLst>
          </p:cNvPr>
          <p:cNvSpPr/>
          <p:nvPr/>
        </p:nvSpPr>
        <p:spPr>
          <a:xfrm>
            <a:off x="5494402" y="1894827"/>
            <a:ext cx="254381" cy="336377"/>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C4E5662E-5EC1-5642-92F6-F1DFCE3E9206}"/>
              </a:ext>
            </a:extLst>
          </p:cNvPr>
          <p:cNvCxnSpPr/>
          <p:nvPr/>
        </p:nvCxnSpPr>
        <p:spPr>
          <a:xfrm flipV="1">
            <a:off x="5631906" y="1410541"/>
            <a:ext cx="0" cy="4037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CE6C1B2-C36B-0746-9E52-5E66FE779180}"/>
              </a:ext>
            </a:extLst>
          </p:cNvPr>
          <p:cNvSpPr txBox="1"/>
          <p:nvPr/>
        </p:nvSpPr>
        <p:spPr>
          <a:xfrm>
            <a:off x="5006992" y="1158310"/>
            <a:ext cx="1367433" cy="307777"/>
          </a:xfrm>
          <a:prstGeom prst="rect">
            <a:avLst/>
          </a:prstGeom>
          <a:noFill/>
        </p:spPr>
        <p:txBody>
          <a:bodyPr wrap="square" rtlCol="0">
            <a:spAutoFit/>
          </a:bodyPr>
          <a:lstStyle/>
          <a:p>
            <a:r>
              <a:rPr kumimoji="1" lang="en-US" altLang="zh-CN" sz="1400" dirty="0">
                <a:solidFill>
                  <a:srgbClr val="00B050"/>
                </a:solidFill>
                <a:latin typeface="Microsoft YaHei" panose="020B0503020204020204" pitchFamily="34" charset="-122"/>
                <a:ea typeface="Microsoft YaHei" panose="020B0503020204020204" pitchFamily="34" charset="-122"/>
              </a:rPr>
              <a:t>Ground</a:t>
            </a:r>
            <a:r>
              <a:rPr kumimoji="1" lang="zh-CN" altLang="en-US" sz="1400" dirty="0">
                <a:solidFill>
                  <a:srgbClr val="00B050"/>
                </a:solidFill>
                <a:latin typeface="Microsoft YaHei" panose="020B0503020204020204" pitchFamily="34" charset="-122"/>
                <a:ea typeface="Microsoft YaHei" panose="020B0503020204020204" pitchFamily="34" charset="-122"/>
              </a:rPr>
              <a:t> </a:t>
            </a:r>
            <a:r>
              <a:rPr kumimoji="1" lang="en-US" altLang="zh-CN" sz="1400" dirty="0">
                <a:solidFill>
                  <a:srgbClr val="00B050"/>
                </a:solidFill>
                <a:latin typeface="Microsoft YaHei" panose="020B0503020204020204" pitchFamily="34" charset="-122"/>
                <a:ea typeface="Microsoft YaHei" panose="020B0503020204020204" pitchFamily="34" charset="-122"/>
              </a:rPr>
              <a:t>truth</a:t>
            </a:r>
            <a:endParaRPr kumimoji="1" lang="zh-CN" altLang="en-US" sz="1400" dirty="0">
              <a:solidFill>
                <a:srgbClr val="00B050"/>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76F818E8-2D86-264A-8B1C-45B30E5F4F5E}"/>
              </a:ext>
            </a:extLst>
          </p:cNvPr>
          <p:cNvSpPr/>
          <p:nvPr/>
        </p:nvSpPr>
        <p:spPr>
          <a:xfrm>
            <a:off x="5214772" y="1813082"/>
            <a:ext cx="254381" cy="336377"/>
          </a:xfrm>
          <a:prstGeom prst="rect">
            <a:avLst/>
          </a:prstGeom>
          <a:noFill/>
          <a:ln w="158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箭头连接符 17">
            <a:extLst>
              <a:ext uri="{FF2B5EF4-FFF2-40B4-BE49-F238E27FC236}">
                <a16:creationId xmlns:a16="http://schemas.microsoft.com/office/drawing/2014/main" id="{F1C3C885-76FF-3C4B-A141-552F7CE16526}"/>
              </a:ext>
            </a:extLst>
          </p:cNvPr>
          <p:cNvCxnSpPr>
            <a:cxnSpLocks/>
          </p:cNvCxnSpPr>
          <p:nvPr/>
        </p:nvCxnSpPr>
        <p:spPr>
          <a:xfrm>
            <a:off x="5315416" y="2187076"/>
            <a:ext cx="0" cy="311478"/>
          </a:xfrm>
          <a:prstGeom prst="straightConnector1">
            <a:avLst/>
          </a:prstGeom>
          <a:ln>
            <a:solidFill>
              <a:srgbClr val="CC0099"/>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0E8FAEF-AB01-4C42-8C8D-3028C276518A}"/>
              </a:ext>
            </a:extLst>
          </p:cNvPr>
          <p:cNvSpPr txBox="1"/>
          <p:nvPr/>
        </p:nvSpPr>
        <p:spPr>
          <a:xfrm>
            <a:off x="4749054" y="2477662"/>
            <a:ext cx="1261884" cy="307777"/>
          </a:xfrm>
          <a:prstGeom prst="rect">
            <a:avLst/>
          </a:prstGeom>
          <a:noFill/>
        </p:spPr>
        <p:txBody>
          <a:bodyPr wrap="none" rtlCol="0">
            <a:spAutoFit/>
          </a:bodyPr>
          <a:lstStyle/>
          <a:p>
            <a:r>
              <a:rPr kumimoji="1" lang="zh-CN" altLang="en-US" sz="1400" dirty="0">
                <a:solidFill>
                  <a:srgbClr val="CC0099"/>
                </a:solidFill>
                <a:latin typeface="Microsoft YaHei" panose="020B0503020204020204" pitchFamily="34" charset="-122"/>
                <a:ea typeface="Microsoft YaHei" panose="020B0503020204020204" pitchFamily="34" charset="-122"/>
              </a:rPr>
              <a:t>预测框的坐标</a:t>
            </a:r>
          </a:p>
        </p:txBody>
      </p:sp>
      <p:sp>
        <p:nvSpPr>
          <p:cNvPr id="21" name="矩形 20">
            <a:extLst>
              <a:ext uri="{FF2B5EF4-FFF2-40B4-BE49-F238E27FC236}">
                <a16:creationId xmlns:a16="http://schemas.microsoft.com/office/drawing/2014/main" id="{FCB895CE-A32D-9A44-9A66-B7B9BC8EE8AA}"/>
              </a:ext>
            </a:extLst>
          </p:cNvPr>
          <p:cNvSpPr/>
          <p:nvPr/>
        </p:nvSpPr>
        <p:spPr>
          <a:xfrm>
            <a:off x="5006992" y="1874469"/>
            <a:ext cx="185803" cy="294555"/>
          </a:xfrm>
          <a:prstGeom prst="rect">
            <a:avLst/>
          </a:prstGeom>
          <a:noFill/>
          <a:ln w="158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8715B29C-94FD-BF4F-A792-F84402D2534C}"/>
              </a:ext>
            </a:extLst>
          </p:cNvPr>
          <p:cNvCxnSpPr/>
          <p:nvPr/>
        </p:nvCxnSpPr>
        <p:spPr>
          <a:xfrm flipV="1">
            <a:off x="5116267" y="1043206"/>
            <a:ext cx="0" cy="831263"/>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092E197-4A08-8D44-8311-73F13097ED65}"/>
              </a:ext>
            </a:extLst>
          </p:cNvPr>
          <p:cNvSpPr txBox="1"/>
          <p:nvPr/>
        </p:nvSpPr>
        <p:spPr>
          <a:xfrm>
            <a:off x="4531055" y="764968"/>
            <a:ext cx="1367433" cy="307777"/>
          </a:xfrm>
          <a:prstGeom prst="rect">
            <a:avLst/>
          </a:prstGeom>
          <a:noFill/>
        </p:spPr>
        <p:txBody>
          <a:bodyPr wrap="square" rtlCol="0">
            <a:spAutoFit/>
          </a:bodyPr>
          <a:lstStyle/>
          <a:p>
            <a:r>
              <a:rPr kumimoji="1" lang="zh-CN" altLang="en-US" sz="1400" dirty="0">
                <a:solidFill>
                  <a:srgbClr val="0432FF"/>
                </a:solidFill>
                <a:latin typeface="Microsoft YaHei" panose="020B0503020204020204" pitchFamily="34" charset="-122"/>
                <a:ea typeface="Microsoft YaHei" panose="020B0503020204020204" pitchFamily="34" charset="-122"/>
              </a:rPr>
              <a:t>分类的置信度</a:t>
            </a:r>
          </a:p>
        </p:txBody>
      </p:sp>
      <p:sp>
        <p:nvSpPr>
          <p:cNvPr id="25" name="矩形 24">
            <a:extLst>
              <a:ext uri="{FF2B5EF4-FFF2-40B4-BE49-F238E27FC236}">
                <a16:creationId xmlns:a16="http://schemas.microsoft.com/office/drawing/2014/main" id="{20699636-D58B-3349-83B6-E96CE9F89FD4}"/>
              </a:ext>
            </a:extLst>
          </p:cNvPr>
          <p:cNvSpPr/>
          <p:nvPr/>
        </p:nvSpPr>
        <p:spPr>
          <a:xfrm>
            <a:off x="5781609" y="3447852"/>
            <a:ext cx="407187" cy="437756"/>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箭头连接符 26">
            <a:extLst>
              <a:ext uri="{FF2B5EF4-FFF2-40B4-BE49-F238E27FC236}">
                <a16:creationId xmlns:a16="http://schemas.microsoft.com/office/drawing/2014/main" id="{D507957F-8CDE-EC44-91AB-C5BBE1547AC8}"/>
              </a:ext>
            </a:extLst>
          </p:cNvPr>
          <p:cNvCxnSpPr/>
          <p:nvPr/>
        </p:nvCxnSpPr>
        <p:spPr>
          <a:xfrm>
            <a:off x="6010938" y="3885608"/>
            <a:ext cx="803500" cy="44688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文本框 27">
            <a:extLst>
              <a:ext uri="{FF2B5EF4-FFF2-40B4-BE49-F238E27FC236}">
                <a16:creationId xmlns:a16="http://schemas.microsoft.com/office/drawing/2014/main" id="{95C98E07-9FF4-E842-A854-2E2AE3E97E19}"/>
              </a:ext>
            </a:extLst>
          </p:cNvPr>
          <p:cNvSpPr txBox="1"/>
          <p:nvPr/>
        </p:nvSpPr>
        <p:spPr>
          <a:xfrm>
            <a:off x="6916731" y="4332496"/>
            <a:ext cx="4360489" cy="307777"/>
          </a:xfrm>
          <a:prstGeom prst="rect">
            <a:avLst/>
          </a:prstGeom>
          <a:noFill/>
        </p:spPr>
        <p:txBody>
          <a:bodyPr wrap="non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第</a:t>
            </a:r>
            <a:r>
              <a:rPr kumimoji="1" lang="en-US" altLang="zh-CN" sz="1400" dirty="0" err="1">
                <a:solidFill>
                  <a:srgbClr val="FF0000"/>
                </a:solidFill>
                <a:latin typeface="Microsoft YaHei" panose="020B0503020204020204" pitchFamily="34" charset="-122"/>
                <a:ea typeface="Microsoft YaHei" panose="020B0503020204020204" pitchFamily="34" charset="-122"/>
              </a:rPr>
              <a:t>i</a:t>
            </a:r>
            <a:r>
              <a:rPr kumimoji="1" lang="zh-CN" altLang="en-US" sz="1400" dirty="0">
                <a:solidFill>
                  <a:srgbClr val="FF0000"/>
                </a:solidFill>
                <a:latin typeface="Microsoft YaHei" panose="020B0503020204020204" pitchFamily="34" charset="-122"/>
                <a:ea typeface="Microsoft YaHei" panose="020B0503020204020204" pitchFamily="34" charset="-122"/>
              </a:rPr>
              <a:t>个预测框与第</a:t>
            </a:r>
            <a:r>
              <a:rPr kumimoji="1" lang="en-US" altLang="zh-CN" sz="1400" dirty="0">
                <a:solidFill>
                  <a:srgbClr val="FF0000"/>
                </a:solidFill>
                <a:latin typeface="Microsoft YaHei" panose="020B0503020204020204" pitchFamily="34" charset="-122"/>
                <a:ea typeface="Microsoft YaHei" panose="020B0503020204020204" pitchFamily="34" charset="-122"/>
              </a:rPr>
              <a:t>j</a:t>
            </a:r>
            <a:r>
              <a:rPr kumimoji="1" lang="zh-CN" altLang="en-US" sz="1400" dirty="0">
                <a:solidFill>
                  <a:srgbClr val="FF0000"/>
                </a:solidFill>
                <a:latin typeface="Microsoft YaHei" panose="020B0503020204020204" pitchFamily="34" charset="-122"/>
                <a:ea typeface="Microsoft YaHei" panose="020B0503020204020204" pitchFamily="34" charset="-122"/>
              </a:rPr>
              <a:t>个真实框关于类别</a:t>
            </a:r>
            <a:r>
              <a:rPr kumimoji="1" lang="en-US" altLang="zh-CN" sz="1400" dirty="0">
                <a:solidFill>
                  <a:srgbClr val="FF0000"/>
                </a:solidFill>
                <a:latin typeface="Microsoft YaHei" panose="020B0503020204020204" pitchFamily="34" charset="-122"/>
                <a:ea typeface="Microsoft YaHei" panose="020B0503020204020204" pitchFamily="34" charset="-122"/>
              </a:rPr>
              <a:t>k</a:t>
            </a:r>
            <a:r>
              <a:rPr kumimoji="1" lang="zh-CN" altLang="en-US" sz="1400" dirty="0">
                <a:solidFill>
                  <a:srgbClr val="FF0000"/>
                </a:solidFill>
                <a:latin typeface="Microsoft YaHei" panose="020B0503020204020204" pitchFamily="34" charset="-122"/>
                <a:ea typeface="Microsoft YaHei" panose="020B0503020204020204" pitchFamily="34" charset="-122"/>
              </a:rPr>
              <a:t>是否匹配：</a:t>
            </a:r>
            <a:r>
              <a:rPr kumimoji="1" lang="en-US" altLang="zh-CN" sz="1400" dirty="0">
                <a:solidFill>
                  <a:srgbClr val="FF0000"/>
                </a:solidFill>
                <a:latin typeface="Microsoft YaHei" panose="020B0503020204020204" pitchFamily="34" charset="-122"/>
                <a:ea typeface="Microsoft YaHei" panose="020B0503020204020204" pitchFamily="34" charset="-122"/>
              </a:rPr>
              <a:t>0</a:t>
            </a:r>
            <a:r>
              <a:rPr kumimoji="1" lang="zh-CN" altLang="en-US" sz="1400" dirty="0">
                <a:solidFill>
                  <a:srgbClr val="FF0000"/>
                </a:solidFill>
                <a:latin typeface="Microsoft YaHei" panose="020B0503020204020204" pitchFamily="34" charset="-122"/>
                <a:ea typeface="Microsoft YaHei" panose="020B0503020204020204" pitchFamily="34" charset="-122"/>
              </a:rPr>
              <a:t>，</a:t>
            </a:r>
            <a:r>
              <a:rPr kumimoji="1" lang="en-US" altLang="zh-CN" sz="1400" dirty="0">
                <a:solidFill>
                  <a:srgbClr val="FF0000"/>
                </a:solidFill>
                <a:latin typeface="Microsoft YaHei" panose="020B0503020204020204" pitchFamily="34" charset="-122"/>
                <a:ea typeface="Microsoft YaHei" panose="020B0503020204020204" pitchFamily="34" charset="-122"/>
              </a:rPr>
              <a:t>1</a:t>
            </a:r>
            <a:endParaRPr kumimoji="1" lang="zh-CN" altLang="en-US" sz="1400" dirty="0">
              <a:solidFill>
                <a:srgbClr val="FF0000"/>
              </a:solidFill>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F6123097-9358-8E40-B884-7BB2F1B000A5}"/>
              </a:ext>
            </a:extLst>
          </p:cNvPr>
          <p:cNvSpPr/>
          <p:nvPr/>
        </p:nvSpPr>
        <p:spPr>
          <a:xfrm>
            <a:off x="4531055" y="5127195"/>
            <a:ext cx="1250554" cy="443553"/>
          </a:xfrm>
          <a:prstGeom prst="rect">
            <a:avLst/>
          </a:prstGeom>
          <a:noFill/>
          <a:ln w="25400">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A444D2DE-87FE-2E47-B1BD-B538D470BEE6}"/>
              </a:ext>
            </a:extLst>
          </p:cNvPr>
          <p:cNvSpPr/>
          <p:nvPr/>
        </p:nvSpPr>
        <p:spPr>
          <a:xfrm>
            <a:off x="6619473" y="5105948"/>
            <a:ext cx="1141617" cy="443553"/>
          </a:xfrm>
          <a:prstGeom prst="rect">
            <a:avLst/>
          </a:prstGeom>
          <a:noFill/>
          <a:ln w="25400">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496BB4EE-3928-4347-967C-0E9816CF5713}"/>
              </a:ext>
            </a:extLst>
          </p:cNvPr>
          <p:cNvSpPr txBox="1"/>
          <p:nvPr/>
        </p:nvSpPr>
        <p:spPr>
          <a:xfrm>
            <a:off x="4271613" y="4396079"/>
            <a:ext cx="1886315" cy="646331"/>
          </a:xfrm>
          <a:prstGeom prst="rect">
            <a:avLst/>
          </a:prstGeom>
          <a:noFill/>
        </p:spPr>
        <p:txBody>
          <a:bodyPr wrap="square" rtlCol="0">
            <a:spAutoFit/>
          </a:bodyPr>
          <a:lstStyle/>
          <a:p>
            <a:r>
              <a:rPr kumimoji="1" lang="zh-CN" altLang="en-US" sz="1200" dirty="0">
                <a:solidFill>
                  <a:srgbClr val="00B050"/>
                </a:solidFill>
                <a:latin typeface="Microsoft YaHei" panose="020B0503020204020204" pitchFamily="34" charset="-122"/>
                <a:ea typeface="Microsoft YaHei" panose="020B0503020204020204" pitchFamily="34" charset="-122"/>
              </a:rPr>
              <a:t>预测框</a:t>
            </a:r>
            <a:r>
              <a:rPr kumimoji="1" lang="en-US" altLang="zh-CN" sz="1200" dirty="0" err="1">
                <a:solidFill>
                  <a:srgbClr val="00B050"/>
                </a:solidFill>
                <a:latin typeface="Microsoft YaHei" panose="020B0503020204020204" pitchFamily="34" charset="-122"/>
                <a:ea typeface="Microsoft YaHei" panose="020B0503020204020204" pitchFamily="34" charset="-122"/>
              </a:rPr>
              <a:t>i</a:t>
            </a:r>
            <a:r>
              <a:rPr kumimoji="1" lang="zh-CN" altLang="en-US" sz="1200" dirty="0">
                <a:solidFill>
                  <a:srgbClr val="00B050"/>
                </a:solidFill>
                <a:latin typeface="Microsoft YaHei" panose="020B0503020204020204" pitchFamily="34" charset="-122"/>
                <a:ea typeface="Microsoft YaHei" panose="020B0503020204020204" pitchFamily="34" charset="-122"/>
              </a:rPr>
              <a:t>与真实框</a:t>
            </a:r>
            <a:r>
              <a:rPr kumimoji="1" lang="en-US" altLang="zh-CN" sz="1200" dirty="0">
                <a:solidFill>
                  <a:srgbClr val="00B050"/>
                </a:solidFill>
                <a:latin typeface="Microsoft YaHei" panose="020B0503020204020204" pitchFamily="34" charset="-122"/>
                <a:ea typeface="Microsoft YaHei" panose="020B0503020204020204" pitchFamily="34" charset="-122"/>
              </a:rPr>
              <a:t>j</a:t>
            </a:r>
            <a:r>
              <a:rPr kumimoji="1" lang="zh-CN" altLang="en-US" sz="1200" dirty="0">
                <a:solidFill>
                  <a:srgbClr val="00B050"/>
                </a:solidFill>
                <a:latin typeface="Microsoft YaHei" panose="020B0503020204020204" pitchFamily="34" charset="-122"/>
                <a:ea typeface="Microsoft YaHei" panose="020B0503020204020204" pitchFamily="34" charset="-122"/>
              </a:rPr>
              <a:t>关于类别</a:t>
            </a:r>
            <a:r>
              <a:rPr kumimoji="1" lang="en-US" altLang="zh-CN" sz="1200" dirty="0">
                <a:solidFill>
                  <a:srgbClr val="00B050"/>
                </a:solidFill>
                <a:latin typeface="Microsoft YaHei" panose="020B0503020204020204" pitchFamily="34" charset="-122"/>
                <a:ea typeface="Microsoft YaHei" panose="020B0503020204020204" pitchFamily="34" charset="-122"/>
              </a:rPr>
              <a:t>p</a:t>
            </a:r>
            <a:r>
              <a:rPr kumimoji="1" lang="zh-CN" altLang="en-US" sz="1200" dirty="0">
                <a:solidFill>
                  <a:srgbClr val="00B050"/>
                </a:solidFill>
                <a:latin typeface="Microsoft YaHei" panose="020B0503020204020204" pitchFamily="34" charset="-122"/>
                <a:ea typeface="Microsoft YaHei" panose="020B0503020204020204" pitchFamily="34" charset="-122"/>
              </a:rPr>
              <a:t>的匹配，预测为</a:t>
            </a:r>
            <a:r>
              <a:rPr kumimoji="1" lang="en-US" altLang="zh-CN" sz="1200" dirty="0">
                <a:solidFill>
                  <a:srgbClr val="00B050"/>
                </a:solidFill>
                <a:latin typeface="Microsoft YaHei" panose="020B0503020204020204" pitchFamily="34" charset="-122"/>
                <a:ea typeface="Microsoft YaHei" panose="020B0503020204020204" pitchFamily="34" charset="-122"/>
              </a:rPr>
              <a:t>p</a:t>
            </a:r>
            <a:r>
              <a:rPr kumimoji="1" lang="zh-CN" altLang="en-US" sz="1200" dirty="0">
                <a:solidFill>
                  <a:srgbClr val="00B050"/>
                </a:solidFill>
                <a:latin typeface="Microsoft YaHei" panose="020B0503020204020204" pitchFamily="34" charset="-122"/>
                <a:ea typeface="Microsoft YaHei" panose="020B0503020204020204" pitchFamily="34" charset="-122"/>
              </a:rPr>
              <a:t>类的概率越高，则损失越小</a:t>
            </a:r>
          </a:p>
        </p:txBody>
      </p:sp>
      <p:sp>
        <p:nvSpPr>
          <p:cNvPr id="32" name="文本框 31">
            <a:extLst>
              <a:ext uri="{FF2B5EF4-FFF2-40B4-BE49-F238E27FC236}">
                <a16:creationId xmlns:a16="http://schemas.microsoft.com/office/drawing/2014/main" id="{9225563A-82EC-5344-89D9-101A420E4D5C}"/>
              </a:ext>
            </a:extLst>
          </p:cNvPr>
          <p:cNvSpPr txBox="1"/>
          <p:nvPr/>
        </p:nvSpPr>
        <p:spPr>
          <a:xfrm>
            <a:off x="6247123" y="5751350"/>
            <a:ext cx="1886315" cy="646331"/>
          </a:xfrm>
          <a:prstGeom prst="rect">
            <a:avLst/>
          </a:prstGeom>
          <a:noFill/>
        </p:spPr>
        <p:txBody>
          <a:bodyPr wrap="square" rtlCol="0">
            <a:spAutoFit/>
          </a:bodyPr>
          <a:lstStyle/>
          <a:p>
            <a:r>
              <a:rPr kumimoji="1" lang="zh-CN" altLang="en-US" sz="1200" dirty="0">
                <a:solidFill>
                  <a:srgbClr val="00B050"/>
                </a:solidFill>
                <a:latin typeface="Microsoft YaHei" panose="020B0503020204020204" pitchFamily="34" charset="-122"/>
                <a:ea typeface="Microsoft YaHei" panose="020B0503020204020204" pitchFamily="34" charset="-122"/>
              </a:rPr>
              <a:t>预测框其实没有物体，则预测为背景类概率越高，损失越小</a:t>
            </a:r>
          </a:p>
        </p:txBody>
      </p:sp>
      <p:pic>
        <p:nvPicPr>
          <p:cNvPr id="33" name="图片 32">
            <a:extLst>
              <a:ext uri="{FF2B5EF4-FFF2-40B4-BE49-F238E27FC236}">
                <a16:creationId xmlns:a16="http://schemas.microsoft.com/office/drawing/2014/main" id="{CA4D2D86-6D0B-1A44-A8E6-CB89F960F34C}"/>
              </a:ext>
            </a:extLst>
          </p:cNvPr>
          <p:cNvPicPr>
            <a:picLocks noChangeAspect="1"/>
          </p:cNvPicPr>
          <p:nvPr/>
        </p:nvPicPr>
        <p:blipFill>
          <a:blip r:embed="rId6"/>
          <a:stretch>
            <a:fillRect/>
          </a:stretch>
        </p:blipFill>
        <p:spPr>
          <a:xfrm>
            <a:off x="8426515" y="4935389"/>
            <a:ext cx="1942979" cy="844009"/>
          </a:xfrm>
          <a:prstGeom prst="rect">
            <a:avLst/>
          </a:prstGeom>
        </p:spPr>
      </p:pic>
      <p:sp>
        <p:nvSpPr>
          <p:cNvPr id="34" name="椭圆 33">
            <a:extLst>
              <a:ext uri="{FF2B5EF4-FFF2-40B4-BE49-F238E27FC236}">
                <a16:creationId xmlns:a16="http://schemas.microsoft.com/office/drawing/2014/main" id="{849E8920-7B01-A248-8CDF-2945F9D8329D}"/>
              </a:ext>
            </a:extLst>
          </p:cNvPr>
          <p:cNvSpPr/>
          <p:nvPr/>
        </p:nvSpPr>
        <p:spPr>
          <a:xfrm>
            <a:off x="7129997" y="5195400"/>
            <a:ext cx="258022" cy="3052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 name="直线箭头连接符 35">
            <a:extLst>
              <a:ext uri="{FF2B5EF4-FFF2-40B4-BE49-F238E27FC236}">
                <a16:creationId xmlns:a16="http://schemas.microsoft.com/office/drawing/2014/main" id="{99454F6F-BACD-AB4D-8769-4E4501C2D6AC}"/>
              </a:ext>
            </a:extLst>
          </p:cNvPr>
          <p:cNvCxnSpPr>
            <a:stCxn id="34" idx="6"/>
            <a:endCxn id="33" idx="1"/>
          </p:cNvCxnSpPr>
          <p:nvPr/>
        </p:nvCxnSpPr>
        <p:spPr>
          <a:xfrm>
            <a:off x="7388019" y="5348006"/>
            <a:ext cx="1038496" cy="938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6D6BFB7-8DCD-9849-B90C-2F483EBFED64}"/>
              </a:ext>
            </a:extLst>
          </p:cNvPr>
          <p:cNvSpPr txBox="1"/>
          <p:nvPr/>
        </p:nvSpPr>
        <p:spPr>
          <a:xfrm>
            <a:off x="8426515" y="5700300"/>
            <a:ext cx="1947969" cy="307777"/>
          </a:xfrm>
          <a:prstGeom prst="rect">
            <a:avLst/>
          </a:prstGeom>
          <a:noFill/>
        </p:spPr>
        <p:txBody>
          <a:bodyPr wrap="non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概率通过</a:t>
            </a:r>
            <a:r>
              <a:rPr kumimoji="1" lang="en-US" altLang="zh-CN" sz="1400" dirty="0" err="1">
                <a:solidFill>
                  <a:srgbClr val="FF0000"/>
                </a:solidFill>
                <a:latin typeface="Microsoft YaHei" panose="020B0503020204020204" pitchFamily="34" charset="-122"/>
                <a:ea typeface="Microsoft YaHei" panose="020B0503020204020204" pitchFamily="34" charset="-122"/>
              </a:rPr>
              <a:t>softmax</a:t>
            </a:r>
            <a:r>
              <a:rPr kumimoji="1" lang="zh-CN" altLang="en-US" sz="1400" dirty="0">
                <a:solidFill>
                  <a:srgbClr val="FF0000"/>
                </a:solidFill>
                <a:latin typeface="Microsoft YaHei" panose="020B0503020204020204" pitchFamily="34" charset="-122"/>
                <a:ea typeface="Microsoft YaHei" panose="020B0503020204020204" pitchFamily="34" charset="-122"/>
              </a:rPr>
              <a:t>生成</a:t>
            </a:r>
          </a:p>
        </p:txBody>
      </p:sp>
      <p:sp>
        <p:nvSpPr>
          <p:cNvPr id="38" name="矩形 37">
            <a:extLst>
              <a:ext uri="{FF2B5EF4-FFF2-40B4-BE49-F238E27FC236}">
                <a16:creationId xmlns:a16="http://schemas.microsoft.com/office/drawing/2014/main" id="{5C15CCB0-327F-764B-8649-F997EF5CA6F7}"/>
              </a:ext>
            </a:extLst>
          </p:cNvPr>
          <p:cNvSpPr/>
          <p:nvPr/>
        </p:nvSpPr>
        <p:spPr>
          <a:xfrm>
            <a:off x="8426515" y="4983894"/>
            <a:ext cx="2016483" cy="10241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一阶段方法</a:t>
            </a:r>
          </a:p>
        </p:txBody>
      </p:sp>
      <p:sp>
        <p:nvSpPr>
          <p:cNvPr id="40" name="矩形 39"/>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2</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SSD </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损失函数</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791147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a:solidFill>
                  <a:prstClr val="black"/>
                </a:solidFill>
                <a:latin typeface="微软雅黑" panose="020B0503020204020204" pitchFamily="34" charset="-122"/>
                <a:ea typeface="微软雅黑" panose="020B0503020204020204" pitchFamily="34" charset="-122"/>
              </a:rPr>
              <a:t>目标检测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a:off x="1731873" y="2240793"/>
            <a:ext cx="4130979"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两阶段方法</a:t>
            </a:r>
          </a:p>
        </p:txBody>
      </p:sp>
      <p:sp>
        <p:nvSpPr>
          <p:cNvPr id="10" name="圆角矩形 9"/>
          <p:cNvSpPr/>
          <p:nvPr/>
        </p:nvSpPr>
        <p:spPr>
          <a:xfrm>
            <a:off x="1731873" y="4129112"/>
            <a:ext cx="4130980"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最新进展</a:t>
            </a:r>
          </a:p>
        </p:txBody>
      </p:sp>
      <p:sp>
        <p:nvSpPr>
          <p:cNvPr id="11" name="圆角矩形 10"/>
          <p:cNvSpPr/>
          <p:nvPr/>
        </p:nvSpPr>
        <p:spPr>
          <a:xfrm>
            <a:off x="1731873" y="3184952"/>
            <a:ext cx="4130979"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一阶段方法</a:t>
            </a:r>
          </a:p>
        </p:txBody>
      </p:sp>
      <p:sp>
        <p:nvSpPr>
          <p:cNvPr id="12" name="文本框 11"/>
          <p:cNvSpPr txBox="1"/>
          <p:nvPr/>
        </p:nvSpPr>
        <p:spPr>
          <a:xfrm>
            <a:off x="6200783" y="2271705"/>
            <a:ext cx="4531332" cy="707886"/>
          </a:xfrm>
          <a:prstGeom prst="rect">
            <a:avLst/>
          </a:prstGeom>
          <a:noFill/>
        </p:spPr>
        <p:txBody>
          <a:bodyPr wrap="square" rtlCol="0">
            <a:spAutoFit/>
          </a:bodyPr>
          <a:lstStyle>
            <a:defPPr>
              <a:defRPr lang="zh-CN"/>
            </a:defPPr>
            <a:lvl1pPr>
              <a:defRPr kumimoji="1" sz="2000">
                <a:latin typeface="Microsoft YaHei" panose="020B0503020204020204" pitchFamily="34" charset="-122"/>
                <a:ea typeface="Microsoft YaHei" panose="020B0503020204020204" pitchFamily="34" charset="-122"/>
              </a:defRPr>
            </a:lvl1pPr>
          </a:lstStyle>
          <a:p>
            <a:r>
              <a:rPr lang="en-US" altLang="zh-CN" dirty="0"/>
              <a:t>R-CNN</a:t>
            </a:r>
            <a:r>
              <a:rPr lang="zh-CN" altLang="en-US" dirty="0"/>
              <a:t>、</a:t>
            </a:r>
            <a:r>
              <a:rPr lang="en-US" altLang="zh-CN" dirty="0"/>
              <a:t>SPP-Net</a:t>
            </a:r>
            <a:r>
              <a:rPr lang="zh-CN" altLang="en-US" dirty="0"/>
              <a:t>、</a:t>
            </a:r>
            <a:r>
              <a:rPr lang="en-US" altLang="zh-CN" dirty="0"/>
              <a:t>Fast R-CNN</a:t>
            </a:r>
            <a:r>
              <a:rPr lang="zh-CN" altLang="en-US" dirty="0"/>
              <a:t>、</a:t>
            </a:r>
            <a:endParaRPr lang="en-US" altLang="zh-CN" dirty="0"/>
          </a:p>
          <a:p>
            <a:r>
              <a:rPr lang="en-US" altLang="zh-CN" dirty="0"/>
              <a:t>Faster-RCNN</a:t>
            </a:r>
            <a:r>
              <a:rPr lang="zh-CN" altLang="en-US" dirty="0"/>
              <a:t>、</a:t>
            </a:r>
            <a:r>
              <a:rPr lang="en-US" altLang="zh-CN" dirty="0"/>
              <a:t>FPN</a:t>
            </a:r>
            <a:r>
              <a:rPr lang="zh-CN" altLang="en-US" dirty="0"/>
              <a:t>、</a:t>
            </a:r>
            <a:r>
              <a:rPr lang="en-US" altLang="zh-CN" dirty="0"/>
              <a:t>Mask-RCNN</a:t>
            </a:r>
          </a:p>
        </p:txBody>
      </p:sp>
      <p:sp>
        <p:nvSpPr>
          <p:cNvPr id="13" name="文本框 12"/>
          <p:cNvSpPr txBox="1"/>
          <p:nvPr/>
        </p:nvSpPr>
        <p:spPr>
          <a:xfrm>
            <a:off x="6200783" y="3369752"/>
            <a:ext cx="4531332" cy="400110"/>
          </a:xfrm>
          <a:prstGeom prst="rect">
            <a:avLst/>
          </a:prstGeom>
          <a:noFill/>
        </p:spPr>
        <p:txBody>
          <a:bodyPr wrap="square" rtlCol="0">
            <a:spAutoFit/>
          </a:bodyPr>
          <a:lstStyle>
            <a:defPPr>
              <a:defRPr lang="zh-CN"/>
            </a:defPPr>
            <a:lvl1pPr>
              <a:defRPr kumimoji="1" sz="2000">
                <a:latin typeface="Microsoft YaHei" panose="020B0503020204020204" pitchFamily="34" charset="-122"/>
                <a:ea typeface="Microsoft YaHei" panose="020B0503020204020204" pitchFamily="34" charset="-122"/>
              </a:defRPr>
            </a:lvl1pPr>
          </a:lstStyle>
          <a:p>
            <a:r>
              <a:rPr lang="en-US" altLang="zh-CN" dirty="0"/>
              <a:t>YOLO</a:t>
            </a:r>
            <a:r>
              <a:rPr lang="zh-CN" altLang="en-US" dirty="0"/>
              <a:t>、</a:t>
            </a:r>
            <a:r>
              <a:rPr lang="en-US" altLang="zh-CN" dirty="0"/>
              <a:t>SSD</a:t>
            </a:r>
            <a:endParaRPr lang="zh-CN" altLang="en-US" dirty="0"/>
          </a:p>
        </p:txBody>
      </p:sp>
      <p:sp>
        <p:nvSpPr>
          <p:cNvPr id="14" name="文本框 13"/>
          <p:cNvSpPr txBox="1"/>
          <p:nvPr/>
        </p:nvSpPr>
        <p:spPr>
          <a:xfrm>
            <a:off x="6200783" y="4313912"/>
            <a:ext cx="4531332" cy="400110"/>
          </a:xfrm>
          <a:prstGeom prst="rect">
            <a:avLst/>
          </a:prstGeom>
          <a:noFill/>
        </p:spPr>
        <p:txBody>
          <a:bodyPr wrap="square" rtlCol="0">
            <a:spAutoFit/>
          </a:bodyPr>
          <a:lstStyle/>
          <a:p>
            <a:r>
              <a:rPr kumimoji="1" lang="en-US" altLang="zh-CN" sz="2000" dirty="0" err="1">
                <a:solidFill>
                  <a:srgbClr val="FF0000"/>
                </a:solidFill>
                <a:latin typeface="Microsoft YaHei" panose="020B0503020204020204" pitchFamily="34" charset="-122"/>
                <a:ea typeface="Microsoft YaHei" panose="020B0503020204020204" pitchFamily="34" charset="-122"/>
              </a:rPr>
              <a:t>IoU</a:t>
            </a:r>
            <a:r>
              <a:rPr kumimoji="1" lang="en-US" altLang="zh-CN" sz="2000" dirty="0">
                <a:solidFill>
                  <a:srgbClr val="FF0000"/>
                </a:solidFill>
                <a:latin typeface="Microsoft YaHei" panose="020B0503020204020204" pitchFamily="34" charset="-122"/>
                <a:ea typeface="Microsoft YaHei" panose="020B0503020204020204" pitchFamily="34" charset="-122"/>
              </a:rPr>
              <a:t>-Net</a:t>
            </a:r>
            <a:r>
              <a:rPr lang="zh-CN" altLang="en-US" sz="2000" dirty="0">
                <a:solidFill>
                  <a:srgbClr val="FF0000"/>
                </a:solidFill>
                <a:latin typeface="微软雅黑" panose="020B0503020204020204" pitchFamily="34" charset="-122"/>
                <a:ea typeface="微软雅黑" panose="020B0503020204020204" pitchFamily="34" charset="-122"/>
              </a:rPr>
              <a:t>、</a:t>
            </a:r>
            <a:r>
              <a:rPr kumimoji="1" lang="en-US" altLang="zh-CN" sz="2000" dirty="0" err="1">
                <a:solidFill>
                  <a:srgbClr val="FF0000"/>
                </a:solidFill>
                <a:latin typeface="Microsoft YaHei" panose="020B0503020204020204" pitchFamily="34" charset="-122"/>
                <a:ea typeface="Microsoft YaHei" panose="020B0503020204020204" pitchFamily="34" charset="-122"/>
              </a:rPr>
              <a:t>GIoU</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2939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最新进展</a:t>
            </a:r>
          </a:p>
        </p:txBody>
      </p:sp>
      <p:pic>
        <p:nvPicPr>
          <p:cNvPr id="8" name="图片 7">
            <a:extLst>
              <a:ext uri="{FF2B5EF4-FFF2-40B4-BE49-F238E27FC236}">
                <a16:creationId xmlns:a16="http://schemas.microsoft.com/office/drawing/2014/main" id="{01948A17-AF31-1543-A57A-26C848265323}"/>
              </a:ext>
            </a:extLst>
          </p:cNvPr>
          <p:cNvPicPr>
            <a:picLocks noChangeAspect="1"/>
          </p:cNvPicPr>
          <p:nvPr/>
        </p:nvPicPr>
        <p:blipFill>
          <a:blip r:embed="rId3"/>
          <a:stretch>
            <a:fillRect/>
          </a:stretch>
        </p:blipFill>
        <p:spPr>
          <a:xfrm>
            <a:off x="842079" y="2244540"/>
            <a:ext cx="4562772" cy="1782991"/>
          </a:xfrm>
          <a:prstGeom prst="rect">
            <a:avLst/>
          </a:prstGeom>
        </p:spPr>
      </p:pic>
      <p:sp>
        <p:nvSpPr>
          <p:cNvPr id="9" name="文本框 8">
            <a:extLst>
              <a:ext uri="{FF2B5EF4-FFF2-40B4-BE49-F238E27FC236}">
                <a16:creationId xmlns:a16="http://schemas.microsoft.com/office/drawing/2014/main" id="{1F380D2D-22F8-7247-A4B2-9604A806D6CE}"/>
              </a:ext>
            </a:extLst>
          </p:cNvPr>
          <p:cNvSpPr txBox="1"/>
          <p:nvPr/>
        </p:nvSpPr>
        <p:spPr>
          <a:xfrm>
            <a:off x="5770099" y="1618492"/>
            <a:ext cx="5715000" cy="3361946"/>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kumimoji="1" lang="zh-CN" altLang="en-US" sz="2400" dirty="0">
                <a:solidFill>
                  <a:srgbClr val="CC0099"/>
                </a:solidFill>
                <a:latin typeface="Microsoft YaHei" panose="020B0503020204020204" pitchFamily="34" charset="-122"/>
                <a:ea typeface="Microsoft YaHei" panose="020B0503020204020204" pitchFamily="34" charset="-122"/>
              </a:rPr>
              <a:t>什么是</a:t>
            </a:r>
            <a:r>
              <a:rPr kumimoji="1" lang="en-US" altLang="zh-CN" sz="2400" dirty="0">
                <a:solidFill>
                  <a:srgbClr val="CC0099"/>
                </a:solidFill>
                <a:latin typeface="Microsoft YaHei" panose="020B0503020204020204" pitchFamily="34" charset="-122"/>
                <a:ea typeface="Microsoft YaHei" panose="020B0503020204020204" pitchFamily="34" charset="-122"/>
              </a:rPr>
              <a:t>NMS</a:t>
            </a:r>
            <a:r>
              <a:rPr kumimoji="1" lang="zh-CN" altLang="en-US" sz="2400" dirty="0">
                <a:solidFill>
                  <a:srgbClr val="CC0099"/>
                </a:solidFill>
                <a:latin typeface="Microsoft YaHei" panose="020B0503020204020204" pitchFamily="34" charset="-122"/>
                <a:ea typeface="Microsoft YaHei" panose="020B0503020204020204" pitchFamily="34" charset="-122"/>
              </a:rPr>
              <a:t>（非极大值抑制）</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将</a:t>
            </a:r>
            <a:r>
              <a:rPr kumimoji="1" lang="zh-CN" altLang="en-US" sz="2000" dirty="0">
                <a:solidFill>
                  <a:srgbClr val="0070C0"/>
                </a:solidFill>
                <a:latin typeface="Microsoft YaHei" panose="020B0503020204020204" pitchFamily="34" charset="-122"/>
                <a:ea typeface="Microsoft YaHei" panose="020B0503020204020204" pitchFamily="34" charset="-122"/>
              </a:rPr>
              <a:t>同一类</a:t>
            </a:r>
            <a:r>
              <a:rPr kumimoji="1" lang="zh-CN" altLang="en-US" sz="2000" dirty="0">
                <a:latin typeface="Microsoft YaHei" panose="020B0503020204020204" pitchFamily="34" charset="-122"/>
                <a:ea typeface="Microsoft YaHei" panose="020B0503020204020204" pitchFamily="34" charset="-122"/>
              </a:rPr>
              <a:t>的所有的检测框，按照</a:t>
            </a:r>
            <a:r>
              <a:rPr kumimoji="1" lang="zh-CN" altLang="en-US" sz="2000" dirty="0">
                <a:solidFill>
                  <a:srgbClr val="FF0000"/>
                </a:solidFill>
                <a:latin typeface="Microsoft YaHei" panose="020B0503020204020204" pitchFamily="34" charset="-122"/>
                <a:ea typeface="Microsoft YaHei" panose="020B0503020204020204" pitchFamily="34" charset="-122"/>
              </a:rPr>
              <a:t>分类置信度</a:t>
            </a:r>
            <a:r>
              <a:rPr kumimoji="1" lang="zh-CN" altLang="en-US" sz="2000" dirty="0">
                <a:latin typeface="Microsoft YaHei" panose="020B0503020204020204" pitchFamily="34" charset="-122"/>
                <a:ea typeface="Microsoft YaHei" panose="020B0503020204020204" pitchFamily="34" charset="-122"/>
              </a:rPr>
              <a:t>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将与</a:t>
            </a:r>
            <a:r>
              <a:rPr kumimoji="1" lang="zh-CN" altLang="en-US" sz="2000" dirty="0">
                <a:solidFill>
                  <a:srgbClr val="FF0000"/>
                </a:solidFill>
                <a:latin typeface="Microsoft YaHei" panose="020B0503020204020204" pitchFamily="34" charset="-122"/>
                <a:ea typeface="Microsoft YaHei" panose="020B0503020204020204" pitchFamily="34" charset="-122"/>
              </a:rPr>
              <a:t>分类置信度最高</a:t>
            </a:r>
            <a:r>
              <a:rPr kumimoji="1" lang="zh-CN" altLang="en-US" sz="2000" dirty="0">
                <a:latin typeface="Microsoft YaHei" panose="020B0503020204020204" pitchFamily="34" charset="-122"/>
                <a:ea typeface="Microsoft YaHei" panose="020B0503020204020204" pitchFamily="34" charset="-122"/>
              </a:rPr>
              <a:t>的检测框的</a:t>
            </a:r>
            <a:r>
              <a:rPr kumimoji="1" lang="zh-CN" altLang="en-US" sz="2000" dirty="0">
                <a:solidFill>
                  <a:srgbClr val="FF0000"/>
                </a:solidFill>
                <a:latin typeface="Microsoft YaHei" panose="020B0503020204020204" pitchFamily="34" charset="-122"/>
                <a:ea typeface="Microsoft YaHei" panose="020B0503020204020204" pitchFamily="34" charset="-122"/>
              </a:rPr>
              <a:t>重叠面积（</a:t>
            </a:r>
            <a:r>
              <a:rPr kumimoji="1" lang="en-US" altLang="zh-CN" sz="2000" dirty="0" err="1">
                <a:solidFill>
                  <a:srgbClr val="FF0000"/>
                </a:solidFill>
                <a:latin typeface="Microsoft YaHei" panose="020B0503020204020204" pitchFamily="34" charset="-122"/>
                <a:ea typeface="Microsoft YaHei" panose="020B0503020204020204" pitchFamily="34" charset="-122"/>
              </a:rPr>
              <a:t>IoU</a:t>
            </a:r>
            <a:r>
              <a:rPr kumimoji="1" lang="zh-CN" altLang="en-US" sz="2000" dirty="0">
                <a:solidFill>
                  <a:srgbClr val="FF0000"/>
                </a:solidFill>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大于一定阈值的检测框删除</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从未处理的框中，再选出一个分类置信度最高的检测框，重复上一步操作</a:t>
            </a:r>
          </a:p>
        </p:txBody>
      </p:sp>
      <p:pic>
        <p:nvPicPr>
          <p:cNvPr id="11" name="图片 10">
            <a:extLst>
              <a:ext uri="{FF2B5EF4-FFF2-40B4-BE49-F238E27FC236}">
                <a16:creationId xmlns:a16="http://schemas.microsoft.com/office/drawing/2014/main" id="{102A245E-3A93-EF40-AC61-9CD0AEBDA9A4}"/>
              </a:ext>
            </a:extLst>
          </p:cNvPr>
          <p:cNvPicPr>
            <a:picLocks noChangeAspect="1"/>
          </p:cNvPicPr>
          <p:nvPr/>
        </p:nvPicPr>
        <p:blipFill>
          <a:blip r:embed="rId4"/>
          <a:stretch>
            <a:fillRect/>
          </a:stretch>
        </p:blipFill>
        <p:spPr>
          <a:xfrm>
            <a:off x="842080" y="4263995"/>
            <a:ext cx="4562772" cy="1840842"/>
          </a:xfrm>
          <a:prstGeom prst="rect">
            <a:avLst/>
          </a:prstGeom>
        </p:spPr>
      </p:pic>
      <p:sp>
        <p:nvSpPr>
          <p:cNvPr id="14" name="矩形 13">
            <a:extLst>
              <a:ext uri="{FF2B5EF4-FFF2-40B4-BE49-F238E27FC236}">
                <a16:creationId xmlns:a16="http://schemas.microsoft.com/office/drawing/2014/main" id="{B94D31DE-54AC-C54C-9026-A1E5AB987045}"/>
              </a:ext>
            </a:extLst>
          </p:cNvPr>
          <p:cNvSpPr/>
          <p:nvPr/>
        </p:nvSpPr>
        <p:spPr>
          <a:xfrm>
            <a:off x="235938" y="6590869"/>
            <a:ext cx="9888712" cy="246221"/>
          </a:xfrm>
          <a:prstGeom prst="rect">
            <a:avLst/>
          </a:prstGeom>
        </p:spPr>
        <p:txBody>
          <a:bodyPr wrap="square">
            <a:spAutoFit/>
          </a:bodyPr>
          <a:lstStyle/>
          <a:p>
            <a:r>
              <a:rPr lang="en" altLang="zh-CN" sz="1000" dirty="0" err="1"/>
              <a:t>Borui</a:t>
            </a:r>
            <a:r>
              <a:rPr lang="en" altLang="zh-CN" sz="1000" dirty="0"/>
              <a:t> Jiang, </a:t>
            </a:r>
            <a:r>
              <a:rPr lang="en" altLang="zh-CN" sz="1000" dirty="0" err="1"/>
              <a:t>Ruixuan</a:t>
            </a:r>
            <a:r>
              <a:rPr lang="en" altLang="zh-CN" sz="1000" dirty="0"/>
              <a:t> Luo, </a:t>
            </a:r>
            <a:r>
              <a:rPr lang="en" altLang="zh-CN" sz="1000" dirty="0" err="1"/>
              <a:t>Jiayuan</a:t>
            </a:r>
            <a:r>
              <a:rPr lang="en" altLang="zh-CN" sz="1000" dirty="0"/>
              <a:t> Mao, </a:t>
            </a:r>
            <a:r>
              <a:rPr lang="en" altLang="zh-CN" sz="1000" dirty="0" err="1"/>
              <a:t>Tete</a:t>
            </a:r>
            <a:r>
              <a:rPr lang="en" altLang="zh-CN" sz="1000" dirty="0"/>
              <a:t> Xiao, </a:t>
            </a:r>
            <a:r>
              <a:rPr lang="en" altLang="zh-CN" sz="1000" dirty="0" err="1"/>
              <a:t>Yuning</a:t>
            </a:r>
            <a:r>
              <a:rPr lang="en" altLang="zh-CN" sz="1000" dirty="0"/>
              <a:t> Jiang </a:t>
            </a:r>
            <a:r>
              <a:rPr lang="zh-CN" altLang="en-US" sz="1000" dirty="0"/>
              <a:t>“</a:t>
            </a:r>
            <a:r>
              <a:rPr lang="en" altLang="zh-CN" sz="1000" dirty="0"/>
              <a:t>Acquisition of Localization Confidence for Accurate Object Detection</a:t>
            </a:r>
            <a:r>
              <a:rPr lang="en-US" altLang="zh-CN" sz="1000" dirty="0"/>
              <a:t>”</a:t>
            </a:r>
            <a:r>
              <a:rPr lang="zh-CN" altLang="en-US" sz="1000" dirty="0"/>
              <a:t> </a:t>
            </a:r>
            <a:r>
              <a:rPr lang="en-US" altLang="zh-CN" sz="1000" dirty="0"/>
              <a:t>ECCV</a:t>
            </a:r>
            <a:r>
              <a:rPr lang="zh-CN" altLang="en-US" sz="1000" dirty="0"/>
              <a:t> </a:t>
            </a:r>
            <a:r>
              <a:rPr lang="en-US" altLang="zh-CN" sz="1000" dirty="0"/>
              <a:t>2018</a:t>
            </a:r>
            <a:endParaRPr lang="zh-CN" altLang="en-US" sz="1000" dirty="0"/>
          </a:p>
        </p:txBody>
      </p:sp>
      <p:sp>
        <p:nvSpPr>
          <p:cNvPr id="10" name="矩形 9"/>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IoU</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-Net</a:t>
            </a: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5" name="矩形 14">
            <a:extLst>
              <a:ext uri="{FF2B5EF4-FFF2-40B4-BE49-F238E27FC236}">
                <a16:creationId xmlns:a16="http://schemas.microsoft.com/office/drawing/2014/main" id="{D8CEB36D-8F4D-4C44-94CA-2E11C1B793F1}"/>
              </a:ext>
            </a:extLst>
          </p:cNvPr>
          <p:cNvSpPr/>
          <p:nvPr/>
        </p:nvSpPr>
        <p:spPr>
          <a:xfrm>
            <a:off x="6540743" y="5219520"/>
            <a:ext cx="4812031" cy="400110"/>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000" dirty="0">
                <a:latin typeface="微软雅黑" panose="020B0503020204020204" pitchFamily="34" charset="-122"/>
                <a:ea typeface="微软雅黑" panose="020B0503020204020204" pitchFamily="34" charset="-122"/>
              </a:rPr>
              <a:t>通过非极大值抑制，消除冗余的检测框</a:t>
            </a:r>
          </a:p>
        </p:txBody>
      </p:sp>
    </p:spTree>
    <p:extLst>
      <p:ext uri="{BB962C8B-B14F-4D97-AF65-F5344CB8AC3E}">
        <p14:creationId xmlns:p14="http://schemas.microsoft.com/office/powerpoint/2010/main" val="1801783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最新进展</a:t>
            </a:r>
          </a:p>
        </p:txBody>
      </p:sp>
      <p:pic>
        <p:nvPicPr>
          <p:cNvPr id="3" name="图片 2">
            <a:extLst>
              <a:ext uri="{FF2B5EF4-FFF2-40B4-BE49-F238E27FC236}">
                <a16:creationId xmlns:a16="http://schemas.microsoft.com/office/drawing/2014/main" id="{7D4CA1ED-5E81-B94C-93C2-77B8856013A2}"/>
              </a:ext>
            </a:extLst>
          </p:cNvPr>
          <p:cNvPicPr>
            <a:picLocks noChangeAspect="1"/>
          </p:cNvPicPr>
          <p:nvPr/>
        </p:nvPicPr>
        <p:blipFill>
          <a:blip r:embed="rId3"/>
          <a:stretch>
            <a:fillRect/>
          </a:stretch>
        </p:blipFill>
        <p:spPr>
          <a:xfrm>
            <a:off x="793919" y="2032898"/>
            <a:ext cx="8711505" cy="2051623"/>
          </a:xfrm>
          <a:prstGeom prst="rect">
            <a:avLst/>
          </a:prstGeom>
        </p:spPr>
      </p:pic>
      <p:sp>
        <p:nvSpPr>
          <p:cNvPr id="4" name="文本框 3">
            <a:extLst>
              <a:ext uri="{FF2B5EF4-FFF2-40B4-BE49-F238E27FC236}">
                <a16:creationId xmlns:a16="http://schemas.microsoft.com/office/drawing/2014/main" id="{3F5C9D5F-5F39-5D46-8B8C-68D173A1560C}"/>
              </a:ext>
            </a:extLst>
          </p:cNvPr>
          <p:cNvSpPr txBox="1"/>
          <p:nvPr/>
        </p:nvSpPr>
        <p:spPr>
          <a:xfrm>
            <a:off x="888274" y="5534426"/>
            <a:ext cx="9006840" cy="874407"/>
          </a:xfrm>
          <a:prstGeom prst="rect">
            <a:avLst/>
          </a:prstGeom>
          <a:noFill/>
        </p:spPr>
        <p:txBody>
          <a:bodyPr wrap="square" rtlCol="0">
            <a:spAutoFit/>
          </a:bodyPr>
          <a:lstStyle/>
          <a:p>
            <a:pPr>
              <a:lnSpc>
                <a:spcPct val="150000"/>
              </a:lnSpc>
            </a:pPr>
            <a:r>
              <a:rPr kumimoji="1" lang="zh-CN" altLang="en-US" dirty="0">
                <a:solidFill>
                  <a:srgbClr val="CC0099"/>
                </a:solidFill>
                <a:latin typeface="Microsoft YaHei" panose="020B0503020204020204" pitchFamily="34" charset="-122"/>
                <a:ea typeface="Microsoft YaHei" panose="020B0503020204020204" pitchFamily="34" charset="-122"/>
              </a:rPr>
              <a:t>分类置信度和定位准确度不对齐：</a:t>
            </a:r>
            <a:endParaRPr kumimoji="1" lang="en-US" altLang="zh-CN" dirty="0">
              <a:solidFill>
                <a:srgbClr val="CC0099"/>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仅依靠分类的置信度来作为</a:t>
            </a:r>
            <a:r>
              <a:rPr lang="en" altLang="zh-CN" dirty="0">
                <a:latin typeface="Microsoft YaHei" panose="020B0503020204020204" pitchFamily="34" charset="-122"/>
                <a:ea typeface="Microsoft YaHei" panose="020B0503020204020204" pitchFamily="34" charset="-122"/>
              </a:rPr>
              <a:t>NMS</a:t>
            </a:r>
            <a:r>
              <a:rPr lang="zh-CN" altLang="en" dirty="0">
                <a:latin typeface="Microsoft YaHei" panose="020B0503020204020204" pitchFamily="34" charset="-122"/>
                <a:ea typeface="Microsoft YaHei" panose="020B0503020204020204" pitchFamily="34" charset="-122"/>
              </a:rPr>
              <a:t>中</a:t>
            </a:r>
            <a:r>
              <a:rPr lang="zh-CN" altLang="en-US" dirty="0">
                <a:latin typeface="Microsoft YaHei" panose="020B0503020204020204" pitchFamily="34" charset="-122"/>
                <a:ea typeface="Microsoft YaHei" panose="020B0503020204020204" pitchFamily="34" charset="-122"/>
              </a:rPr>
              <a:t>的关键依据</a:t>
            </a:r>
            <a:r>
              <a:rPr kumimoji="1" lang="zh-CN" altLang="en-US" dirty="0">
                <a:latin typeface="Microsoft YaHei" panose="020B0503020204020204" pitchFamily="34" charset="-122"/>
                <a:ea typeface="Microsoft YaHei" panose="020B0503020204020204" pitchFamily="34" charset="-122"/>
              </a:rPr>
              <a:t>，可能会导致大量高质量的边界框丢失</a:t>
            </a:r>
          </a:p>
        </p:txBody>
      </p:sp>
      <p:sp>
        <p:nvSpPr>
          <p:cNvPr id="2" name="文本框 1">
            <a:extLst>
              <a:ext uri="{FF2B5EF4-FFF2-40B4-BE49-F238E27FC236}">
                <a16:creationId xmlns:a16="http://schemas.microsoft.com/office/drawing/2014/main" id="{2F166110-7EA4-47AC-9363-2D8E8E72D4ED}"/>
              </a:ext>
            </a:extLst>
          </p:cNvPr>
          <p:cNvSpPr txBox="1"/>
          <p:nvPr/>
        </p:nvSpPr>
        <p:spPr>
          <a:xfrm>
            <a:off x="888274" y="4164521"/>
            <a:ext cx="9006840" cy="1289905"/>
          </a:xfrm>
          <a:prstGeom prst="rect">
            <a:avLst/>
          </a:prstGeom>
          <a:noFill/>
        </p:spPr>
        <p:txBody>
          <a:bodyPr wrap="square" rtlCol="0">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红色的预测框，分类置信度高，绿色的预测框，定位的置信度高，如果使用分类置信度来进行</a:t>
            </a:r>
            <a:r>
              <a:rPr kumimoji="1" lang="en-US" altLang="zh-CN" dirty="0">
                <a:latin typeface="Microsoft YaHei" panose="020B0503020204020204" pitchFamily="34" charset="-122"/>
                <a:ea typeface="Microsoft YaHei" panose="020B0503020204020204" pitchFamily="34" charset="-122"/>
              </a:rPr>
              <a:t>NMS</a:t>
            </a:r>
            <a:r>
              <a:rPr kumimoji="1" lang="zh-CN" altLang="en-US" dirty="0">
                <a:latin typeface="Microsoft YaHei" panose="020B0503020204020204" pitchFamily="34" charset="-122"/>
                <a:ea typeface="Microsoft YaHei" panose="020B0503020204020204" pitchFamily="34" charset="-122"/>
              </a:rPr>
              <a:t>，红色的预测框会被保留，绿色的预测都会被舍弃，很明显，在当前的例子中，绿色的预测框的效果要好。</a:t>
            </a:r>
            <a:endParaRPr kumimoji="1"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96771B6E-F905-4B49-A466-06DC3566466A}"/>
              </a:ext>
            </a:extLst>
          </p:cNvPr>
          <p:cNvSpPr txBox="1"/>
          <p:nvPr/>
        </p:nvSpPr>
        <p:spPr>
          <a:xfrm>
            <a:off x="9898269" y="2273880"/>
            <a:ext cx="1755609" cy="1422954"/>
          </a:xfrm>
          <a:prstGeom prst="rect">
            <a:avLst/>
          </a:prstGeom>
          <a:noFill/>
        </p:spPr>
        <p:txBody>
          <a:bodyPr wrap="none" rtlCol="0">
            <a:spAutoFit/>
          </a:bodyPr>
          <a:lstStyle/>
          <a:p>
            <a:pPr marL="285750" indent="-285750">
              <a:lnSpc>
                <a:spcPct val="150000"/>
              </a:lnSpc>
              <a:buFont typeface="Wingdings" pitchFamily="2" charset="2"/>
              <a:buChar char="n"/>
            </a:pPr>
            <a:r>
              <a:rPr kumimoji="1" lang="zh-CN" altLang="en-US" sz="2000" dirty="0">
                <a:solidFill>
                  <a:srgbClr val="FFC000"/>
                </a:solidFill>
                <a:latin typeface="Microsoft YaHei" panose="020B0503020204020204" pitchFamily="34" charset="-122"/>
                <a:ea typeface="Microsoft YaHei" panose="020B0503020204020204" pitchFamily="34" charset="-122"/>
              </a:rPr>
              <a:t>真实边界框</a:t>
            </a:r>
            <a:endParaRPr kumimoji="1" lang="en-US" altLang="zh-CN" sz="2000" dirty="0">
              <a:solidFill>
                <a:srgbClr val="FFC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sz="2000" dirty="0">
                <a:solidFill>
                  <a:srgbClr val="FF0000"/>
                </a:solidFill>
                <a:latin typeface="Microsoft YaHei" panose="020B0503020204020204" pitchFamily="34" charset="-122"/>
                <a:ea typeface="Microsoft YaHei" panose="020B0503020204020204" pitchFamily="34" charset="-122"/>
              </a:rPr>
              <a:t>预测边界框</a:t>
            </a:r>
            <a:endParaRPr kumimoji="1" lang="en-US" altLang="zh-CN" sz="20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sz="2000" dirty="0">
                <a:solidFill>
                  <a:srgbClr val="00B050"/>
                </a:solidFill>
                <a:latin typeface="Microsoft YaHei" panose="020B0503020204020204" pitchFamily="34" charset="-122"/>
                <a:ea typeface="Microsoft YaHei" panose="020B0503020204020204" pitchFamily="34" charset="-122"/>
              </a:rPr>
              <a:t>预测边界框</a:t>
            </a:r>
            <a:endParaRPr kumimoji="1" lang="en-US" altLang="zh-CN" sz="2000" dirty="0">
              <a:solidFill>
                <a:srgbClr val="00B050"/>
              </a:solidFill>
              <a:latin typeface="Microsoft YaHei" panose="020B0503020204020204" pitchFamily="34" charset="-122"/>
              <a:ea typeface="Microsoft YaHei" panose="020B0503020204020204" pitchFamily="34" charset="-122"/>
            </a:endParaRPr>
          </a:p>
        </p:txBody>
      </p:sp>
      <p:sp>
        <p:nvSpPr>
          <p:cNvPr id="8" name="矩形 7"/>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IoU</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-Net</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367124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最新进展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18095105-5511-1747-ADAE-8798EAC87E66}"/>
              </a:ext>
            </a:extLst>
          </p:cNvPr>
          <p:cNvPicPr>
            <a:picLocks noChangeAspect="1"/>
          </p:cNvPicPr>
          <p:nvPr/>
        </p:nvPicPr>
        <p:blipFill>
          <a:blip r:embed="rId3"/>
          <a:stretch>
            <a:fillRect/>
          </a:stretch>
        </p:blipFill>
        <p:spPr>
          <a:xfrm>
            <a:off x="55597" y="2073948"/>
            <a:ext cx="8766865" cy="3651117"/>
          </a:xfrm>
          <a:prstGeom prst="rect">
            <a:avLst/>
          </a:prstGeom>
          <a:noFill/>
        </p:spPr>
      </p:pic>
      <p:sp>
        <p:nvSpPr>
          <p:cNvPr id="7" name="矩形 6">
            <a:extLst>
              <a:ext uri="{FF2B5EF4-FFF2-40B4-BE49-F238E27FC236}">
                <a16:creationId xmlns:a16="http://schemas.microsoft.com/office/drawing/2014/main" id="{5BE91281-0C72-C649-A2A4-D18D46D55AD6}"/>
              </a:ext>
            </a:extLst>
          </p:cNvPr>
          <p:cNvSpPr/>
          <p:nvPr/>
        </p:nvSpPr>
        <p:spPr>
          <a:xfrm>
            <a:off x="2631094" y="3396505"/>
            <a:ext cx="811695" cy="75537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9DA8DAA-B5E3-B745-911F-0BB98B711E62}"/>
              </a:ext>
            </a:extLst>
          </p:cNvPr>
          <p:cNvSpPr/>
          <p:nvPr/>
        </p:nvSpPr>
        <p:spPr>
          <a:xfrm>
            <a:off x="2631094" y="2400263"/>
            <a:ext cx="1437861" cy="66992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BC67D12D-31B0-494C-9B15-2914862FABA3}"/>
              </a:ext>
            </a:extLst>
          </p:cNvPr>
          <p:cNvSpPr/>
          <p:nvPr/>
        </p:nvSpPr>
        <p:spPr>
          <a:xfrm>
            <a:off x="4261509" y="3683474"/>
            <a:ext cx="3828008" cy="66992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6AA8D4D-12EC-AD42-BC74-85DA0438BDBE}"/>
              </a:ext>
            </a:extLst>
          </p:cNvPr>
          <p:cNvSpPr txBox="1"/>
          <p:nvPr/>
        </p:nvSpPr>
        <p:spPr>
          <a:xfrm>
            <a:off x="8589364" y="1952898"/>
            <a:ext cx="3602636" cy="3323987"/>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提出</a:t>
            </a:r>
            <a:r>
              <a:rPr kumimoji="1" lang="en-US" altLang="zh-CN" sz="2000" dirty="0" err="1">
                <a:solidFill>
                  <a:srgbClr val="0070C0"/>
                </a:solidFill>
                <a:latin typeface="Microsoft YaHei" panose="020B0503020204020204" pitchFamily="34" charset="-122"/>
                <a:ea typeface="Microsoft YaHei" panose="020B0503020204020204" pitchFamily="34" charset="-122"/>
              </a:rPr>
              <a:t>PrRoI</a:t>
            </a:r>
            <a:r>
              <a:rPr kumimoji="1" lang="en-US" altLang="zh-CN" sz="2000" dirty="0">
                <a:solidFill>
                  <a:srgbClr val="0070C0"/>
                </a:solidFill>
                <a:latin typeface="Microsoft YaHei" panose="020B0503020204020204" pitchFamily="34" charset="-122"/>
                <a:ea typeface="Microsoft YaHei" panose="020B0503020204020204" pitchFamily="34" charset="-122"/>
              </a:rPr>
              <a:t>-Pooling</a:t>
            </a:r>
            <a:r>
              <a:rPr kumimoji="1" lang="zh-CN" altLang="en-US" sz="2000" dirty="0">
                <a:latin typeface="Microsoft YaHei" panose="020B0503020204020204" pitchFamily="34" charset="-122"/>
                <a:ea typeface="Microsoft YaHei" panose="020B0503020204020204" pitchFamily="34" charset="-122"/>
              </a:rPr>
              <a:t>，来更好的</a:t>
            </a:r>
            <a:r>
              <a:rPr kumimoji="1" lang="zh-CN" altLang="en-US" sz="2000" dirty="0">
                <a:solidFill>
                  <a:srgbClr val="FF0000"/>
                </a:solidFill>
                <a:latin typeface="Microsoft YaHei" panose="020B0503020204020204" pitchFamily="34" charset="-122"/>
                <a:ea typeface="Microsoft YaHei" panose="020B0503020204020204" pitchFamily="34" charset="-122"/>
              </a:rPr>
              <a:t>解决</a:t>
            </a:r>
            <a:r>
              <a:rPr kumimoji="1" lang="en-US" altLang="zh-CN" sz="2000" dirty="0">
                <a:solidFill>
                  <a:srgbClr val="FF0000"/>
                </a:solidFill>
                <a:latin typeface="Microsoft YaHei" panose="020B0503020204020204" pitchFamily="34" charset="-122"/>
                <a:ea typeface="Microsoft YaHei" panose="020B0503020204020204" pitchFamily="34" charset="-122"/>
              </a:rPr>
              <a:t>m</a:t>
            </a:r>
            <a:r>
              <a:rPr kumimoji="1" lang="en" altLang="zh-CN" sz="2000" dirty="0">
                <a:solidFill>
                  <a:srgbClr val="FF0000"/>
                </a:solidFill>
                <a:latin typeface="Microsoft YaHei" panose="020B0503020204020204" pitchFamily="34" charset="-122"/>
                <a:ea typeface="Microsoft YaHei" panose="020B0503020204020204" pitchFamily="34" charset="-122"/>
              </a:rPr>
              <a:t>isalignment</a:t>
            </a:r>
          </a:p>
          <a:p>
            <a:pPr marL="342900" indent="-342900">
              <a:lnSpc>
                <a:spcPct val="150000"/>
              </a:lnSpc>
              <a:buFont typeface="Wingdings" panose="05000000000000000000" pitchFamily="2" charset="2"/>
              <a:buChar char="ü"/>
            </a:pPr>
            <a:r>
              <a:rPr kumimoji="1" lang="zh-CN" altLang="en-US" sz="2000" dirty="0">
                <a:latin typeface="Microsoft YaHei" panose="020B0503020204020204" pitchFamily="34" charset="-122"/>
                <a:ea typeface="Microsoft YaHei" panose="020B0503020204020204" pitchFamily="34" charset="-122"/>
              </a:rPr>
              <a:t>网络训练</a:t>
            </a:r>
            <a:r>
              <a:rPr kumimoji="1" lang="en-US" altLang="zh-CN" sz="2000" dirty="0" err="1">
                <a:latin typeface="Microsoft YaHei" panose="020B0503020204020204" pitchFamily="34" charset="-122"/>
                <a:ea typeface="Microsoft YaHei" panose="020B0503020204020204" pitchFamily="34" charset="-122"/>
              </a:rPr>
              <a:t>IoU</a:t>
            </a:r>
            <a:r>
              <a:rPr kumimoji="1" lang="zh-CN" altLang="en-US" sz="2000" dirty="0">
                <a:latin typeface="Microsoft YaHei" panose="020B0503020204020204" pitchFamily="34" charset="-122"/>
                <a:ea typeface="Microsoft YaHei" panose="020B0503020204020204" pitchFamily="34" charset="-122"/>
              </a:rPr>
              <a:t>分支，</a:t>
            </a:r>
            <a:r>
              <a:rPr kumimoji="1" lang="zh-CN" altLang="en-US" sz="2000" dirty="0">
                <a:solidFill>
                  <a:srgbClr val="FF0000"/>
                </a:solidFill>
                <a:latin typeface="Microsoft YaHei" panose="020B0503020204020204" pitchFamily="34" charset="-122"/>
                <a:ea typeface="Microsoft YaHei" panose="020B0503020204020204" pitchFamily="34" charset="-122"/>
              </a:rPr>
              <a:t>提取每个边界框的定位置信度</a:t>
            </a:r>
            <a:endParaRPr kumimoji="1" lang="en-US" altLang="zh-CN" sz="2000" dirty="0">
              <a:solidFill>
                <a:srgbClr val="FF0000"/>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anose="05000000000000000000" pitchFamily="2" charset="2"/>
              <a:buChar char="ü"/>
            </a:pPr>
            <a:r>
              <a:rPr kumimoji="1" lang="zh-CN" altLang="en-US" sz="2000" dirty="0">
                <a:solidFill>
                  <a:srgbClr val="0070C0"/>
                </a:solidFill>
                <a:latin typeface="Microsoft YaHei" panose="020B0503020204020204" pitchFamily="34" charset="-122"/>
                <a:ea typeface="Microsoft YaHei" panose="020B0503020204020204" pitchFamily="34" charset="-122"/>
              </a:rPr>
              <a:t>训练时</a:t>
            </a:r>
            <a:r>
              <a:rPr kumimoji="1" lang="zh-CN" altLang="en-US" sz="2000" dirty="0">
                <a:latin typeface="Microsoft YaHei" panose="020B0503020204020204" pitchFamily="34" charset="-122"/>
                <a:ea typeface="Microsoft YaHei" panose="020B0503020204020204" pitchFamily="34" charset="-122"/>
              </a:rPr>
              <a:t>，使用</a:t>
            </a:r>
            <a:r>
              <a:rPr kumimoji="1" lang="en-US" altLang="zh-CN" sz="2000" dirty="0">
                <a:solidFill>
                  <a:srgbClr val="FF0000"/>
                </a:solidFill>
                <a:latin typeface="Microsoft YaHei" panose="020B0503020204020204" pitchFamily="34" charset="-122"/>
                <a:ea typeface="Microsoft YaHei" panose="020B0503020204020204" pitchFamily="34" charset="-122"/>
              </a:rPr>
              <a:t>Jittered</a:t>
            </a:r>
            <a:r>
              <a:rPr kumimoji="1" lang="zh-CN" altLang="en-US" sz="2000" dirty="0">
                <a:solidFill>
                  <a:srgbClr val="FF0000"/>
                </a:solidFill>
                <a:latin typeface="Microsoft YaHei" panose="020B0503020204020204" pitchFamily="34" charset="-122"/>
                <a:ea typeface="Microsoft YaHei" panose="020B0503020204020204" pitchFamily="34" charset="-122"/>
              </a:rPr>
              <a:t> </a:t>
            </a:r>
            <a:r>
              <a:rPr kumimoji="1" lang="en-US" altLang="zh-CN" sz="2000" dirty="0" err="1">
                <a:solidFill>
                  <a:srgbClr val="FF0000"/>
                </a:solidFill>
                <a:latin typeface="Microsoft YaHei" panose="020B0503020204020204" pitchFamily="34" charset="-122"/>
                <a:ea typeface="Microsoft YaHei" panose="020B0503020204020204" pitchFamily="34" charset="-122"/>
              </a:rPr>
              <a:t>RoIs</a:t>
            </a:r>
            <a:r>
              <a:rPr kumimoji="1" lang="zh-CN" altLang="en-US" sz="2000" dirty="0">
                <a:latin typeface="Microsoft YaHei" panose="020B0503020204020204" pitchFamily="34" charset="-122"/>
                <a:ea typeface="Microsoft YaHei" panose="020B0503020204020204" pitchFamily="34" charset="-122"/>
              </a:rPr>
              <a:t>提取</a:t>
            </a:r>
            <a:r>
              <a:rPr kumimoji="1" lang="en-US" altLang="zh-CN" sz="2000" dirty="0" err="1">
                <a:latin typeface="Microsoft YaHei" panose="020B0503020204020204" pitchFamily="34" charset="-122"/>
                <a:ea typeface="Microsoft YaHei" panose="020B0503020204020204" pitchFamily="34" charset="-122"/>
              </a:rPr>
              <a:t>RoI</a:t>
            </a:r>
            <a:r>
              <a:rPr kumimoji="1" lang="zh-CN" altLang="en-US" sz="2000" dirty="0">
                <a:latin typeface="Microsoft YaHei" panose="020B0503020204020204" pitchFamily="34" charset="-122"/>
                <a:ea typeface="Microsoft YaHei" panose="020B0503020204020204" pitchFamily="34" charset="-122"/>
              </a:rPr>
              <a:t>，以更好的训练</a:t>
            </a:r>
            <a:r>
              <a:rPr kumimoji="1" lang="en-US" altLang="zh-CN" sz="2000" dirty="0" err="1">
                <a:latin typeface="Microsoft YaHei" panose="020B0503020204020204" pitchFamily="34" charset="-122"/>
                <a:ea typeface="Microsoft YaHei" panose="020B0503020204020204" pitchFamily="34" charset="-122"/>
              </a:rPr>
              <a:t>IoU</a:t>
            </a:r>
            <a:r>
              <a:rPr kumimoji="1" lang="zh-CN" altLang="en-US" sz="2000" dirty="0">
                <a:latin typeface="Microsoft YaHei" panose="020B0503020204020204" pitchFamily="34" charset="-122"/>
                <a:ea typeface="Microsoft YaHei" panose="020B0503020204020204" pitchFamily="34" charset="-122"/>
              </a:rPr>
              <a:t>分支</a:t>
            </a:r>
            <a:endParaRPr kumimoji="1" lang="en-US" altLang="zh-CN" sz="2000"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30F449C-20F2-4A4E-98C7-33236A74637F}"/>
              </a:ext>
            </a:extLst>
          </p:cNvPr>
          <p:cNvSpPr/>
          <p:nvPr/>
        </p:nvSpPr>
        <p:spPr>
          <a:xfrm>
            <a:off x="8589365" y="1984233"/>
            <a:ext cx="3602636" cy="901093"/>
          </a:xfrm>
          <a:prstGeom prst="rect">
            <a:avLst/>
          </a:prstGeom>
          <a:noFill/>
          <a:ln w="444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IoU</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-Net</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：网络结构</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79191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04E716-0A9B-5140-90C5-82471EBA1DD1}"/>
              </a:ext>
            </a:extLst>
          </p:cNvPr>
          <p:cNvPicPr>
            <a:picLocks noChangeAspect="1"/>
          </p:cNvPicPr>
          <p:nvPr/>
        </p:nvPicPr>
        <p:blipFill>
          <a:blip r:embed="rId3"/>
          <a:stretch>
            <a:fillRect/>
          </a:stretch>
        </p:blipFill>
        <p:spPr>
          <a:xfrm>
            <a:off x="1983182" y="1738011"/>
            <a:ext cx="8255738" cy="3778766"/>
          </a:xfrm>
          <a:prstGeom prst="rect">
            <a:avLst/>
          </a:prstGeom>
        </p:spPr>
      </p:pic>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最新进展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IoU</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-Net</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PrRoI</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-Pooling</a:t>
            </a: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8" name="矩形 7">
            <a:extLst>
              <a:ext uri="{FF2B5EF4-FFF2-40B4-BE49-F238E27FC236}">
                <a16:creationId xmlns:a16="http://schemas.microsoft.com/office/drawing/2014/main" id="{D8CEB36D-8F4D-4C44-94CA-2E11C1B793F1}"/>
              </a:ext>
            </a:extLst>
          </p:cNvPr>
          <p:cNvSpPr/>
          <p:nvPr/>
        </p:nvSpPr>
        <p:spPr>
          <a:xfrm>
            <a:off x="1255027" y="5435046"/>
            <a:ext cx="8509381" cy="1422954"/>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kumimoji="1" lang="en-US" altLang="zh-CN" sz="2000" dirty="0" err="1">
                <a:latin typeface="Microsoft YaHei" panose="020B0503020204020204" pitchFamily="34" charset="-122"/>
                <a:ea typeface="Microsoft YaHei" panose="020B0503020204020204" pitchFamily="34" charset="-122"/>
              </a:rPr>
              <a:t>RoI</a:t>
            </a:r>
            <a:r>
              <a:rPr kumimoji="1" lang="en-US" altLang="zh-CN" sz="2000" dirty="0">
                <a:latin typeface="Microsoft YaHei" panose="020B0503020204020204" pitchFamily="34" charset="-122"/>
                <a:ea typeface="Microsoft YaHei" panose="020B0503020204020204" pitchFamily="34" charset="-122"/>
              </a:rPr>
              <a:t> Pooling</a:t>
            </a:r>
            <a:r>
              <a:rPr kumimoji="1" lang="zh-CN" altLang="en-US" sz="2000" dirty="0">
                <a:latin typeface="Microsoft YaHei" panose="020B0503020204020204" pitchFamily="34" charset="-122"/>
                <a:ea typeface="Microsoft YaHei" panose="020B0503020204020204" pitchFamily="34" charset="-122"/>
              </a:rPr>
              <a:t>取整运算时，会一定程度丢失位置信息（</a:t>
            </a:r>
            <a:r>
              <a:rPr kumimoji="1" lang="en-US" altLang="zh-CN" sz="2000" dirty="0">
                <a:latin typeface="Microsoft YaHei" panose="020B0503020204020204" pitchFamily="34" charset="-122"/>
                <a:ea typeface="Microsoft YaHei" panose="020B0503020204020204" pitchFamily="34" charset="-122"/>
              </a:rPr>
              <a:t>misalignment</a:t>
            </a:r>
            <a:r>
              <a:rPr kumimoji="1" lang="zh-CN" altLang="en-US" sz="2000" dirty="0">
                <a:latin typeface="Microsoft YaHei" panose="020B0503020204020204" pitchFamily="34" charset="-122"/>
                <a:ea typeface="Microsoft YaHei" panose="020B0503020204020204" pitchFamily="34" charset="-122"/>
              </a:rPr>
              <a:t>）</a:t>
            </a:r>
            <a:endParaRPr kumimoji="1" lang="en-US" altLang="zh-CN" sz="2000" dirty="0">
              <a:latin typeface="Microsoft YaHei" panose="020B0503020204020204" pitchFamily="34" charset="-122"/>
              <a:ea typeface="Microsoft YaHei" panose="020B0503020204020204" pitchFamily="34" charset="-122"/>
            </a:endParaRPr>
          </a:p>
          <a:p>
            <a:pPr algn="ctr">
              <a:lnSpc>
                <a:spcPct val="150000"/>
              </a:lnSpc>
            </a:pPr>
            <a:r>
              <a:rPr kumimoji="1" lang="zh-CN" altLang="en-US" sz="2000" dirty="0">
                <a:latin typeface="Microsoft YaHei" panose="020B0503020204020204" pitchFamily="34" charset="-122"/>
                <a:ea typeface="Microsoft YaHei" panose="020B0503020204020204" pitchFamily="34" charset="-122"/>
              </a:rPr>
              <a:t>在</a:t>
            </a:r>
            <a:r>
              <a:rPr kumimoji="1" lang="en-US" altLang="zh-CN" sz="2000" dirty="0" err="1">
                <a:latin typeface="Microsoft YaHei" panose="020B0503020204020204" pitchFamily="34" charset="-122"/>
                <a:ea typeface="Microsoft YaHei" panose="020B0503020204020204" pitchFamily="34" charset="-122"/>
              </a:rPr>
              <a:t>RoI</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Align</a:t>
            </a:r>
            <a:r>
              <a:rPr kumimoji="1" lang="zh-CN" altLang="en-US" sz="2000" dirty="0">
                <a:latin typeface="Microsoft YaHei" panose="020B0503020204020204" pitchFamily="34" charset="-122"/>
                <a:ea typeface="Microsoft YaHei" panose="020B0503020204020204" pitchFamily="34" charset="-122"/>
              </a:rPr>
              <a:t>中采用双线性运算，需要</a:t>
            </a:r>
            <a:r>
              <a:rPr kumimoji="1" lang="zh-CN" altLang="en-US" sz="2000" dirty="0">
                <a:solidFill>
                  <a:srgbClr val="0070C0"/>
                </a:solidFill>
                <a:latin typeface="Microsoft YaHei" panose="020B0503020204020204" pitchFamily="34" charset="-122"/>
                <a:ea typeface="Microsoft YaHei" panose="020B0503020204020204" pitchFamily="34" charset="-122"/>
              </a:rPr>
              <a:t>预设</a:t>
            </a:r>
            <a:r>
              <a:rPr kumimoji="1" lang="en-US" altLang="zh-CN" sz="2000" dirty="0">
                <a:solidFill>
                  <a:srgbClr val="0070C0"/>
                </a:solidFill>
                <a:latin typeface="Microsoft YaHei" panose="020B0503020204020204" pitchFamily="34" charset="-122"/>
                <a:ea typeface="Microsoft YaHei" panose="020B0503020204020204" pitchFamily="34" charset="-122"/>
              </a:rPr>
              <a:t>N</a:t>
            </a:r>
            <a:r>
              <a:rPr kumimoji="1" lang="zh-CN" altLang="en-US" sz="2000" dirty="0">
                <a:solidFill>
                  <a:srgbClr val="0070C0"/>
                </a:solidFill>
                <a:latin typeface="Microsoft YaHei" panose="020B0503020204020204" pitchFamily="34" charset="-122"/>
                <a:ea typeface="Microsoft YaHei" panose="020B0503020204020204" pitchFamily="34" charset="-122"/>
              </a:rPr>
              <a:t>的个数</a:t>
            </a:r>
            <a:endParaRPr kumimoji="1" lang="en-US" altLang="zh-CN" sz="2000" dirty="0">
              <a:solidFill>
                <a:srgbClr val="0070C0"/>
              </a:solidFill>
              <a:latin typeface="Microsoft YaHei" panose="020B0503020204020204" pitchFamily="34" charset="-122"/>
              <a:ea typeface="Microsoft YaHei" panose="020B0503020204020204" pitchFamily="34" charset="-122"/>
            </a:endParaRPr>
          </a:p>
          <a:p>
            <a:pPr algn="ctr">
              <a:lnSpc>
                <a:spcPct val="150000"/>
              </a:lnSpc>
            </a:pPr>
            <a:r>
              <a:rPr kumimoji="1" lang="en-US" altLang="zh-CN" sz="2000" dirty="0" err="1">
                <a:latin typeface="Microsoft YaHei" panose="020B0503020204020204" pitchFamily="34" charset="-122"/>
                <a:ea typeface="Microsoft YaHei" panose="020B0503020204020204" pitchFamily="34" charset="-122"/>
              </a:rPr>
              <a:t>PrRoI</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Pooling</a:t>
            </a:r>
            <a:r>
              <a:rPr kumimoji="1" lang="zh-CN" altLang="en-US" sz="2000" dirty="0">
                <a:latin typeface="Microsoft YaHei" panose="020B0503020204020204" pitchFamily="34" charset="-122"/>
                <a:ea typeface="Microsoft YaHei" panose="020B0503020204020204" pitchFamily="34" charset="-122"/>
              </a:rPr>
              <a:t>不需要，直接使用</a:t>
            </a:r>
            <a:r>
              <a:rPr kumimoji="1" lang="zh-CN" altLang="en-US" sz="2000" dirty="0">
                <a:solidFill>
                  <a:srgbClr val="FF0000"/>
                </a:solidFill>
                <a:latin typeface="Microsoft YaHei" panose="020B0503020204020204" pitchFamily="34" charset="-122"/>
                <a:ea typeface="Microsoft YaHei" panose="020B0503020204020204" pitchFamily="34" charset="-122"/>
              </a:rPr>
              <a:t>积分取均值</a:t>
            </a:r>
          </a:p>
        </p:txBody>
      </p:sp>
    </p:spTree>
    <p:extLst>
      <p:ext uri="{BB962C8B-B14F-4D97-AF65-F5344CB8AC3E}">
        <p14:creationId xmlns:p14="http://schemas.microsoft.com/office/powerpoint/2010/main" val="91867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最新进展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id="{83E20CC3-FDFB-5A42-A9A1-B3EFFA7F16E6}"/>
              </a:ext>
            </a:extLst>
          </p:cNvPr>
          <p:cNvSpPr/>
          <p:nvPr/>
        </p:nvSpPr>
        <p:spPr>
          <a:xfrm>
            <a:off x="250548" y="6611779"/>
            <a:ext cx="10111508" cy="246221"/>
          </a:xfrm>
          <a:prstGeom prst="rect">
            <a:avLst/>
          </a:prstGeom>
        </p:spPr>
        <p:txBody>
          <a:bodyPr wrap="square">
            <a:spAutoFit/>
          </a:bodyPr>
          <a:lstStyle/>
          <a:p>
            <a:r>
              <a:rPr lang="en" altLang="zh-CN" sz="1000" dirty="0"/>
              <a:t>Hamid </a:t>
            </a:r>
            <a:r>
              <a:rPr lang="en" altLang="zh-CN" sz="1000" dirty="0" err="1"/>
              <a:t>Rezatofighi</a:t>
            </a:r>
            <a:r>
              <a:rPr lang="en-US" altLang="zh-CN" sz="1000" dirty="0"/>
              <a:t>,</a:t>
            </a:r>
            <a:r>
              <a:rPr lang="en" altLang="zh-CN" sz="1000" dirty="0"/>
              <a:t>Nathan Tsoi</a:t>
            </a:r>
            <a:r>
              <a:rPr lang="en-US" altLang="zh-CN" sz="1000" dirty="0"/>
              <a:t>,</a:t>
            </a:r>
            <a:r>
              <a:rPr lang="en" altLang="zh-CN" sz="1000" dirty="0"/>
              <a:t> </a:t>
            </a:r>
            <a:r>
              <a:rPr lang="en" altLang="zh-CN" sz="1000" dirty="0" err="1"/>
              <a:t>JunYoung</a:t>
            </a:r>
            <a:r>
              <a:rPr lang="en" altLang="zh-CN" sz="1000" dirty="0"/>
              <a:t> </a:t>
            </a:r>
            <a:r>
              <a:rPr lang="en" altLang="zh-CN" sz="1000" dirty="0" err="1"/>
              <a:t>Gwak</a:t>
            </a:r>
            <a:r>
              <a:rPr lang="en-US" altLang="zh-CN" sz="1000" dirty="0"/>
              <a:t>,</a:t>
            </a:r>
            <a:r>
              <a:rPr lang="en" altLang="zh-CN" sz="1000" dirty="0"/>
              <a:t>Amir</a:t>
            </a:r>
            <a:r>
              <a:rPr lang="zh-CN" altLang="en-US" sz="1000" dirty="0"/>
              <a:t> </a:t>
            </a:r>
            <a:r>
              <a:rPr lang="en" altLang="zh-CN" sz="1000" dirty="0" err="1"/>
              <a:t>Sadeghian</a:t>
            </a:r>
            <a:r>
              <a:rPr lang="en-US" altLang="zh-CN" sz="1000" dirty="0"/>
              <a:t>,</a:t>
            </a:r>
            <a:r>
              <a:rPr lang="en" altLang="zh-CN" sz="1000" dirty="0"/>
              <a:t>Ian Reid2 Silvio Savarese</a:t>
            </a:r>
            <a:r>
              <a:rPr lang="zh-CN" altLang="en-US" sz="1000" dirty="0"/>
              <a:t> </a:t>
            </a:r>
            <a:r>
              <a:rPr lang="en-US" altLang="zh-CN" sz="1000" dirty="0"/>
              <a:t>“</a:t>
            </a:r>
            <a:r>
              <a:rPr lang="en" altLang="zh-CN" sz="1000" dirty="0">
                <a:latin typeface="NimbusRomNo9L"/>
              </a:rPr>
              <a:t>Generalized Intersection over Union: A Metric and A Loss for Bounding Box Regression</a:t>
            </a:r>
            <a:r>
              <a:rPr lang="en-US" altLang="zh-CN" sz="1000" dirty="0">
                <a:latin typeface="NimbusRomNo9L"/>
              </a:rPr>
              <a:t>”</a:t>
            </a:r>
            <a:r>
              <a:rPr lang="zh-CN" altLang="en-US" sz="1000" dirty="0">
                <a:latin typeface="NimbusRomNo9L"/>
              </a:rPr>
              <a:t> </a:t>
            </a:r>
            <a:r>
              <a:rPr lang="en-US" altLang="zh-CN" sz="1000" dirty="0">
                <a:latin typeface="NimbusRomNo9L"/>
              </a:rPr>
              <a:t>CVPR</a:t>
            </a:r>
            <a:r>
              <a:rPr lang="zh-CN" altLang="en-US" sz="1000" dirty="0">
                <a:latin typeface="NimbusRomNo9L"/>
              </a:rPr>
              <a:t> </a:t>
            </a:r>
            <a:r>
              <a:rPr lang="en-US" altLang="zh-CN" sz="1000" dirty="0">
                <a:latin typeface="NimbusRomNo9L"/>
              </a:rPr>
              <a:t>2019</a:t>
            </a:r>
            <a:endParaRPr lang="en" altLang="zh-CN" sz="1000" dirty="0"/>
          </a:p>
        </p:txBody>
      </p:sp>
      <p:pic>
        <p:nvPicPr>
          <p:cNvPr id="6" name="图片 5">
            <a:extLst>
              <a:ext uri="{FF2B5EF4-FFF2-40B4-BE49-F238E27FC236}">
                <a16:creationId xmlns:a16="http://schemas.microsoft.com/office/drawing/2014/main" id="{9E78B0F2-6D9F-6A45-8E9B-AFE74E2FE9C6}"/>
              </a:ext>
            </a:extLst>
          </p:cNvPr>
          <p:cNvPicPr>
            <a:picLocks noChangeAspect="1"/>
          </p:cNvPicPr>
          <p:nvPr/>
        </p:nvPicPr>
        <p:blipFill>
          <a:blip r:embed="rId3"/>
          <a:stretch>
            <a:fillRect/>
          </a:stretch>
        </p:blipFill>
        <p:spPr>
          <a:xfrm>
            <a:off x="1426371" y="2182503"/>
            <a:ext cx="3355974" cy="2076021"/>
          </a:xfrm>
          <a:prstGeom prst="rect">
            <a:avLst/>
          </a:prstGeom>
        </p:spPr>
      </p:pic>
      <p:pic>
        <p:nvPicPr>
          <p:cNvPr id="7" name="图片 6">
            <a:extLst>
              <a:ext uri="{FF2B5EF4-FFF2-40B4-BE49-F238E27FC236}">
                <a16:creationId xmlns:a16="http://schemas.microsoft.com/office/drawing/2014/main" id="{97A21F8B-0418-204C-8F40-6D7DC74D7E8C}"/>
              </a:ext>
            </a:extLst>
          </p:cNvPr>
          <p:cNvPicPr>
            <a:picLocks noChangeAspect="1"/>
          </p:cNvPicPr>
          <p:nvPr/>
        </p:nvPicPr>
        <p:blipFill>
          <a:blip r:embed="rId4"/>
          <a:stretch>
            <a:fillRect/>
          </a:stretch>
        </p:blipFill>
        <p:spPr>
          <a:xfrm>
            <a:off x="1490332" y="4326149"/>
            <a:ext cx="2833766" cy="1222789"/>
          </a:xfrm>
          <a:prstGeom prst="rect">
            <a:avLst/>
          </a:prstGeom>
        </p:spPr>
      </p:pic>
      <p:sp>
        <p:nvSpPr>
          <p:cNvPr id="8" name="文本框 7">
            <a:extLst>
              <a:ext uri="{FF2B5EF4-FFF2-40B4-BE49-F238E27FC236}">
                <a16:creationId xmlns:a16="http://schemas.microsoft.com/office/drawing/2014/main" id="{BB164D49-0060-DD42-9EC6-108D8319AC5C}"/>
              </a:ext>
            </a:extLst>
          </p:cNvPr>
          <p:cNvSpPr txBox="1"/>
          <p:nvPr/>
        </p:nvSpPr>
        <p:spPr>
          <a:xfrm>
            <a:off x="5187282" y="2182503"/>
            <a:ext cx="6066872" cy="230832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kumimoji="1" lang="en-US" altLang="zh-CN" sz="2400" dirty="0" err="1">
                <a:solidFill>
                  <a:srgbClr val="CC0099"/>
                </a:solidFill>
                <a:latin typeface="Microsoft YaHei" panose="020B0503020204020204" pitchFamily="34" charset="-122"/>
                <a:ea typeface="Microsoft YaHei" panose="020B0503020204020204" pitchFamily="34" charset="-122"/>
              </a:rPr>
              <a:t>IoU</a:t>
            </a:r>
            <a:r>
              <a:rPr kumimoji="1" lang="zh-CN" altLang="en-US" sz="2400" dirty="0">
                <a:solidFill>
                  <a:srgbClr val="CC0099"/>
                </a:solidFill>
                <a:latin typeface="Microsoft YaHei" panose="020B0503020204020204" pitchFamily="34" charset="-122"/>
                <a:ea typeface="Microsoft YaHei" panose="020B0503020204020204" pitchFamily="34" charset="-122"/>
              </a:rPr>
              <a:t>存在的问题：</a:t>
            </a:r>
            <a:endParaRPr kumimoji="1" lang="en-US" altLang="zh-CN" sz="2400" dirty="0">
              <a:solidFill>
                <a:srgbClr val="CC0099"/>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ü"/>
            </a:pPr>
            <a:r>
              <a:rPr kumimoji="1" lang="en-US" altLang="zh-CN" dirty="0" err="1">
                <a:latin typeface="Microsoft YaHei" panose="020B0503020204020204" pitchFamily="34" charset="-122"/>
                <a:ea typeface="Microsoft YaHei" panose="020B0503020204020204" pitchFamily="34" charset="-122"/>
              </a:rPr>
              <a:t>IoU</a:t>
            </a:r>
            <a:r>
              <a:rPr kumimoji="1" lang="zh-CN" altLang="en-US" dirty="0">
                <a:latin typeface="Microsoft YaHei" panose="020B0503020204020204" pitchFamily="34" charset="-122"/>
                <a:ea typeface="Microsoft YaHei" panose="020B0503020204020204" pitchFamily="34" charset="-122"/>
              </a:rPr>
              <a:t>与常用的损失没有强相关性</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ü"/>
            </a:pPr>
            <a:r>
              <a:rPr kumimoji="1" lang="zh-CN" altLang="en-US" dirty="0">
                <a:latin typeface="Microsoft YaHei" panose="020B0503020204020204" pitchFamily="34" charset="-122"/>
                <a:ea typeface="Microsoft YaHei" panose="020B0503020204020204" pitchFamily="34" charset="-122"/>
              </a:rPr>
              <a:t>如果两个对象不重叠，则</a:t>
            </a:r>
            <a:r>
              <a:rPr kumimoji="1" lang="en-US" altLang="zh-CN" dirty="0" err="1">
                <a:latin typeface="Microsoft YaHei" panose="020B0503020204020204" pitchFamily="34" charset="-122"/>
                <a:ea typeface="Microsoft YaHei" panose="020B0503020204020204" pitchFamily="34" charset="-122"/>
              </a:rPr>
              <a:t>IoU</a:t>
            </a:r>
            <a:r>
              <a:rPr kumimoji="1" lang="zh-CN" altLang="en-US" dirty="0">
                <a:latin typeface="Microsoft YaHei" panose="020B0503020204020204" pitchFamily="34" charset="-122"/>
                <a:ea typeface="Microsoft YaHei" panose="020B0503020204020204" pitchFamily="34" charset="-122"/>
              </a:rPr>
              <a:t>值将为零，并且不会反映两个形状彼此之间的距离</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ü"/>
            </a:pPr>
            <a:r>
              <a:rPr kumimoji="1" lang="en-US" altLang="zh-CN" dirty="0" err="1">
                <a:latin typeface="Microsoft YaHei" panose="020B0503020204020204" pitchFamily="34" charset="-122"/>
                <a:ea typeface="Microsoft YaHei" panose="020B0503020204020204" pitchFamily="34" charset="-122"/>
              </a:rPr>
              <a:t>IoU</a:t>
            </a:r>
            <a:r>
              <a:rPr kumimoji="1" lang="zh-CN" altLang="en-US" dirty="0">
                <a:latin typeface="Microsoft YaHei" panose="020B0503020204020204" pitchFamily="34" charset="-122"/>
                <a:ea typeface="Microsoft YaHei" panose="020B0503020204020204" pitchFamily="34" charset="-122"/>
              </a:rPr>
              <a:t>无法正确区分两个对象的对齐方式。</a:t>
            </a:r>
          </a:p>
        </p:txBody>
      </p:sp>
      <p:sp>
        <p:nvSpPr>
          <p:cNvPr id="9" name="矩形 8"/>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2</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GIoU</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361483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9456" y="418410"/>
            <a:ext cx="207184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目标检测</a:t>
            </a:r>
          </a:p>
        </p:txBody>
      </p:sp>
      <p:pic>
        <p:nvPicPr>
          <p:cNvPr id="4" name="图片 3">
            <a:extLst>
              <a:ext uri="{FF2B5EF4-FFF2-40B4-BE49-F238E27FC236}">
                <a16:creationId xmlns:a16="http://schemas.microsoft.com/office/drawing/2014/main" id="{E2FB3B48-4C2E-9E41-B4D8-FF4760EAF280}"/>
              </a:ext>
            </a:extLst>
          </p:cNvPr>
          <p:cNvPicPr>
            <a:picLocks noChangeAspect="1"/>
          </p:cNvPicPr>
          <p:nvPr/>
        </p:nvPicPr>
        <p:blipFill>
          <a:blip r:embed="rId3"/>
          <a:stretch>
            <a:fillRect/>
          </a:stretch>
        </p:blipFill>
        <p:spPr>
          <a:xfrm>
            <a:off x="804686" y="2894666"/>
            <a:ext cx="3010078" cy="2755486"/>
          </a:xfrm>
          <a:prstGeom prst="rect">
            <a:avLst/>
          </a:prstGeom>
        </p:spPr>
      </p:pic>
      <p:pic>
        <p:nvPicPr>
          <p:cNvPr id="22" name="图片 21">
            <a:extLst>
              <a:ext uri="{FF2B5EF4-FFF2-40B4-BE49-F238E27FC236}">
                <a16:creationId xmlns:a16="http://schemas.microsoft.com/office/drawing/2014/main" id="{54FE12D2-D196-3F42-9FCB-5AED9CB149C4}"/>
              </a:ext>
            </a:extLst>
          </p:cNvPr>
          <p:cNvPicPr>
            <a:picLocks noChangeAspect="1"/>
          </p:cNvPicPr>
          <p:nvPr/>
        </p:nvPicPr>
        <p:blipFill>
          <a:blip r:embed="rId3"/>
          <a:stretch>
            <a:fillRect/>
          </a:stretch>
        </p:blipFill>
        <p:spPr>
          <a:xfrm>
            <a:off x="4343223" y="2894666"/>
            <a:ext cx="3010078" cy="2755486"/>
          </a:xfrm>
          <a:prstGeom prst="rect">
            <a:avLst/>
          </a:prstGeom>
        </p:spPr>
      </p:pic>
      <p:sp>
        <p:nvSpPr>
          <p:cNvPr id="8" name="矩形 7">
            <a:extLst>
              <a:ext uri="{FF2B5EF4-FFF2-40B4-BE49-F238E27FC236}">
                <a16:creationId xmlns:a16="http://schemas.microsoft.com/office/drawing/2014/main" id="{F6990985-D68D-804E-AEF9-914A8E45F74F}"/>
              </a:ext>
            </a:extLst>
          </p:cNvPr>
          <p:cNvSpPr/>
          <p:nvPr/>
        </p:nvSpPr>
        <p:spPr>
          <a:xfrm>
            <a:off x="5191037" y="2894666"/>
            <a:ext cx="1481226" cy="27554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EFF67F47-BBC8-7546-8C09-C83D175414F3}"/>
              </a:ext>
            </a:extLst>
          </p:cNvPr>
          <p:cNvPicPr>
            <a:picLocks noChangeAspect="1"/>
          </p:cNvPicPr>
          <p:nvPr/>
        </p:nvPicPr>
        <p:blipFill>
          <a:blip r:embed="rId4"/>
          <a:stretch>
            <a:fillRect/>
          </a:stretch>
        </p:blipFill>
        <p:spPr>
          <a:xfrm>
            <a:off x="8177214" y="2894665"/>
            <a:ext cx="3673980" cy="2755486"/>
          </a:xfrm>
          <a:prstGeom prst="rect">
            <a:avLst/>
          </a:prstGeom>
        </p:spPr>
      </p:pic>
      <p:sp>
        <p:nvSpPr>
          <p:cNvPr id="10" name="文本框 9">
            <a:extLst>
              <a:ext uri="{FF2B5EF4-FFF2-40B4-BE49-F238E27FC236}">
                <a16:creationId xmlns:a16="http://schemas.microsoft.com/office/drawing/2014/main" id="{5B81BC10-FD2F-6B4F-B1BD-0D599248498F}"/>
              </a:ext>
            </a:extLst>
          </p:cNvPr>
          <p:cNvSpPr txBox="1"/>
          <p:nvPr/>
        </p:nvSpPr>
        <p:spPr>
          <a:xfrm>
            <a:off x="1916816" y="5675463"/>
            <a:ext cx="985991" cy="523220"/>
          </a:xfrm>
          <a:prstGeom prst="rect">
            <a:avLst/>
          </a:prstGeom>
          <a:noFill/>
        </p:spPr>
        <p:txBody>
          <a:bodyPr wrap="square" rtlCol="0">
            <a:spAutoFit/>
          </a:bodyPr>
          <a:lstStyle/>
          <a:p>
            <a:r>
              <a:rPr kumimoji="1" lang="en-US" altLang="zh-CN" sz="2800" dirty="0"/>
              <a:t>Cat</a:t>
            </a:r>
            <a:endParaRPr kumimoji="1" lang="zh-CN" altLang="en-US" sz="2800" dirty="0"/>
          </a:p>
        </p:txBody>
      </p:sp>
      <p:sp>
        <p:nvSpPr>
          <p:cNvPr id="35" name="文本框 34">
            <a:extLst>
              <a:ext uri="{FF2B5EF4-FFF2-40B4-BE49-F238E27FC236}">
                <a16:creationId xmlns:a16="http://schemas.microsoft.com/office/drawing/2014/main" id="{300350B7-7764-DD47-80C5-27857F10C659}"/>
              </a:ext>
            </a:extLst>
          </p:cNvPr>
          <p:cNvSpPr txBox="1"/>
          <p:nvPr/>
        </p:nvSpPr>
        <p:spPr>
          <a:xfrm>
            <a:off x="5603004" y="5700774"/>
            <a:ext cx="985991" cy="523220"/>
          </a:xfrm>
          <a:prstGeom prst="rect">
            <a:avLst/>
          </a:prstGeom>
          <a:noFill/>
        </p:spPr>
        <p:txBody>
          <a:bodyPr wrap="square" rtlCol="0">
            <a:spAutoFit/>
          </a:bodyPr>
          <a:lstStyle/>
          <a:p>
            <a:r>
              <a:rPr kumimoji="1" lang="en-US" altLang="zh-CN" sz="2800" dirty="0"/>
              <a:t>Cat</a:t>
            </a:r>
            <a:endParaRPr kumimoji="1" lang="zh-CN" altLang="en-US" sz="2800" dirty="0"/>
          </a:p>
        </p:txBody>
      </p:sp>
      <p:sp>
        <p:nvSpPr>
          <p:cNvPr id="11" name="文本框 10">
            <a:extLst>
              <a:ext uri="{FF2B5EF4-FFF2-40B4-BE49-F238E27FC236}">
                <a16:creationId xmlns:a16="http://schemas.microsoft.com/office/drawing/2014/main" id="{DD57FB3B-7D0E-9245-99F0-0F11D4857323}"/>
              </a:ext>
            </a:extLst>
          </p:cNvPr>
          <p:cNvSpPr txBox="1"/>
          <p:nvPr/>
        </p:nvSpPr>
        <p:spPr>
          <a:xfrm>
            <a:off x="9100997" y="5635925"/>
            <a:ext cx="2039213" cy="523220"/>
          </a:xfrm>
          <a:prstGeom prst="rect">
            <a:avLst/>
          </a:prstGeom>
          <a:noFill/>
        </p:spPr>
        <p:txBody>
          <a:bodyPr wrap="none" rtlCol="0">
            <a:spAutoFit/>
          </a:bodyPr>
          <a:lstStyle/>
          <a:p>
            <a:r>
              <a:rPr kumimoji="1" lang="en-US" altLang="zh-CN" sz="2800" dirty="0">
                <a:solidFill>
                  <a:srgbClr val="FF0000"/>
                </a:solidFill>
              </a:rPr>
              <a:t>Cat </a:t>
            </a:r>
            <a:r>
              <a:rPr kumimoji="1" lang="en-US" altLang="zh-CN" sz="2800" dirty="0">
                <a:solidFill>
                  <a:srgbClr val="00B0F0"/>
                </a:solidFill>
              </a:rPr>
              <a:t>dog</a:t>
            </a:r>
            <a:r>
              <a:rPr kumimoji="1" lang="en-US" altLang="zh-CN" dirty="0"/>
              <a:t> </a:t>
            </a:r>
            <a:r>
              <a:rPr kumimoji="1" lang="en-US" altLang="zh-CN" sz="2800" dirty="0">
                <a:solidFill>
                  <a:srgbClr val="00ED00"/>
                </a:solidFill>
              </a:rPr>
              <a:t>duck</a:t>
            </a:r>
            <a:endParaRPr kumimoji="1" lang="zh-CN" altLang="en-US" sz="2800" dirty="0">
              <a:solidFill>
                <a:srgbClr val="00ED00"/>
              </a:solidFill>
            </a:endParaRPr>
          </a:p>
        </p:txBody>
      </p:sp>
      <p:sp>
        <p:nvSpPr>
          <p:cNvPr id="12" name="文本框 11">
            <a:extLst>
              <a:ext uri="{FF2B5EF4-FFF2-40B4-BE49-F238E27FC236}">
                <a16:creationId xmlns:a16="http://schemas.microsoft.com/office/drawing/2014/main" id="{A9BFB1C8-2771-E445-A2E4-9BB3D7B74CF5}"/>
              </a:ext>
            </a:extLst>
          </p:cNvPr>
          <p:cNvSpPr txBox="1"/>
          <p:nvPr/>
        </p:nvSpPr>
        <p:spPr>
          <a:xfrm>
            <a:off x="1904549" y="2311756"/>
            <a:ext cx="800219" cy="461665"/>
          </a:xfrm>
          <a:prstGeom prst="rect">
            <a:avLst/>
          </a:prstGeom>
          <a:noFill/>
        </p:spPr>
        <p:txBody>
          <a:bodyPr wrap="none" rtlCol="0">
            <a:spAutoFit/>
          </a:bodyPr>
          <a:lstStyle/>
          <a:p>
            <a:r>
              <a:rPr kumimoji="1" lang="zh-CN" altLang="en-US" sz="2400" b="1" dirty="0"/>
              <a:t>分类</a:t>
            </a:r>
          </a:p>
        </p:txBody>
      </p:sp>
      <p:sp>
        <p:nvSpPr>
          <p:cNvPr id="37" name="文本框 36">
            <a:extLst>
              <a:ext uri="{FF2B5EF4-FFF2-40B4-BE49-F238E27FC236}">
                <a16:creationId xmlns:a16="http://schemas.microsoft.com/office/drawing/2014/main" id="{295F2AAB-73A7-5C44-BD2B-2273DA89AABA}"/>
              </a:ext>
            </a:extLst>
          </p:cNvPr>
          <p:cNvSpPr txBox="1"/>
          <p:nvPr/>
        </p:nvSpPr>
        <p:spPr>
          <a:xfrm>
            <a:off x="5531540" y="2300354"/>
            <a:ext cx="803425" cy="461665"/>
          </a:xfrm>
          <a:prstGeom prst="rect">
            <a:avLst/>
          </a:prstGeom>
          <a:noFill/>
        </p:spPr>
        <p:txBody>
          <a:bodyPr wrap="none" rtlCol="0">
            <a:spAutoFit/>
          </a:bodyPr>
          <a:lstStyle/>
          <a:p>
            <a:r>
              <a:rPr kumimoji="1" lang="zh-CN" altLang="en-US" sz="2400" b="1" dirty="0"/>
              <a:t>定位</a:t>
            </a:r>
          </a:p>
        </p:txBody>
      </p:sp>
      <p:sp>
        <p:nvSpPr>
          <p:cNvPr id="38" name="文本框 37">
            <a:extLst>
              <a:ext uri="{FF2B5EF4-FFF2-40B4-BE49-F238E27FC236}">
                <a16:creationId xmlns:a16="http://schemas.microsoft.com/office/drawing/2014/main" id="{1ABA5ACC-4E45-984D-8B3B-8DF89C72CDB5}"/>
              </a:ext>
            </a:extLst>
          </p:cNvPr>
          <p:cNvSpPr txBox="1"/>
          <p:nvPr/>
        </p:nvSpPr>
        <p:spPr>
          <a:xfrm>
            <a:off x="9409511" y="2344862"/>
            <a:ext cx="1422184" cy="461665"/>
          </a:xfrm>
          <a:prstGeom prst="rect">
            <a:avLst/>
          </a:prstGeom>
          <a:noFill/>
        </p:spPr>
        <p:txBody>
          <a:bodyPr wrap="none" rtlCol="0">
            <a:spAutoFit/>
          </a:bodyPr>
          <a:lstStyle/>
          <a:p>
            <a:r>
              <a:rPr kumimoji="1" lang="zh-CN" altLang="en-US" sz="2400" b="1" dirty="0"/>
              <a:t>目标检测</a:t>
            </a:r>
          </a:p>
        </p:txBody>
      </p:sp>
      <p:sp>
        <p:nvSpPr>
          <p:cNvPr id="14" name="矩形 13"/>
          <p:cNvSpPr/>
          <p:nvPr/>
        </p:nvSpPr>
        <p:spPr>
          <a:xfrm>
            <a:off x="1293877" y="1434070"/>
            <a:ext cx="5343035" cy="546753"/>
          </a:xfrm>
          <a:prstGeom prst="rect">
            <a:avLst/>
          </a:prstGeom>
        </p:spPr>
        <p:txBody>
          <a:bodyPr wrap="square">
            <a:spAutoFit/>
          </a:bodyPr>
          <a:lstStyle/>
          <a:p>
            <a:pPr lvl="0">
              <a:lnSpc>
                <a:spcPct val="125000"/>
              </a:lnSpc>
            </a:pP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目标检测任务</a:t>
            </a:r>
            <a:endParaRPr kumimoji="0" lang="zh-CN" altLang="en-US" sz="26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484784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357D599-7094-4D47-B04F-C341DCFD07AE}"/>
              </a:ext>
            </a:extLst>
          </p:cNvPr>
          <p:cNvPicPr>
            <a:picLocks noChangeAspect="1"/>
          </p:cNvPicPr>
          <p:nvPr/>
        </p:nvPicPr>
        <p:blipFill>
          <a:blip r:embed="rId3"/>
          <a:stretch>
            <a:fillRect/>
          </a:stretch>
        </p:blipFill>
        <p:spPr>
          <a:xfrm>
            <a:off x="2971268" y="2108777"/>
            <a:ext cx="3433728" cy="4848980"/>
          </a:xfrm>
          <a:prstGeom prst="rect">
            <a:avLst/>
          </a:prstGeom>
        </p:spPr>
      </p:pic>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最新进展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97E4AE54-A73B-9D48-B5D3-5AECE2DC15BE}"/>
              </a:ext>
            </a:extLst>
          </p:cNvPr>
          <p:cNvSpPr/>
          <p:nvPr/>
        </p:nvSpPr>
        <p:spPr>
          <a:xfrm>
            <a:off x="311803" y="3263930"/>
            <a:ext cx="745191" cy="2246769"/>
          </a:xfrm>
          <a:prstGeom prst="rect">
            <a:avLst/>
          </a:prstGeom>
          <a:ln w="25400">
            <a:solidFill>
              <a:schemeClr val="accent1"/>
            </a:solidFill>
          </a:ln>
        </p:spPr>
        <p:txBody>
          <a:bodyPr wrap="square">
            <a:spAutoFit/>
          </a:bodyPr>
          <a:lstStyle/>
          <a:p>
            <a:r>
              <a:rPr kumimoji="1" lang="en-US" altLang="zh-CN" sz="2000" dirty="0" err="1">
                <a:solidFill>
                  <a:srgbClr val="0070C0"/>
                </a:solidFill>
                <a:latin typeface="Microsoft YaHei" panose="020B0503020204020204" pitchFamily="34" charset="-122"/>
                <a:ea typeface="Microsoft YaHei" panose="020B0503020204020204" pitchFamily="34" charset="-122"/>
              </a:rPr>
              <a:t>IoU</a:t>
            </a:r>
            <a:r>
              <a:rPr kumimoji="1" lang="zh-CN" altLang="en-US" sz="2000" dirty="0">
                <a:solidFill>
                  <a:srgbClr val="0070C0"/>
                </a:solidFill>
                <a:latin typeface="Microsoft YaHei" panose="020B0503020204020204" pitchFamily="34" charset="-122"/>
                <a:ea typeface="Microsoft YaHei" panose="020B0503020204020204" pitchFamily="34" charset="-122"/>
              </a:rPr>
              <a:t>与常用的损失没有强相关性</a:t>
            </a:r>
            <a:endParaRPr kumimoji="1" lang="en-US" altLang="zh-CN" sz="2000" dirty="0">
              <a:solidFill>
                <a:srgbClr val="0070C0"/>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6FFE62C3-6AC2-0844-818A-1B38C0324BFF}"/>
              </a:ext>
            </a:extLst>
          </p:cNvPr>
          <p:cNvSpPr/>
          <p:nvPr/>
        </p:nvSpPr>
        <p:spPr>
          <a:xfrm>
            <a:off x="6988302" y="1400891"/>
            <a:ext cx="4789757" cy="707886"/>
          </a:xfrm>
          <a:prstGeom prst="rect">
            <a:avLst/>
          </a:prstGeom>
          <a:ln w="25400">
            <a:solidFill>
              <a:schemeClr val="accent1"/>
            </a:solidFill>
          </a:ln>
        </p:spPr>
        <p:txBody>
          <a:bodyPr wrap="square">
            <a:spAutoFit/>
          </a:bodyPr>
          <a:lstStyle/>
          <a:p>
            <a:r>
              <a:rPr kumimoji="1" lang="zh-CN" altLang="en-US" sz="2000" dirty="0">
                <a:solidFill>
                  <a:srgbClr val="0070C0"/>
                </a:solidFill>
                <a:latin typeface="Microsoft YaHei" panose="020B0503020204020204" pitchFamily="34" charset="-122"/>
                <a:ea typeface="Microsoft YaHei" panose="020B0503020204020204" pitchFamily="34" charset="-122"/>
              </a:rPr>
              <a:t>如果两个对象不重叠，则</a:t>
            </a:r>
            <a:r>
              <a:rPr kumimoji="1" lang="en-US" altLang="zh-CN" sz="2000" dirty="0" err="1">
                <a:solidFill>
                  <a:srgbClr val="0070C0"/>
                </a:solidFill>
                <a:latin typeface="Microsoft YaHei" panose="020B0503020204020204" pitchFamily="34" charset="-122"/>
                <a:ea typeface="Microsoft YaHei" panose="020B0503020204020204" pitchFamily="34" charset="-122"/>
              </a:rPr>
              <a:t>IoU</a:t>
            </a:r>
            <a:r>
              <a:rPr kumimoji="1" lang="zh-CN" altLang="en-US" sz="2000" dirty="0">
                <a:solidFill>
                  <a:srgbClr val="0070C0"/>
                </a:solidFill>
                <a:latin typeface="Microsoft YaHei" panose="020B0503020204020204" pitchFamily="34" charset="-122"/>
                <a:ea typeface="Microsoft YaHei" panose="020B0503020204020204" pitchFamily="34" charset="-122"/>
              </a:rPr>
              <a:t>值将为零，并且不会反映两个形状彼此之间的距离</a:t>
            </a:r>
            <a:endParaRPr kumimoji="1" lang="en-US" altLang="zh-CN" sz="2000" dirty="0">
              <a:solidFill>
                <a:srgbClr val="0070C0"/>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5354C37C-9A7E-5D43-8141-FEE4B6E1D667}"/>
              </a:ext>
            </a:extLst>
          </p:cNvPr>
          <p:cNvSpPr/>
          <p:nvPr/>
        </p:nvSpPr>
        <p:spPr>
          <a:xfrm>
            <a:off x="7225377" y="3812575"/>
            <a:ext cx="4762842" cy="400110"/>
          </a:xfrm>
          <a:prstGeom prst="rect">
            <a:avLst/>
          </a:prstGeom>
          <a:ln w="25400">
            <a:solidFill>
              <a:schemeClr val="accent1"/>
            </a:solidFill>
          </a:ln>
        </p:spPr>
        <p:txBody>
          <a:bodyPr wrap="none">
            <a:spAutoFit/>
          </a:bodyPr>
          <a:lstStyle/>
          <a:p>
            <a:r>
              <a:rPr kumimoji="1" lang="en-US" altLang="zh-CN" sz="2000" dirty="0" err="1">
                <a:solidFill>
                  <a:srgbClr val="0070C0"/>
                </a:solidFill>
                <a:latin typeface="Microsoft YaHei" panose="020B0503020204020204" pitchFamily="34" charset="-122"/>
                <a:ea typeface="Microsoft YaHei" panose="020B0503020204020204" pitchFamily="34" charset="-122"/>
              </a:rPr>
              <a:t>IoU</a:t>
            </a:r>
            <a:r>
              <a:rPr kumimoji="1" lang="zh-CN" altLang="en-US" sz="2000" dirty="0">
                <a:solidFill>
                  <a:srgbClr val="0070C0"/>
                </a:solidFill>
                <a:latin typeface="Microsoft YaHei" panose="020B0503020204020204" pitchFamily="34" charset="-122"/>
                <a:ea typeface="Microsoft YaHei" panose="020B0503020204020204" pitchFamily="34" charset="-122"/>
              </a:rPr>
              <a:t>无法正确区分两个对象的对齐方式。</a:t>
            </a:r>
          </a:p>
        </p:txBody>
      </p:sp>
      <p:pic>
        <p:nvPicPr>
          <p:cNvPr id="15" name="图片 14">
            <a:extLst>
              <a:ext uri="{FF2B5EF4-FFF2-40B4-BE49-F238E27FC236}">
                <a16:creationId xmlns:a16="http://schemas.microsoft.com/office/drawing/2014/main" id="{AF04A47A-C128-F241-B842-67416C15D13E}"/>
              </a:ext>
            </a:extLst>
          </p:cNvPr>
          <p:cNvPicPr>
            <a:picLocks noChangeAspect="1"/>
          </p:cNvPicPr>
          <p:nvPr/>
        </p:nvPicPr>
        <p:blipFill>
          <a:blip r:embed="rId4"/>
          <a:stretch>
            <a:fillRect/>
          </a:stretch>
        </p:blipFill>
        <p:spPr>
          <a:xfrm>
            <a:off x="7643948" y="4453964"/>
            <a:ext cx="3314700" cy="1435100"/>
          </a:xfrm>
          <a:prstGeom prst="rect">
            <a:avLst/>
          </a:prstGeom>
        </p:spPr>
      </p:pic>
      <p:pic>
        <p:nvPicPr>
          <p:cNvPr id="16" name="图片 15">
            <a:extLst>
              <a:ext uri="{FF2B5EF4-FFF2-40B4-BE49-F238E27FC236}">
                <a16:creationId xmlns:a16="http://schemas.microsoft.com/office/drawing/2014/main" id="{ADFD4614-AF1D-BD44-B2DD-57B333106C51}"/>
              </a:ext>
            </a:extLst>
          </p:cNvPr>
          <p:cNvPicPr>
            <a:picLocks noChangeAspect="1"/>
          </p:cNvPicPr>
          <p:nvPr/>
        </p:nvPicPr>
        <p:blipFill>
          <a:blip r:embed="rId5"/>
          <a:stretch>
            <a:fillRect/>
          </a:stretch>
        </p:blipFill>
        <p:spPr>
          <a:xfrm>
            <a:off x="7505448" y="2333650"/>
            <a:ext cx="3977542" cy="930280"/>
          </a:xfrm>
          <a:prstGeom prst="rect">
            <a:avLst/>
          </a:prstGeom>
        </p:spPr>
      </p:pic>
      <p:sp>
        <p:nvSpPr>
          <p:cNvPr id="6" name="文本框 5">
            <a:extLst>
              <a:ext uri="{FF2B5EF4-FFF2-40B4-BE49-F238E27FC236}">
                <a16:creationId xmlns:a16="http://schemas.microsoft.com/office/drawing/2014/main" id="{C6E8C13F-3797-490B-A1E6-5519364A327E}"/>
              </a:ext>
            </a:extLst>
          </p:cNvPr>
          <p:cNvSpPr txBox="1"/>
          <p:nvPr/>
        </p:nvSpPr>
        <p:spPr>
          <a:xfrm>
            <a:off x="4258476" y="469179"/>
            <a:ext cx="4043226" cy="700576"/>
          </a:xfrm>
          <a:prstGeom prst="rect">
            <a:avLst/>
          </a:prstGeom>
          <a:noFill/>
          <a:ln w="15875">
            <a:solidFill>
              <a:srgbClr val="FF0000"/>
            </a:solidFill>
          </a:ln>
        </p:spPr>
        <p:txBody>
          <a:bodyPr wrap="square" rtlCol="0">
            <a:spAutoFit/>
          </a:bodyPr>
          <a:lstStyle/>
          <a:p>
            <a:pPr>
              <a:lnSpc>
                <a:spcPct val="150000"/>
              </a:lnSpc>
            </a:pPr>
            <a:r>
              <a:rPr lang="zh-CN" altLang="en-US" sz="1400" dirty="0">
                <a:solidFill>
                  <a:srgbClr val="FF0000"/>
                </a:solidFill>
                <a:latin typeface="Microsoft YaHei" panose="020B0503020204020204" pitchFamily="34" charset="-122"/>
                <a:ea typeface="Microsoft YaHei" panose="020B0503020204020204" pitchFamily="34" charset="-122"/>
              </a:rPr>
              <a:t>常用的边界框回归损失，通常基于</a:t>
            </a:r>
            <a:r>
              <a:rPr lang="en-US" altLang="zh-CN" sz="1400" dirty="0">
                <a:solidFill>
                  <a:srgbClr val="FF0000"/>
                </a:solidFill>
                <a:latin typeface="Microsoft YaHei" panose="020B0503020204020204" pitchFamily="34" charset="-122"/>
                <a:ea typeface="Microsoft YaHei" panose="020B0503020204020204" pitchFamily="34" charset="-122"/>
              </a:rPr>
              <a:t>1-</a:t>
            </a:r>
            <a:r>
              <a:rPr lang="zh-CN" altLang="en-US" sz="1400" dirty="0">
                <a:solidFill>
                  <a:srgbClr val="FF0000"/>
                </a:solidFill>
                <a:latin typeface="Microsoft YaHei" panose="020B0503020204020204" pitchFamily="34" charset="-122"/>
                <a:ea typeface="Microsoft YaHei" panose="020B0503020204020204" pitchFamily="34" charset="-122"/>
              </a:rPr>
              <a:t>范式和</a:t>
            </a:r>
            <a:r>
              <a:rPr lang="en-US" altLang="zh-CN" sz="1400" dirty="0">
                <a:solidFill>
                  <a:srgbClr val="FF0000"/>
                </a:solidFill>
                <a:latin typeface="Microsoft YaHei" panose="020B0503020204020204" pitchFamily="34" charset="-122"/>
                <a:ea typeface="Microsoft YaHei" panose="020B0503020204020204" pitchFamily="34" charset="-122"/>
              </a:rPr>
              <a:t>2-</a:t>
            </a:r>
            <a:r>
              <a:rPr lang="zh-CN" altLang="en-US" sz="1400" dirty="0">
                <a:solidFill>
                  <a:srgbClr val="FF0000"/>
                </a:solidFill>
                <a:latin typeface="Microsoft YaHei" panose="020B0503020204020204" pitchFamily="34" charset="-122"/>
                <a:ea typeface="Microsoft YaHei" panose="020B0503020204020204" pitchFamily="34" charset="-122"/>
              </a:rPr>
              <a:t>范式（</a:t>
            </a:r>
            <a:r>
              <a:rPr lang="en-US" altLang="zh-CN" sz="1400" dirty="0">
                <a:solidFill>
                  <a:srgbClr val="FF0000"/>
                </a:solidFill>
                <a:latin typeface="Microsoft YaHei" panose="020B0503020204020204" pitchFamily="34" charset="-122"/>
                <a:ea typeface="Microsoft YaHei" panose="020B0503020204020204" pitchFamily="34" charset="-122"/>
              </a:rPr>
              <a:t>L1-smooth</a:t>
            </a:r>
            <a:r>
              <a:rPr lang="zh-CN" altLang="en-US" sz="1400" dirty="0">
                <a:solidFill>
                  <a:srgbClr val="FF0000"/>
                </a:solidFill>
                <a:latin typeface="Microsoft YaHei" panose="020B0503020204020204" pitchFamily="34" charset="-122"/>
                <a:ea typeface="Microsoft YaHei" panose="020B0503020204020204" pitchFamily="34" charset="-122"/>
              </a:rPr>
              <a:t>，</a:t>
            </a:r>
            <a:r>
              <a:rPr lang="en-US" altLang="zh-CN" sz="1400" dirty="0">
                <a:solidFill>
                  <a:srgbClr val="FF0000"/>
                </a:solidFill>
                <a:latin typeface="Microsoft YaHei" panose="020B0503020204020204" pitchFamily="34" charset="-122"/>
                <a:ea typeface="Microsoft YaHei" panose="020B0503020204020204" pitchFamily="34" charset="-122"/>
              </a:rPr>
              <a:t>MSE</a:t>
            </a:r>
            <a:r>
              <a:rPr lang="zh-CN" altLang="en-US" sz="1400" dirty="0">
                <a:solidFill>
                  <a:srgbClr val="FF0000"/>
                </a:solidFill>
                <a:latin typeface="Microsoft YaHei" panose="020B0503020204020204" pitchFamily="34" charset="-122"/>
                <a:ea typeface="Microsoft YaHei" panose="020B0503020204020204" pitchFamily="34" charset="-122"/>
              </a:rPr>
              <a:t>）</a:t>
            </a:r>
          </a:p>
        </p:txBody>
      </p:sp>
      <p:sp>
        <p:nvSpPr>
          <p:cNvPr id="2" name="文本框 1">
            <a:extLst>
              <a:ext uri="{FF2B5EF4-FFF2-40B4-BE49-F238E27FC236}">
                <a16:creationId xmlns:a16="http://schemas.microsoft.com/office/drawing/2014/main" id="{7D041662-E20D-9247-9739-5CC247A49F54}"/>
              </a:ext>
            </a:extLst>
          </p:cNvPr>
          <p:cNvSpPr txBox="1"/>
          <p:nvPr/>
        </p:nvSpPr>
        <p:spPr>
          <a:xfrm>
            <a:off x="1362376" y="2923848"/>
            <a:ext cx="1577022" cy="523220"/>
          </a:xfrm>
          <a:prstGeom prst="rect">
            <a:avLst/>
          </a:prstGeom>
          <a:noFill/>
        </p:spPr>
        <p:txBody>
          <a:bodyPr wrap="square" rtlCol="0">
            <a:spAutoFit/>
          </a:bodyPr>
          <a:lstStyle/>
          <a:p>
            <a:r>
              <a:rPr kumimoji="1" lang="en-US" altLang="zh-CN" sz="1400" dirty="0">
                <a:latin typeface="Microsoft YaHei" panose="020B0503020204020204" pitchFamily="34" charset="-122"/>
                <a:ea typeface="Microsoft YaHei" panose="020B0503020204020204" pitchFamily="34" charset="-122"/>
              </a:rPr>
              <a:t>2-</a:t>
            </a:r>
            <a:r>
              <a:rPr kumimoji="1" lang="zh-CN" altLang="en-US" sz="1400" dirty="0">
                <a:latin typeface="Microsoft YaHei" panose="020B0503020204020204" pitchFamily="34" charset="-122"/>
                <a:ea typeface="Microsoft YaHei" panose="020B0503020204020204" pitchFamily="34" charset="-122"/>
              </a:rPr>
              <a:t>范式距离相同</a:t>
            </a:r>
            <a:r>
              <a:rPr kumimoji="1" lang="en-US" altLang="zh-CN" sz="1400" dirty="0" err="1">
                <a:latin typeface="Microsoft YaHei" panose="020B0503020204020204" pitchFamily="34" charset="-122"/>
                <a:ea typeface="Microsoft YaHei" panose="020B0503020204020204" pitchFamily="34" charset="-122"/>
              </a:rPr>
              <a:t>IoU</a:t>
            </a:r>
            <a:r>
              <a:rPr kumimoji="1" lang="en-US" altLang="zh-CN" sz="1400" dirty="0">
                <a:latin typeface="Microsoft YaHei" panose="020B0503020204020204" pitchFamily="34" charset="-122"/>
                <a:ea typeface="Microsoft YaHei" panose="020B0503020204020204" pitchFamily="34" charset="-122"/>
              </a:rPr>
              <a:t>/</a:t>
            </a:r>
            <a:r>
              <a:rPr kumimoji="1" lang="en-US" altLang="zh-CN" sz="1400" dirty="0" err="1">
                <a:latin typeface="Microsoft YaHei" panose="020B0503020204020204" pitchFamily="34" charset="-122"/>
                <a:ea typeface="Microsoft YaHei" panose="020B0503020204020204" pitchFamily="34" charset="-122"/>
              </a:rPr>
              <a:t>GIoU</a:t>
            </a:r>
            <a:r>
              <a:rPr kumimoji="1" lang="zh-CN" altLang="en-US" sz="1400" dirty="0">
                <a:latin typeface="Microsoft YaHei" panose="020B0503020204020204" pitchFamily="34" charset="-122"/>
                <a:ea typeface="Microsoft YaHei" panose="020B0503020204020204" pitchFamily="34" charset="-122"/>
              </a:rPr>
              <a:t>不同：</a:t>
            </a:r>
          </a:p>
        </p:txBody>
      </p:sp>
      <p:sp>
        <p:nvSpPr>
          <p:cNvPr id="17" name="文本框 16">
            <a:extLst>
              <a:ext uri="{FF2B5EF4-FFF2-40B4-BE49-F238E27FC236}">
                <a16:creationId xmlns:a16="http://schemas.microsoft.com/office/drawing/2014/main" id="{81620B49-7F2E-694E-A207-DB740CCF6362}"/>
              </a:ext>
            </a:extLst>
          </p:cNvPr>
          <p:cNvSpPr txBox="1"/>
          <p:nvPr/>
        </p:nvSpPr>
        <p:spPr>
          <a:xfrm>
            <a:off x="1362376" y="5171514"/>
            <a:ext cx="1577022" cy="523220"/>
          </a:xfrm>
          <a:prstGeom prst="rect">
            <a:avLst/>
          </a:prstGeom>
          <a:noFill/>
        </p:spPr>
        <p:txBody>
          <a:bodyPr wrap="square" rtlCol="0">
            <a:spAutoFit/>
          </a:bodyPr>
          <a:lstStyle/>
          <a:p>
            <a:r>
              <a:rPr kumimoji="1" lang="en-US" altLang="zh-CN" sz="1400" dirty="0">
                <a:latin typeface="Microsoft YaHei" panose="020B0503020204020204" pitchFamily="34" charset="-122"/>
                <a:ea typeface="Microsoft YaHei" panose="020B0503020204020204" pitchFamily="34" charset="-122"/>
              </a:rPr>
              <a:t>1-</a:t>
            </a:r>
            <a:r>
              <a:rPr kumimoji="1" lang="zh-CN" altLang="en-US" sz="1400" dirty="0">
                <a:latin typeface="Microsoft YaHei" panose="020B0503020204020204" pitchFamily="34" charset="-122"/>
                <a:ea typeface="Microsoft YaHei" panose="020B0503020204020204" pitchFamily="34" charset="-122"/>
              </a:rPr>
              <a:t>范式距离相同</a:t>
            </a:r>
            <a:r>
              <a:rPr kumimoji="1" lang="en-US" altLang="zh-CN" sz="1400" dirty="0" err="1">
                <a:latin typeface="Microsoft YaHei" panose="020B0503020204020204" pitchFamily="34" charset="-122"/>
                <a:ea typeface="Microsoft YaHei" panose="020B0503020204020204" pitchFamily="34" charset="-122"/>
              </a:rPr>
              <a:t>IoU</a:t>
            </a:r>
            <a:r>
              <a:rPr kumimoji="1" lang="en-US" altLang="zh-CN" sz="1400" dirty="0">
                <a:latin typeface="Microsoft YaHei" panose="020B0503020204020204" pitchFamily="34" charset="-122"/>
                <a:ea typeface="Microsoft YaHei" panose="020B0503020204020204" pitchFamily="34" charset="-122"/>
              </a:rPr>
              <a:t>/</a:t>
            </a:r>
            <a:r>
              <a:rPr kumimoji="1" lang="en-US" altLang="zh-CN" sz="1400" dirty="0" err="1">
                <a:latin typeface="Microsoft YaHei" panose="020B0503020204020204" pitchFamily="34" charset="-122"/>
                <a:ea typeface="Microsoft YaHei" panose="020B0503020204020204" pitchFamily="34" charset="-122"/>
              </a:rPr>
              <a:t>GIoU</a:t>
            </a:r>
            <a:r>
              <a:rPr kumimoji="1" lang="zh-CN" altLang="en-US" sz="1400" dirty="0">
                <a:latin typeface="Microsoft YaHei" panose="020B0503020204020204" pitchFamily="34" charset="-122"/>
                <a:ea typeface="Microsoft YaHei" panose="020B0503020204020204" pitchFamily="34" charset="-122"/>
              </a:rPr>
              <a:t>不同：</a:t>
            </a:r>
          </a:p>
        </p:txBody>
      </p:sp>
      <p:sp>
        <p:nvSpPr>
          <p:cNvPr id="13" name="矩形 12"/>
          <p:cNvSpPr/>
          <p:nvPr/>
        </p:nvSpPr>
        <p:spPr>
          <a:xfrm>
            <a:off x="1255027" y="1491790"/>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2</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GIoU</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：损失函数</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3886131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最新进展</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8BA45D35-9B41-2E4C-A478-185F6020874B}"/>
              </a:ext>
            </a:extLst>
          </p:cNvPr>
          <p:cNvPicPr>
            <a:picLocks noChangeAspect="1"/>
          </p:cNvPicPr>
          <p:nvPr/>
        </p:nvPicPr>
        <p:blipFill>
          <a:blip r:embed="rId3"/>
          <a:stretch>
            <a:fillRect/>
          </a:stretch>
        </p:blipFill>
        <p:spPr>
          <a:xfrm>
            <a:off x="1064746" y="1981200"/>
            <a:ext cx="4824961" cy="2235958"/>
          </a:xfrm>
          <a:prstGeom prst="rect">
            <a:avLst/>
          </a:prstGeom>
        </p:spPr>
      </p:pic>
      <p:pic>
        <p:nvPicPr>
          <p:cNvPr id="10" name="图片 9">
            <a:extLst>
              <a:ext uri="{FF2B5EF4-FFF2-40B4-BE49-F238E27FC236}">
                <a16:creationId xmlns:a16="http://schemas.microsoft.com/office/drawing/2014/main" id="{7ED466BC-DDFD-FC40-836B-1AA6A41FFCF0}"/>
              </a:ext>
            </a:extLst>
          </p:cNvPr>
          <p:cNvPicPr>
            <a:picLocks noChangeAspect="1"/>
          </p:cNvPicPr>
          <p:nvPr/>
        </p:nvPicPr>
        <p:blipFill>
          <a:blip r:embed="rId4"/>
          <a:stretch>
            <a:fillRect/>
          </a:stretch>
        </p:blipFill>
        <p:spPr>
          <a:xfrm>
            <a:off x="6361616" y="1953402"/>
            <a:ext cx="5080149" cy="1888282"/>
          </a:xfrm>
          <a:prstGeom prst="rect">
            <a:avLst/>
          </a:prstGeom>
        </p:spPr>
      </p:pic>
      <p:pic>
        <p:nvPicPr>
          <p:cNvPr id="11" name="图片 10">
            <a:extLst>
              <a:ext uri="{FF2B5EF4-FFF2-40B4-BE49-F238E27FC236}">
                <a16:creationId xmlns:a16="http://schemas.microsoft.com/office/drawing/2014/main" id="{A2B12214-3B9B-F14D-8742-8D4164A52E3D}"/>
              </a:ext>
            </a:extLst>
          </p:cNvPr>
          <p:cNvPicPr>
            <a:picLocks noChangeAspect="1"/>
          </p:cNvPicPr>
          <p:nvPr/>
        </p:nvPicPr>
        <p:blipFill>
          <a:blip r:embed="rId5"/>
          <a:stretch>
            <a:fillRect/>
          </a:stretch>
        </p:blipFill>
        <p:spPr>
          <a:xfrm>
            <a:off x="3031075" y="4653070"/>
            <a:ext cx="6552581" cy="463526"/>
          </a:xfrm>
          <a:prstGeom prst="rect">
            <a:avLst/>
          </a:prstGeom>
        </p:spPr>
      </p:pic>
      <p:sp>
        <p:nvSpPr>
          <p:cNvPr id="12" name="矩形 11">
            <a:extLst>
              <a:ext uri="{FF2B5EF4-FFF2-40B4-BE49-F238E27FC236}">
                <a16:creationId xmlns:a16="http://schemas.microsoft.com/office/drawing/2014/main" id="{595D2C30-7791-874A-87D6-CB235D863BC3}"/>
              </a:ext>
            </a:extLst>
          </p:cNvPr>
          <p:cNvSpPr/>
          <p:nvPr/>
        </p:nvSpPr>
        <p:spPr>
          <a:xfrm>
            <a:off x="3031075" y="4500668"/>
            <a:ext cx="2754904" cy="58478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058E1F81-0705-9A4C-9AF3-783999848483}"/>
              </a:ext>
            </a:extLst>
          </p:cNvPr>
          <p:cNvSpPr/>
          <p:nvPr/>
        </p:nvSpPr>
        <p:spPr>
          <a:xfrm>
            <a:off x="6177883" y="4500669"/>
            <a:ext cx="3285191" cy="584789"/>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6FF27FBA-8B61-B745-AF32-D02506E03DB9}"/>
              </a:ext>
            </a:extLst>
          </p:cNvPr>
          <p:cNvSpPr txBox="1"/>
          <p:nvPr/>
        </p:nvSpPr>
        <p:spPr>
          <a:xfrm>
            <a:off x="3818327" y="5237859"/>
            <a:ext cx="1152880" cy="369332"/>
          </a:xfrm>
          <a:prstGeom prst="rect">
            <a:avLst/>
          </a:prstGeom>
          <a:noFill/>
        </p:spPr>
        <p:txBody>
          <a:bodyPr wrap="none" rtlCol="0">
            <a:spAutoFit/>
          </a:bodyPr>
          <a:lstStyle/>
          <a:p>
            <a:r>
              <a:rPr kumimoji="1" lang="en-US" altLang="zh-CN" dirty="0" err="1">
                <a:solidFill>
                  <a:srgbClr val="FF0000"/>
                </a:solidFill>
                <a:latin typeface="Microsoft YaHei" panose="020B0503020204020204" pitchFamily="34" charset="-122"/>
                <a:ea typeface="Microsoft YaHei" panose="020B0503020204020204" pitchFamily="34" charset="-122"/>
              </a:rPr>
              <a:t>IoU</a:t>
            </a:r>
            <a:r>
              <a:rPr kumimoji="1" lang="en-US" altLang="zh-CN" dirty="0">
                <a:solidFill>
                  <a:srgbClr val="FF0000"/>
                </a:solidFill>
                <a:latin typeface="Microsoft YaHei" panose="020B0503020204020204" pitchFamily="34" charset="-122"/>
                <a:ea typeface="Microsoft YaHei" panose="020B0503020204020204" pitchFamily="34" charset="-122"/>
              </a:rPr>
              <a:t>-Loss</a:t>
            </a:r>
            <a:endParaRPr kumimoji="1"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160BDC34-7AE1-FE41-A12E-F9D6666BFE55}"/>
              </a:ext>
            </a:extLst>
          </p:cNvPr>
          <p:cNvSpPr txBox="1"/>
          <p:nvPr/>
        </p:nvSpPr>
        <p:spPr>
          <a:xfrm>
            <a:off x="7285844" y="5235941"/>
            <a:ext cx="1324402" cy="369332"/>
          </a:xfrm>
          <a:prstGeom prst="rect">
            <a:avLst/>
          </a:prstGeom>
          <a:noFill/>
        </p:spPr>
        <p:txBody>
          <a:bodyPr wrap="none" rtlCol="0">
            <a:spAutoFit/>
          </a:bodyPr>
          <a:lstStyle/>
          <a:p>
            <a:r>
              <a:rPr kumimoji="1" lang="en-US" altLang="zh-CN" dirty="0" err="1">
                <a:solidFill>
                  <a:srgbClr val="0070C0"/>
                </a:solidFill>
                <a:latin typeface="Microsoft YaHei" panose="020B0503020204020204" pitchFamily="34" charset="-122"/>
                <a:ea typeface="Microsoft YaHei" panose="020B0503020204020204" pitchFamily="34" charset="-122"/>
              </a:rPr>
              <a:t>GIoU</a:t>
            </a:r>
            <a:r>
              <a:rPr kumimoji="1" lang="en-US" altLang="zh-CN" dirty="0">
                <a:solidFill>
                  <a:srgbClr val="0070C0"/>
                </a:solidFill>
                <a:latin typeface="Microsoft YaHei" panose="020B0503020204020204" pitchFamily="34" charset="-122"/>
                <a:ea typeface="Microsoft YaHei" panose="020B0503020204020204" pitchFamily="34" charset="-122"/>
              </a:rPr>
              <a:t>-Loss</a:t>
            </a:r>
            <a:endParaRPr kumimoji="1" lang="zh-CN" altLang="en-US" dirty="0">
              <a:solidFill>
                <a:srgbClr val="0070C0"/>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D3F7555B-7B00-B544-93A9-4C59C97D7825}"/>
              </a:ext>
            </a:extLst>
          </p:cNvPr>
          <p:cNvSpPr txBox="1"/>
          <p:nvPr/>
        </p:nvSpPr>
        <p:spPr>
          <a:xfrm>
            <a:off x="6127173" y="1400891"/>
            <a:ext cx="2920992" cy="400110"/>
          </a:xfrm>
          <a:prstGeom prst="rect">
            <a:avLst/>
          </a:prstGeom>
          <a:noFill/>
        </p:spPr>
        <p:txBody>
          <a:bodyPr wrap="none" rtlCol="0">
            <a:spAutoFit/>
          </a:bodyPr>
          <a:lstStyle/>
          <a:p>
            <a:r>
              <a:rPr kumimoji="1" lang="zh-CN" altLang="en-US" sz="2000" dirty="0">
                <a:solidFill>
                  <a:srgbClr val="FF0000"/>
                </a:solidFill>
                <a:latin typeface="Microsoft YaHei" panose="020B0503020204020204" pitchFamily="34" charset="-122"/>
                <a:ea typeface="Microsoft YaHei" panose="020B0503020204020204" pitchFamily="34" charset="-122"/>
              </a:rPr>
              <a:t>那么</a:t>
            </a:r>
            <a:r>
              <a:rPr kumimoji="1" lang="en-US" altLang="zh-CN" sz="2000" dirty="0">
                <a:solidFill>
                  <a:srgbClr val="FF0000"/>
                </a:solidFill>
                <a:latin typeface="Microsoft YaHei" panose="020B0503020204020204" pitchFamily="34" charset="-122"/>
                <a:ea typeface="Microsoft YaHei" panose="020B0503020204020204" pitchFamily="34" charset="-122"/>
              </a:rPr>
              <a:t>C</a:t>
            </a:r>
            <a:r>
              <a:rPr kumimoji="1" lang="zh-CN" altLang="en-US" sz="2000" dirty="0">
                <a:solidFill>
                  <a:srgbClr val="FF0000"/>
                </a:solidFill>
                <a:latin typeface="Microsoft YaHei" panose="020B0503020204020204" pitchFamily="34" charset="-122"/>
                <a:ea typeface="Microsoft YaHei" panose="020B0503020204020204" pitchFamily="34" charset="-122"/>
              </a:rPr>
              <a:t>是怎么得到的呢？</a:t>
            </a:r>
          </a:p>
        </p:txBody>
      </p:sp>
      <p:sp>
        <p:nvSpPr>
          <p:cNvPr id="6" name="矩形 5">
            <a:extLst>
              <a:ext uri="{FF2B5EF4-FFF2-40B4-BE49-F238E27FC236}">
                <a16:creationId xmlns:a16="http://schemas.microsoft.com/office/drawing/2014/main" id="{F0B4F466-9820-1B43-8390-90A5D648D631}"/>
              </a:ext>
            </a:extLst>
          </p:cNvPr>
          <p:cNvSpPr/>
          <p:nvPr/>
        </p:nvSpPr>
        <p:spPr>
          <a:xfrm>
            <a:off x="1302690" y="3186752"/>
            <a:ext cx="1289714" cy="4503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FDBE5A7D-AA71-FB4C-B2A5-7A8D370EE9C9}"/>
              </a:ext>
            </a:extLst>
          </p:cNvPr>
          <p:cNvSpPr/>
          <p:nvPr/>
        </p:nvSpPr>
        <p:spPr>
          <a:xfrm>
            <a:off x="1302691" y="3583287"/>
            <a:ext cx="2389044" cy="45037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DA90F18E-8F60-C549-A307-49498B5D5B64}"/>
              </a:ext>
            </a:extLst>
          </p:cNvPr>
          <p:cNvSpPr/>
          <p:nvPr/>
        </p:nvSpPr>
        <p:spPr>
          <a:xfrm>
            <a:off x="2947244" y="3817343"/>
            <a:ext cx="300250" cy="31997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752E2CDF-9F22-554E-9B78-A61D5D1B7910}"/>
              </a:ext>
            </a:extLst>
          </p:cNvPr>
          <p:cNvCxnSpPr/>
          <p:nvPr/>
        </p:nvCxnSpPr>
        <p:spPr>
          <a:xfrm flipV="1">
            <a:off x="3247494" y="1801001"/>
            <a:ext cx="3059871" cy="21763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2C82FB65-C031-4F07-A4C7-35DC0F70CE25}"/>
              </a:ext>
            </a:extLst>
          </p:cNvPr>
          <p:cNvSpPr txBox="1"/>
          <p:nvPr/>
        </p:nvSpPr>
        <p:spPr>
          <a:xfrm>
            <a:off x="6729793" y="1861554"/>
            <a:ext cx="4339650" cy="369332"/>
          </a:xfrm>
          <a:prstGeom prst="rect">
            <a:avLst/>
          </a:prstGeom>
          <a:noFill/>
        </p:spPr>
        <p:txBody>
          <a:bodyPr wrap="none" rtlCol="0">
            <a:spAutoFit/>
          </a:bodyPr>
          <a:lstStyle/>
          <a:p>
            <a:r>
              <a:rPr lang="zh-CN" altLang="en-US" dirty="0">
                <a:solidFill>
                  <a:srgbClr val="0070C0"/>
                </a:solidFill>
              </a:rPr>
              <a:t>两个区域的最小外接凸多边形（或圆形）</a:t>
            </a:r>
          </a:p>
        </p:txBody>
      </p:sp>
      <p:sp>
        <p:nvSpPr>
          <p:cNvPr id="4" name="文本框 3">
            <a:extLst>
              <a:ext uri="{FF2B5EF4-FFF2-40B4-BE49-F238E27FC236}">
                <a16:creationId xmlns:a16="http://schemas.microsoft.com/office/drawing/2014/main" id="{19523C04-63DC-4AD6-B26E-96AA267ED0C6}"/>
              </a:ext>
            </a:extLst>
          </p:cNvPr>
          <p:cNvSpPr txBox="1"/>
          <p:nvPr/>
        </p:nvSpPr>
        <p:spPr>
          <a:xfrm>
            <a:off x="1049532" y="5744442"/>
            <a:ext cx="10929595" cy="400110"/>
          </a:xfrm>
          <a:prstGeom prst="rect">
            <a:avLst/>
          </a:prstGeom>
          <a:noFill/>
        </p:spPr>
        <p:txBody>
          <a:bodyPr wrap="none" rtlCol="0">
            <a:spAutoFit/>
          </a:bodyPr>
          <a:lstStyle/>
          <a:p>
            <a:r>
              <a:rPr kumimoji="1" lang="zh-CN" altLang="en-US" sz="2000" dirty="0">
                <a:solidFill>
                  <a:srgbClr val="0070C0"/>
                </a:solidFill>
                <a:latin typeface="Microsoft YaHei" panose="020B0503020204020204" pitchFamily="34" charset="-122"/>
                <a:ea typeface="Microsoft YaHei" panose="020B0503020204020204" pitchFamily="34" charset="-122"/>
              </a:rPr>
              <a:t>实验表明，只需要将边界框回归分支的损失改为</a:t>
            </a:r>
            <a:r>
              <a:rPr kumimoji="1" lang="en-US" altLang="zh-CN" sz="2000" dirty="0" err="1">
                <a:solidFill>
                  <a:srgbClr val="0070C0"/>
                </a:solidFill>
                <a:latin typeface="Microsoft YaHei" panose="020B0503020204020204" pitchFamily="34" charset="-122"/>
                <a:ea typeface="Microsoft YaHei" panose="020B0503020204020204" pitchFamily="34" charset="-122"/>
              </a:rPr>
              <a:t>GIoU</a:t>
            </a:r>
            <a:r>
              <a:rPr kumimoji="1" lang="en-US" altLang="zh-CN" sz="2000" dirty="0">
                <a:solidFill>
                  <a:srgbClr val="0070C0"/>
                </a:solidFill>
                <a:latin typeface="Microsoft YaHei" panose="020B0503020204020204" pitchFamily="34" charset="-122"/>
                <a:ea typeface="Microsoft YaHei" panose="020B0503020204020204" pitchFamily="34" charset="-122"/>
              </a:rPr>
              <a:t>-Loss</a:t>
            </a:r>
            <a:r>
              <a:rPr kumimoji="1" lang="zh-CN" altLang="en-US" sz="2000" dirty="0">
                <a:solidFill>
                  <a:srgbClr val="0070C0"/>
                </a:solidFill>
                <a:latin typeface="Microsoft YaHei" panose="020B0503020204020204" pitchFamily="34" charset="-122"/>
                <a:ea typeface="Microsoft YaHei" panose="020B0503020204020204" pitchFamily="34" charset="-122"/>
              </a:rPr>
              <a:t>，即可获得</a:t>
            </a:r>
            <a:r>
              <a:rPr kumimoji="1" lang="en-US" altLang="zh-CN" sz="2000" dirty="0">
                <a:solidFill>
                  <a:srgbClr val="0070C0"/>
                </a:solidFill>
                <a:latin typeface="Microsoft YaHei" panose="020B0503020204020204" pitchFamily="34" charset="-122"/>
                <a:ea typeface="Microsoft YaHei" panose="020B0503020204020204" pitchFamily="34" charset="-122"/>
              </a:rPr>
              <a:t>2%-14%</a:t>
            </a:r>
            <a:r>
              <a:rPr kumimoji="1" lang="zh-CN" altLang="en-US" sz="2000" dirty="0">
                <a:solidFill>
                  <a:srgbClr val="0070C0"/>
                </a:solidFill>
                <a:latin typeface="Microsoft YaHei" panose="020B0503020204020204" pitchFamily="34" charset="-122"/>
                <a:ea typeface="Microsoft YaHei" panose="020B0503020204020204" pitchFamily="34" charset="-122"/>
              </a:rPr>
              <a:t>的检测性能提升</a:t>
            </a:r>
          </a:p>
        </p:txBody>
      </p:sp>
      <p:sp>
        <p:nvSpPr>
          <p:cNvPr id="19" name="矩形 18"/>
          <p:cNvSpPr/>
          <p:nvPr/>
        </p:nvSpPr>
        <p:spPr>
          <a:xfrm>
            <a:off x="1064746" y="1461255"/>
            <a:ext cx="10762161" cy="492443"/>
          </a:xfrm>
          <a:prstGeom prst="rect">
            <a:avLst/>
          </a:prstGeom>
        </p:spPr>
        <p:txBody>
          <a:bodyPr wrap="square">
            <a:spAutoFit/>
          </a:bodyPr>
          <a:lstStyle/>
          <a:p>
            <a:r>
              <a:rPr lang="en-US" altLang="zh-CN" sz="2600" b="1" dirty="0">
                <a:solidFill>
                  <a:srgbClr val="ED7D31">
                    <a:lumMod val="75000"/>
                  </a:srgbClr>
                </a:solidFill>
                <a:latin typeface="微软雅黑" panose="020B0503020204020204" pitchFamily="34" charset="-122"/>
                <a:ea typeface="微软雅黑" panose="020B0503020204020204" pitchFamily="34" charset="-122"/>
              </a:rPr>
              <a:t>2</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GIoU</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：损失函数</a:t>
            </a:r>
            <a:endParaRPr lang="en-US" altLang="zh-CN"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638" y="1461255"/>
            <a:ext cx="461108" cy="461108"/>
          </a:xfrm>
          <a:prstGeom prst="rect">
            <a:avLst/>
          </a:prstGeom>
        </p:spPr>
      </p:pic>
    </p:spTree>
    <p:extLst>
      <p:ext uri="{BB962C8B-B14F-4D97-AF65-F5344CB8AC3E}">
        <p14:creationId xmlns:p14="http://schemas.microsoft.com/office/powerpoint/2010/main" val="721723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目标检测</a:t>
            </a: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典型图像分析任务</a:t>
            </a: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特色图像分析任务</a:t>
            </a: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垂直应用与实践</a:t>
            </a: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细粒度分类、风格迁移、标题生成、超分辨率</a:t>
            </a:r>
            <a:endParaRPr lang="en-US" altLang="zh-CN" dirty="0"/>
          </a:p>
        </p:txBody>
      </p:sp>
      <p:sp>
        <p:nvSpPr>
          <p:cNvPr id="34" name="文本框 33"/>
          <p:cNvSpPr txBox="1"/>
          <p:nvPr/>
        </p:nvSpPr>
        <p:spPr>
          <a:xfrm>
            <a:off x="6363976" y="1927573"/>
            <a:ext cx="453133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两阶段方法、一阶段方法、最新进展</a:t>
            </a: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图像分割、图像搜索</a:t>
            </a:r>
          </a:p>
        </p:txBody>
      </p:sp>
      <p:sp>
        <p:nvSpPr>
          <p:cNvPr id="15" name="文本框 14"/>
          <p:cNvSpPr txBox="1"/>
          <p:nvPr/>
        </p:nvSpPr>
        <p:spPr>
          <a:xfrm>
            <a:off x="6363976" y="5119462"/>
            <a:ext cx="5643874"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医学影像分析、文字检测识别</a:t>
            </a:r>
            <a:endParaRPr lang="en-US" altLang="zh-CN" dirty="0"/>
          </a:p>
          <a:p>
            <a:r>
              <a:rPr lang="zh-CN" altLang="en-US" dirty="0"/>
              <a:t>实践：目标检测</a:t>
            </a:r>
            <a:endParaRPr lang="en-US" altLang="zh-CN" dirty="0"/>
          </a:p>
        </p:txBody>
      </p:sp>
    </p:spTree>
    <p:extLst>
      <p:ext uri="{BB962C8B-B14F-4D97-AF65-F5344CB8AC3E}">
        <p14:creationId xmlns:p14="http://schemas.microsoft.com/office/powerpoint/2010/main" val="3995722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典型图像分析任务</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1">
            <a:extLst>
              <a:ext uri="{FF2B5EF4-FFF2-40B4-BE49-F238E27FC236}">
                <a16:creationId xmlns:a16="http://schemas.microsoft.com/office/drawing/2014/main" id="{ECFE9A62-3890-4D4F-AC7D-293C6069E424}"/>
              </a:ext>
            </a:extLst>
          </p:cNvPr>
          <p:cNvSpPr/>
          <p:nvPr/>
        </p:nvSpPr>
        <p:spPr>
          <a:xfrm>
            <a:off x="3567372" y="2581144"/>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图像分割</a:t>
            </a:r>
          </a:p>
        </p:txBody>
      </p:sp>
      <p:sp>
        <p:nvSpPr>
          <p:cNvPr id="7" name="圆角矩形 3">
            <a:extLst>
              <a:ext uri="{FF2B5EF4-FFF2-40B4-BE49-F238E27FC236}">
                <a16:creationId xmlns:a16="http://schemas.microsoft.com/office/drawing/2014/main" id="{76DB95FF-756D-4E69-8A69-5E1E48169878}"/>
              </a:ext>
            </a:extLst>
          </p:cNvPr>
          <p:cNvSpPr/>
          <p:nvPr/>
        </p:nvSpPr>
        <p:spPr>
          <a:xfrm>
            <a:off x="3567368" y="352530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图像搜索</a:t>
            </a:r>
          </a:p>
        </p:txBody>
      </p:sp>
    </p:spTree>
    <p:extLst>
      <p:ext uri="{BB962C8B-B14F-4D97-AF65-F5344CB8AC3E}">
        <p14:creationId xmlns:p14="http://schemas.microsoft.com/office/powerpoint/2010/main" val="124968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图像分割</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50056" y="1437714"/>
            <a:ext cx="1111591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图像分割</a:t>
            </a:r>
            <a:r>
              <a:rPr lang="zh-CN" altLang="en-US" sz="2400" dirty="0">
                <a:solidFill>
                  <a:srgbClr val="CC0099"/>
                </a:solidFill>
                <a:latin typeface="微软雅黑" panose="020B0503020204020204" pitchFamily="34" charset="-122"/>
                <a:ea typeface="微软雅黑" panose="020B0503020204020204" pitchFamily="34" charset="-122"/>
              </a:rPr>
              <a:t>是什么</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53E20505-64A4-4B9D-B698-CFB89428B2C4}"/>
              </a:ext>
            </a:extLst>
          </p:cNvPr>
          <p:cNvPicPr>
            <a:picLocks noChangeAspect="1"/>
          </p:cNvPicPr>
          <p:nvPr/>
        </p:nvPicPr>
        <p:blipFill>
          <a:blip r:embed="rId3"/>
          <a:stretch>
            <a:fillRect/>
          </a:stretch>
        </p:blipFill>
        <p:spPr>
          <a:xfrm>
            <a:off x="550056" y="1320404"/>
            <a:ext cx="6209867" cy="4967894"/>
          </a:xfrm>
          <a:prstGeom prst="rect">
            <a:avLst/>
          </a:prstGeom>
        </p:spPr>
      </p:pic>
      <p:sp>
        <p:nvSpPr>
          <p:cNvPr id="9" name="文本框 8">
            <a:extLst>
              <a:ext uri="{FF2B5EF4-FFF2-40B4-BE49-F238E27FC236}">
                <a16:creationId xmlns:a16="http://schemas.microsoft.com/office/drawing/2014/main" id="{E77A95F5-C69F-4DA2-80E6-12FD3C30335B}"/>
              </a:ext>
            </a:extLst>
          </p:cNvPr>
          <p:cNvSpPr txBox="1"/>
          <p:nvPr/>
        </p:nvSpPr>
        <p:spPr>
          <a:xfrm>
            <a:off x="7125147" y="1363269"/>
            <a:ext cx="4540827" cy="4708981"/>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图中展示了四种图像分析任务</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其中</a:t>
            </a:r>
            <a:r>
              <a:rPr lang="en-US" altLang="zh-CN" sz="2000" dirty="0">
                <a:latin typeface="微软雅黑" panose="020B0503020204020204" pitchFamily="34" charset="-122"/>
                <a:ea typeface="微软雅黑" panose="020B0503020204020204" pitchFamily="34" charset="-122"/>
              </a:rPr>
              <a:t>:</a:t>
            </a:r>
          </a:p>
          <a:p>
            <a:pPr>
              <a:lnSpc>
                <a:spcPct val="150000"/>
              </a:lnSpc>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表示</a:t>
            </a:r>
            <a:r>
              <a:rPr lang="zh-CN" altLang="en-US" sz="2000" dirty="0">
                <a:solidFill>
                  <a:srgbClr val="CC0099"/>
                </a:solidFill>
                <a:latin typeface="微软雅黑" panose="020B0503020204020204" pitchFamily="34" charset="-122"/>
                <a:ea typeface="微软雅黑" panose="020B0503020204020204" pitchFamily="34" charset="-122"/>
              </a:rPr>
              <a:t>语义分割</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semantic segmentation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p>
          <a:p>
            <a:pPr>
              <a:lnSpc>
                <a:spcPct val="150000"/>
              </a:lnSpc>
            </a:pP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表示</a:t>
            </a:r>
            <a:r>
              <a:rPr lang="zh-CN" altLang="en-US" sz="2000" dirty="0">
                <a:solidFill>
                  <a:srgbClr val="CC0099"/>
                </a:solidFill>
                <a:latin typeface="微软雅黑" panose="020B0503020204020204" pitchFamily="34" charset="-122"/>
                <a:ea typeface="微软雅黑" panose="020B0503020204020204" pitchFamily="34" charset="-122"/>
              </a:rPr>
              <a:t>实例分割</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instance segmentation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B0F0"/>
                </a:solidFill>
                <a:latin typeface="微软雅黑" panose="020B0503020204020204" pitchFamily="34" charset="-122"/>
                <a:ea typeface="微软雅黑" panose="020B0503020204020204" pitchFamily="34" charset="-122"/>
              </a:rPr>
              <a:t>语义分割是典型的图像分割问题</a:t>
            </a:r>
            <a:r>
              <a:rPr lang="zh-CN" altLang="en-US" sz="2000" dirty="0">
                <a:latin typeface="微软雅黑" panose="020B0503020204020204" pitchFamily="34" charset="-122"/>
                <a:ea typeface="微软雅黑" panose="020B0503020204020204" pitchFamily="34" charset="-122"/>
              </a:rPr>
              <a:t>，而实例分割就是语义分割与目标检测的结合。本节我们将</a:t>
            </a:r>
            <a:r>
              <a:rPr lang="zh-CN" altLang="en-US" sz="2000" dirty="0">
                <a:solidFill>
                  <a:srgbClr val="00B0F0"/>
                </a:solidFill>
                <a:latin typeface="微软雅黑" panose="020B0503020204020204" pitchFamily="34" charset="-122"/>
                <a:ea typeface="微软雅黑" panose="020B0503020204020204" pitchFamily="34" charset="-122"/>
              </a:rPr>
              <a:t>以语义分割为例</a:t>
            </a:r>
            <a:r>
              <a:rPr lang="zh-CN" altLang="en-US" sz="2000" dirty="0">
                <a:latin typeface="微软雅黑" panose="020B0503020204020204" pitchFamily="34" charset="-122"/>
                <a:ea typeface="微软雅黑" panose="020B0503020204020204" pitchFamily="34" charset="-122"/>
              </a:rPr>
              <a:t>，了解图像分割的基本内容。</a:t>
            </a:r>
          </a:p>
        </p:txBody>
      </p:sp>
    </p:spTree>
    <p:extLst>
      <p:ext uri="{BB962C8B-B14F-4D97-AF65-F5344CB8AC3E}">
        <p14:creationId xmlns:p14="http://schemas.microsoft.com/office/powerpoint/2010/main" val="1951681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图像分割</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50056" y="1700362"/>
            <a:ext cx="1111591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图像分割有什么</a:t>
            </a:r>
            <a:r>
              <a:rPr lang="zh-CN" altLang="en-US" sz="2400" dirty="0">
                <a:solidFill>
                  <a:srgbClr val="CC0099"/>
                </a:solidFill>
                <a:latin typeface="微软雅黑" panose="020B0503020204020204" pitchFamily="34" charset="-122"/>
                <a:ea typeface="微软雅黑" panose="020B0503020204020204" pitchFamily="34" charset="-122"/>
              </a:rPr>
              <a:t>意义</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40D2FEC-E571-4E62-8E68-08F4001EB5C0}"/>
              </a:ext>
            </a:extLst>
          </p:cNvPr>
          <p:cNvPicPr>
            <a:picLocks noChangeAspect="1"/>
          </p:cNvPicPr>
          <p:nvPr/>
        </p:nvPicPr>
        <p:blipFill>
          <a:blip r:embed="rId2"/>
          <a:stretch>
            <a:fillRect/>
          </a:stretch>
        </p:blipFill>
        <p:spPr>
          <a:xfrm>
            <a:off x="629070" y="1700362"/>
            <a:ext cx="2976576" cy="2360732"/>
          </a:xfrm>
          <a:prstGeom prst="rect">
            <a:avLst/>
          </a:prstGeom>
        </p:spPr>
      </p:pic>
      <p:pic>
        <p:nvPicPr>
          <p:cNvPr id="6" name="图片 5">
            <a:extLst>
              <a:ext uri="{FF2B5EF4-FFF2-40B4-BE49-F238E27FC236}">
                <a16:creationId xmlns:a16="http://schemas.microsoft.com/office/drawing/2014/main" id="{BB35AA19-E7DA-42EB-8DA9-610C39B6581D}"/>
              </a:ext>
            </a:extLst>
          </p:cNvPr>
          <p:cNvPicPr>
            <a:picLocks noChangeAspect="1"/>
          </p:cNvPicPr>
          <p:nvPr/>
        </p:nvPicPr>
        <p:blipFill>
          <a:blip r:embed="rId3"/>
          <a:stretch>
            <a:fillRect/>
          </a:stretch>
        </p:blipFill>
        <p:spPr>
          <a:xfrm>
            <a:off x="3865341" y="1700362"/>
            <a:ext cx="3025403" cy="2360731"/>
          </a:xfrm>
          <a:prstGeom prst="rect">
            <a:avLst/>
          </a:prstGeom>
        </p:spPr>
      </p:pic>
      <p:pic>
        <p:nvPicPr>
          <p:cNvPr id="7" name="图片 6">
            <a:extLst>
              <a:ext uri="{FF2B5EF4-FFF2-40B4-BE49-F238E27FC236}">
                <a16:creationId xmlns:a16="http://schemas.microsoft.com/office/drawing/2014/main" id="{74856861-9E9F-4063-913F-CB5E3D4AF630}"/>
              </a:ext>
            </a:extLst>
          </p:cNvPr>
          <p:cNvPicPr>
            <a:picLocks noChangeAspect="1"/>
          </p:cNvPicPr>
          <p:nvPr/>
        </p:nvPicPr>
        <p:blipFill>
          <a:blip r:embed="rId4"/>
          <a:stretch>
            <a:fillRect/>
          </a:stretch>
        </p:blipFill>
        <p:spPr>
          <a:xfrm>
            <a:off x="7150439" y="1700363"/>
            <a:ext cx="4718241" cy="2360731"/>
          </a:xfrm>
          <a:prstGeom prst="rect">
            <a:avLst/>
          </a:prstGeom>
        </p:spPr>
      </p:pic>
      <p:sp>
        <p:nvSpPr>
          <p:cNvPr id="10" name="文本框 9">
            <a:extLst>
              <a:ext uri="{FF2B5EF4-FFF2-40B4-BE49-F238E27FC236}">
                <a16:creationId xmlns:a16="http://schemas.microsoft.com/office/drawing/2014/main" id="{F301E9AE-947E-47E3-A55C-2DBD5F0E6A0F}"/>
              </a:ext>
            </a:extLst>
          </p:cNvPr>
          <p:cNvSpPr txBox="1"/>
          <p:nvPr/>
        </p:nvSpPr>
        <p:spPr>
          <a:xfrm>
            <a:off x="2989820" y="4222764"/>
            <a:ext cx="1465118" cy="461665"/>
          </a:xfrm>
          <a:prstGeom prst="rect">
            <a:avLst/>
          </a:prstGeom>
          <a:noFill/>
        </p:spPr>
        <p:txBody>
          <a:bodyPr wrap="square" rtlCol="0">
            <a:spAutoFit/>
          </a:bodyPr>
          <a:lstStyle/>
          <a:p>
            <a:r>
              <a:rPr kumimoji="1" lang="zh-CN" altLang="en-US" sz="2400" dirty="0">
                <a:solidFill>
                  <a:srgbClr val="0070C0"/>
                </a:solidFill>
                <a:latin typeface="Microsoft YaHei" panose="020B0503020204020204" pitchFamily="34" charset="-122"/>
                <a:ea typeface="Microsoft YaHei" panose="020B0503020204020204" pitchFamily="34" charset="-122"/>
              </a:rPr>
              <a:t>自动驾驶</a:t>
            </a:r>
          </a:p>
        </p:txBody>
      </p:sp>
      <p:sp>
        <p:nvSpPr>
          <p:cNvPr id="13" name="文本框 12">
            <a:extLst>
              <a:ext uri="{FF2B5EF4-FFF2-40B4-BE49-F238E27FC236}">
                <a16:creationId xmlns:a16="http://schemas.microsoft.com/office/drawing/2014/main" id="{AA1D82C5-2B8C-4884-BF9E-93FFD9C2B50B}"/>
              </a:ext>
            </a:extLst>
          </p:cNvPr>
          <p:cNvSpPr txBox="1"/>
          <p:nvPr/>
        </p:nvSpPr>
        <p:spPr>
          <a:xfrm>
            <a:off x="8777000" y="4222763"/>
            <a:ext cx="1465118" cy="461665"/>
          </a:xfrm>
          <a:prstGeom prst="rect">
            <a:avLst/>
          </a:prstGeom>
          <a:noFill/>
        </p:spPr>
        <p:txBody>
          <a:bodyPr wrap="square" rtlCol="0">
            <a:spAutoFit/>
          </a:bodyPr>
          <a:lstStyle/>
          <a:p>
            <a:r>
              <a:rPr kumimoji="1" lang="zh-CN" altLang="en-US" sz="2400" dirty="0">
                <a:solidFill>
                  <a:srgbClr val="0070C0"/>
                </a:solidFill>
                <a:latin typeface="Microsoft YaHei" panose="020B0503020204020204" pitchFamily="34" charset="-122"/>
                <a:ea typeface="Microsoft YaHei" panose="020B0503020204020204" pitchFamily="34" charset="-122"/>
              </a:rPr>
              <a:t>医学诊断</a:t>
            </a:r>
          </a:p>
        </p:txBody>
      </p:sp>
      <p:sp>
        <p:nvSpPr>
          <p:cNvPr id="11" name="文本框 10">
            <a:extLst>
              <a:ext uri="{FF2B5EF4-FFF2-40B4-BE49-F238E27FC236}">
                <a16:creationId xmlns:a16="http://schemas.microsoft.com/office/drawing/2014/main" id="{4FB39538-04BF-47E8-BE2B-67BA1FFF6BF0}"/>
              </a:ext>
            </a:extLst>
          </p:cNvPr>
          <p:cNvSpPr txBox="1"/>
          <p:nvPr/>
        </p:nvSpPr>
        <p:spPr>
          <a:xfrm>
            <a:off x="629070" y="4846097"/>
            <a:ext cx="11239610"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图像分割是</a:t>
            </a:r>
            <a:r>
              <a:rPr lang="zh-CN" altLang="en-US" sz="2000" dirty="0">
                <a:solidFill>
                  <a:srgbClr val="CC0099"/>
                </a:solidFill>
                <a:latin typeface="微软雅黑" panose="020B0503020204020204" pitchFamily="34" charset="-122"/>
                <a:ea typeface="微软雅黑" panose="020B0503020204020204" pitchFamily="34" charset="-122"/>
              </a:rPr>
              <a:t>场景理解</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complete  scene  understanding</a:t>
            </a:r>
            <a:r>
              <a:rPr lang="zh-CN" altLang="en-US" sz="2000" dirty="0">
                <a:latin typeface="微软雅黑" panose="020B0503020204020204" pitchFamily="34" charset="-122"/>
                <a:ea typeface="微软雅黑" panose="020B0503020204020204" pitchFamily="34" charset="-122"/>
              </a:rPr>
              <a:t>）的关键技术，在自动驾驶，人机交互，图像搜索，增强现实和医学诊断等应用场景中具有重要意义，是计算机视觉领域的核心问题。</a:t>
            </a:r>
          </a:p>
        </p:txBody>
      </p:sp>
    </p:spTree>
    <p:extLst>
      <p:ext uri="{BB962C8B-B14F-4D97-AF65-F5344CB8AC3E}">
        <p14:creationId xmlns:p14="http://schemas.microsoft.com/office/powerpoint/2010/main" val="2413813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深度学习在图像分割中的应用</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CA14CF3-19D3-4457-8E68-ECE4BA84C0F1}"/>
              </a:ext>
            </a:extLst>
          </p:cNvPr>
          <p:cNvSpPr txBox="1"/>
          <p:nvPr/>
        </p:nvSpPr>
        <p:spPr>
          <a:xfrm>
            <a:off x="647269" y="1487085"/>
            <a:ext cx="1097010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深度学习在图像分割领域的</a:t>
            </a:r>
            <a:r>
              <a:rPr lang="zh-CN" altLang="en-US" sz="2400" dirty="0">
                <a:solidFill>
                  <a:srgbClr val="CC0099"/>
                </a:solidFill>
                <a:latin typeface="微软雅黑" panose="020B0503020204020204" pitchFamily="34" charset="-122"/>
                <a:ea typeface="微软雅黑" panose="020B0503020204020204" pitchFamily="34" charset="-122"/>
              </a:rPr>
              <a:t>里程碑</a:t>
            </a:r>
            <a:r>
              <a:rPr lang="en-US" altLang="zh-CN" sz="2400" dirty="0">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FCN</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Fully Convolution Network</a:t>
            </a:r>
            <a:r>
              <a:rPr lang="zh-CN" altLang="en-US" sz="2400" dirty="0">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5C1F6764-3B85-46CC-8581-90C2B1D9A3AE}"/>
              </a:ext>
            </a:extLst>
          </p:cNvPr>
          <p:cNvPicPr>
            <a:picLocks noChangeAspect="1"/>
          </p:cNvPicPr>
          <p:nvPr/>
        </p:nvPicPr>
        <p:blipFill>
          <a:blip r:embed="rId3"/>
          <a:stretch>
            <a:fillRect/>
          </a:stretch>
        </p:blipFill>
        <p:spPr>
          <a:xfrm>
            <a:off x="647269" y="2327898"/>
            <a:ext cx="5305295" cy="2731488"/>
          </a:xfrm>
          <a:prstGeom prst="rect">
            <a:avLst/>
          </a:prstGeom>
        </p:spPr>
      </p:pic>
      <p:sp>
        <p:nvSpPr>
          <p:cNvPr id="5" name="矩形 4">
            <a:extLst>
              <a:ext uri="{FF2B5EF4-FFF2-40B4-BE49-F238E27FC236}">
                <a16:creationId xmlns:a16="http://schemas.microsoft.com/office/drawing/2014/main" id="{05906066-7468-4D8E-B7AC-1272B5E6C7E9}"/>
              </a:ext>
            </a:extLst>
          </p:cNvPr>
          <p:cNvSpPr/>
          <p:nvPr/>
        </p:nvSpPr>
        <p:spPr>
          <a:xfrm>
            <a:off x="332508" y="5278582"/>
            <a:ext cx="11526982" cy="1015663"/>
          </a:xfrm>
          <a:prstGeom prst="rect">
            <a:avLst/>
          </a:prstGeom>
        </p:spPr>
        <p:txBody>
          <a:bodyPr wrap="square">
            <a:spAutoFit/>
          </a:bodyPr>
          <a:lstStyle/>
          <a:p>
            <a:pPr>
              <a:lnSpc>
                <a:spcPct val="150000"/>
              </a:lnSpc>
            </a:pPr>
            <a:r>
              <a:rPr lang="zh-CN" altLang="en-US" sz="2000" dirty="0">
                <a:solidFill>
                  <a:srgbClr val="4B4B4B"/>
                </a:solidFill>
                <a:latin typeface="微软雅黑" panose="020B0503020204020204" pitchFamily="34" charset="-122"/>
                <a:ea typeface="微软雅黑" panose="020B0503020204020204" pitchFamily="34" charset="-122"/>
              </a:rPr>
              <a:t>在</a:t>
            </a:r>
            <a:r>
              <a:rPr lang="en-US" altLang="zh-CN" sz="2000" dirty="0">
                <a:solidFill>
                  <a:srgbClr val="CC0099"/>
                </a:solidFill>
                <a:latin typeface="微软雅黑" panose="020B0503020204020204" pitchFamily="34" charset="-122"/>
                <a:ea typeface="微软雅黑" panose="020B0503020204020204" pitchFamily="34" charset="-122"/>
              </a:rPr>
              <a:t>VGG-16</a:t>
            </a:r>
            <a:r>
              <a:rPr lang="zh-CN" altLang="en-US" sz="2000" dirty="0">
                <a:solidFill>
                  <a:srgbClr val="4B4B4B"/>
                </a:solidFill>
                <a:latin typeface="微软雅黑" panose="020B0503020204020204" pitchFamily="34" charset="-122"/>
                <a:ea typeface="微软雅黑" panose="020B0503020204020204" pitchFamily="34" charset="-122"/>
              </a:rPr>
              <a:t>的基础上将</a:t>
            </a:r>
            <a:r>
              <a:rPr lang="zh-CN" altLang="en-US" sz="2000" dirty="0">
                <a:solidFill>
                  <a:srgbClr val="CC0099"/>
                </a:solidFill>
                <a:latin typeface="微软雅黑" panose="020B0503020204020204" pitchFamily="34" charset="-122"/>
                <a:ea typeface="微软雅黑" panose="020B0503020204020204" pitchFamily="34" charset="-122"/>
              </a:rPr>
              <a:t>全连接层替换为卷积层</a:t>
            </a:r>
            <a:r>
              <a:rPr lang="zh-CN" altLang="en-US" sz="2000" dirty="0">
                <a:solidFill>
                  <a:srgbClr val="4B4B4B"/>
                </a:solidFill>
                <a:latin typeface="微软雅黑" panose="020B0503020204020204" pitchFamily="34" charset="-122"/>
                <a:ea typeface="微软雅黑" panose="020B0503020204020204" pitchFamily="34" charset="-122"/>
              </a:rPr>
              <a:t>，</a:t>
            </a:r>
            <a:r>
              <a:rPr lang="zh-CN" altLang="en-US" sz="2000" b="1" dirty="0">
                <a:solidFill>
                  <a:srgbClr val="FF3300"/>
                </a:solidFill>
                <a:latin typeface="微软雅黑" panose="020B0503020204020204" pitchFamily="34" charset="-122"/>
                <a:ea typeface="微软雅黑" panose="020B0503020204020204" pitchFamily="34" charset="-122"/>
              </a:rPr>
              <a:t>输出空间映射</a:t>
            </a:r>
            <a:r>
              <a:rPr lang="zh-CN" altLang="en-US" sz="2000" dirty="0">
                <a:solidFill>
                  <a:srgbClr val="4B4B4B"/>
                </a:solidFill>
                <a:latin typeface="微软雅黑" panose="020B0503020204020204" pitchFamily="34" charset="-122"/>
                <a:ea typeface="微软雅黑" panose="020B0503020204020204" pitchFamily="34" charset="-122"/>
              </a:rPr>
              <a:t>而不是分类分数。这些映射由小步幅卷积上采样（又称反卷积）得到，来产生密集的像素级别的预测。</a:t>
            </a:r>
            <a:endParaRPr lang="zh-CN" altLang="en-US" sz="20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1B0392E-F6D0-4DFB-A7AD-2FA339AF9ECD}"/>
              </a:ext>
            </a:extLst>
          </p:cNvPr>
          <p:cNvSpPr/>
          <p:nvPr/>
        </p:nvSpPr>
        <p:spPr>
          <a:xfrm>
            <a:off x="424244" y="6611779"/>
            <a:ext cx="6409844" cy="246221"/>
          </a:xfrm>
          <a:prstGeom prst="rect">
            <a:avLst/>
          </a:prstGeom>
        </p:spPr>
        <p:txBody>
          <a:bodyPr wrap="square">
            <a:spAutoFit/>
          </a:bodyPr>
          <a:lstStyle/>
          <a:p>
            <a:r>
              <a:rPr lang="en-US" altLang="zh-CN" sz="1000" dirty="0"/>
              <a:t>Jonathan Long, Evan </a:t>
            </a:r>
            <a:r>
              <a:rPr lang="en-US" altLang="zh-CN" sz="1000" dirty="0" err="1"/>
              <a:t>Shelhamer</a:t>
            </a:r>
            <a:r>
              <a:rPr lang="en-US" altLang="zh-CN" sz="1000" dirty="0"/>
              <a:t>, Trevor Darrell  “</a:t>
            </a:r>
            <a:r>
              <a:rPr lang="en-US" altLang="zh-CN" sz="1000" dirty="0">
                <a:latin typeface="NimbusRomNo9L"/>
              </a:rPr>
              <a:t>Fully Convolutional Networks for Semantic Segmentation “   CVPR</a:t>
            </a:r>
            <a:r>
              <a:rPr lang="zh-CN" altLang="en-US" sz="1000" dirty="0">
                <a:latin typeface="NimbusRomNo9L"/>
              </a:rPr>
              <a:t> </a:t>
            </a:r>
            <a:r>
              <a:rPr lang="en-US" altLang="zh-CN" sz="1000" dirty="0">
                <a:latin typeface="NimbusRomNo9L"/>
              </a:rPr>
              <a:t>2015</a:t>
            </a:r>
            <a:endParaRPr lang="en" altLang="zh-CN" sz="1000" dirty="0"/>
          </a:p>
        </p:txBody>
      </p:sp>
      <p:pic>
        <p:nvPicPr>
          <p:cNvPr id="7" name="图片 6">
            <a:extLst>
              <a:ext uri="{FF2B5EF4-FFF2-40B4-BE49-F238E27FC236}">
                <a16:creationId xmlns:a16="http://schemas.microsoft.com/office/drawing/2014/main" id="{844A4B5B-53CF-4C80-B119-526961D83C3B}"/>
              </a:ext>
            </a:extLst>
          </p:cNvPr>
          <p:cNvPicPr>
            <a:picLocks noChangeAspect="1"/>
          </p:cNvPicPr>
          <p:nvPr/>
        </p:nvPicPr>
        <p:blipFill>
          <a:blip r:embed="rId4"/>
          <a:stretch>
            <a:fillRect/>
          </a:stretch>
        </p:blipFill>
        <p:spPr>
          <a:xfrm>
            <a:off x="6239437" y="2327898"/>
            <a:ext cx="5620053" cy="2731488"/>
          </a:xfrm>
          <a:prstGeom prst="rect">
            <a:avLst/>
          </a:prstGeom>
        </p:spPr>
      </p:pic>
    </p:spTree>
    <p:extLst>
      <p:ext uri="{BB962C8B-B14F-4D97-AF65-F5344CB8AC3E}">
        <p14:creationId xmlns:p14="http://schemas.microsoft.com/office/powerpoint/2010/main" val="3279587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深度学习在图像分割中的应用</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5906066-7468-4D8E-B7AC-1272B5E6C7E9}"/>
              </a:ext>
            </a:extLst>
          </p:cNvPr>
          <p:cNvSpPr/>
          <p:nvPr/>
        </p:nvSpPr>
        <p:spPr>
          <a:xfrm>
            <a:off x="665018" y="5278582"/>
            <a:ext cx="10998446" cy="1015663"/>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该工作被视为</a:t>
            </a:r>
            <a:r>
              <a:rPr lang="zh-CN" altLang="en-US" sz="2000" b="1" dirty="0">
                <a:solidFill>
                  <a:srgbClr val="FF3300"/>
                </a:solidFill>
                <a:latin typeface="微软雅黑" panose="020B0503020204020204" pitchFamily="34" charset="-122"/>
                <a:ea typeface="微软雅黑" panose="020B0503020204020204" pitchFamily="34" charset="-122"/>
              </a:rPr>
              <a:t>里程碑式的进步</a:t>
            </a:r>
            <a:r>
              <a:rPr lang="zh-CN" altLang="en-US" sz="2000" dirty="0">
                <a:latin typeface="微软雅黑" panose="020B0503020204020204" pitchFamily="34" charset="-122"/>
                <a:ea typeface="微软雅黑" panose="020B0503020204020204" pitchFamily="34" charset="-122"/>
              </a:rPr>
              <a:t>，它阐释了</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如何可以在语义分割问题上被</a:t>
            </a:r>
            <a:r>
              <a:rPr lang="zh-CN" altLang="en-US" sz="2000" dirty="0">
                <a:solidFill>
                  <a:srgbClr val="CC0099"/>
                </a:solidFill>
                <a:latin typeface="微软雅黑" panose="020B0503020204020204" pitchFamily="34" charset="-122"/>
                <a:ea typeface="微软雅黑" panose="020B0503020204020204" pitchFamily="34" charset="-122"/>
              </a:rPr>
              <a:t>端对端的训练</a:t>
            </a:r>
            <a:r>
              <a:rPr lang="zh-CN" altLang="en-US" sz="2000" dirty="0">
                <a:latin typeface="微软雅黑" panose="020B0503020204020204" pitchFamily="34" charset="-122"/>
                <a:ea typeface="微软雅黑" panose="020B0503020204020204" pitchFamily="34" charset="-122"/>
              </a:rPr>
              <a:t>，而且高效的学习了如何基于任意大小的输入来为语义分割问题产生</a:t>
            </a:r>
            <a:r>
              <a:rPr lang="zh-CN" altLang="en-US" sz="2000" dirty="0">
                <a:solidFill>
                  <a:srgbClr val="CC0099"/>
                </a:solidFill>
                <a:latin typeface="微软雅黑" panose="020B0503020204020204" pitchFamily="34" charset="-122"/>
                <a:ea typeface="微软雅黑" panose="020B0503020204020204" pitchFamily="34" charset="-122"/>
              </a:rPr>
              <a:t>像素级别</a:t>
            </a:r>
            <a:r>
              <a:rPr lang="en-US" altLang="zh-CN" sz="2000" dirty="0">
                <a:solidFill>
                  <a:srgbClr val="CC0099"/>
                </a:solidFill>
                <a:latin typeface="微软雅黑" panose="020B0503020204020204" pitchFamily="34" charset="-122"/>
                <a:ea typeface="微软雅黑" panose="020B0503020204020204" pitchFamily="34" charset="-122"/>
              </a:rPr>
              <a:t>(pixel-wise)</a:t>
            </a:r>
            <a:r>
              <a:rPr lang="zh-CN" altLang="en-US" sz="2000" dirty="0">
                <a:solidFill>
                  <a:srgbClr val="CC0099"/>
                </a:solidFill>
                <a:latin typeface="微软雅黑" panose="020B0503020204020204" pitchFamily="34" charset="-122"/>
                <a:ea typeface="微软雅黑" panose="020B0503020204020204" pitchFamily="34" charset="-122"/>
              </a:rPr>
              <a:t>的预测</a:t>
            </a:r>
            <a:r>
              <a:rPr lang="zh-CN" altLang="en-US" sz="2000" dirty="0">
                <a:latin typeface="微软雅黑" panose="020B0503020204020204" pitchFamily="34" charset="-122"/>
                <a:ea typeface="微软雅黑" panose="020B0503020204020204" pitchFamily="34" charset="-122"/>
              </a:rPr>
              <a:t>。</a:t>
            </a:r>
          </a:p>
        </p:txBody>
      </p:sp>
      <p:pic>
        <p:nvPicPr>
          <p:cNvPr id="6" name="图片 5">
            <a:extLst>
              <a:ext uri="{FF2B5EF4-FFF2-40B4-BE49-F238E27FC236}">
                <a16:creationId xmlns:a16="http://schemas.microsoft.com/office/drawing/2014/main" id="{EFE473E4-084C-42F5-816D-0B95560FD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18" y="1322962"/>
            <a:ext cx="5667688" cy="3905010"/>
          </a:xfrm>
          <a:prstGeom prst="rect">
            <a:avLst/>
          </a:prstGeom>
        </p:spPr>
      </p:pic>
      <p:pic>
        <p:nvPicPr>
          <p:cNvPr id="8" name="图片 7">
            <a:extLst>
              <a:ext uri="{FF2B5EF4-FFF2-40B4-BE49-F238E27FC236}">
                <a16:creationId xmlns:a16="http://schemas.microsoft.com/office/drawing/2014/main" id="{7C4A0F71-BABB-4B8E-9C81-B9D6AC46B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567" y="2461530"/>
            <a:ext cx="4597415" cy="1934939"/>
          </a:xfrm>
          <a:prstGeom prst="rect">
            <a:avLst/>
          </a:prstGeom>
        </p:spPr>
      </p:pic>
    </p:spTree>
    <p:extLst>
      <p:ext uri="{BB962C8B-B14F-4D97-AF65-F5344CB8AC3E}">
        <p14:creationId xmlns:p14="http://schemas.microsoft.com/office/powerpoint/2010/main" val="2173722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更加优良的分割网络</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CA14CF3-19D3-4457-8E68-ECE4BA84C0F1}"/>
              </a:ext>
            </a:extLst>
          </p:cNvPr>
          <p:cNvSpPr txBox="1"/>
          <p:nvPr/>
        </p:nvSpPr>
        <p:spPr>
          <a:xfrm>
            <a:off x="665018" y="1434166"/>
            <a:ext cx="8863446"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pitchFamily="34" charset="-122"/>
                <a:ea typeface="微软雅黑" panose="020B0503020204020204" pitchFamily="34" charset="-122"/>
              </a:rPr>
              <a:t>基于</a:t>
            </a:r>
            <a:r>
              <a:rPr lang="en-US" altLang="zh-CN" sz="2400" b="1" dirty="0">
                <a:solidFill>
                  <a:srgbClr val="CC0099"/>
                </a:solidFill>
                <a:latin typeface="微软雅黑" panose="020B0503020204020204" pitchFamily="34" charset="-122"/>
                <a:ea typeface="微软雅黑" panose="020B0503020204020204" pitchFamily="34" charset="-122"/>
              </a:rPr>
              <a:t>FCN</a:t>
            </a:r>
            <a:r>
              <a:rPr lang="zh-CN" altLang="en-US" sz="2400" b="1" dirty="0">
                <a:solidFill>
                  <a:srgbClr val="CC0099"/>
                </a:solidFill>
                <a:latin typeface="微软雅黑" panose="020B0503020204020204" pitchFamily="34" charset="-122"/>
                <a:ea typeface="微软雅黑" panose="020B0503020204020204" pitchFamily="34" charset="-122"/>
              </a:rPr>
              <a:t>的主流优化策略：</a:t>
            </a:r>
          </a:p>
        </p:txBody>
      </p:sp>
      <p:sp>
        <p:nvSpPr>
          <p:cNvPr id="6" name="文本框 5">
            <a:extLst>
              <a:ext uri="{FF2B5EF4-FFF2-40B4-BE49-F238E27FC236}">
                <a16:creationId xmlns:a16="http://schemas.microsoft.com/office/drawing/2014/main" id="{957A8306-299F-4A59-AA2F-3FFA9E8EA9D2}"/>
              </a:ext>
            </a:extLst>
          </p:cNvPr>
          <p:cNvSpPr txBox="1"/>
          <p:nvPr/>
        </p:nvSpPr>
        <p:spPr>
          <a:xfrm>
            <a:off x="2234046" y="2283616"/>
            <a:ext cx="7294418" cy="2554545"/>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dirty="0">
                <a:solidFill>
                  <a:srgbClr val="00B0F0"/>
                </a:solidFill>
                <a:latin typeface="微软雅黑" panose="020B0503020204020204" pitchFamily="34" charset="-122"/>
                <a:ea typeface="微软雅黑" panose="020B0503020204020204" pitchFamily="34" charset="-122"/>
              </a:rPr>
              <a:t>上下文信息整合</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Integrating Context Knowledge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DeepLab</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en-US" altLang="zh-CN" sz="2000" dirty="0">
                <a:solidFill>
                  <a:srgbClr val="00B0F0"/>
                </a:solidFill>
                <a:latin typeface="微软雅黑" panose="020B0503020204020204" pitchFamily="34" charset="-122"/>
                <a:ea typeface="微软雅黑" panose="020B0503020204020204" pitchFamily="34" charset="-122"/>
              </a:rPr>
              <a:t> </a:t>
            </a:r>
            <a:r>
              <a:rPr lang="zh-CN" altLang="en-US" sz="2000" dirty="0">
                <a:solidFill>
                  <a:srgbClr val="00B0F0"/>
                </a:solidFill>
                <a:latin typeface="微软雅黑" panose="020B0503020204020204" pitchFamily="34" charset="-122"/>
                <a:ea typeface="微软雅黑" panose="020B0503020204020204" pitchFamily="34" charset="-122"/>
              </a:rPr>
              <a:t>解码器变种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Decoder Variants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SegNet</a:t>
            </a:r>
            <a:r>
              <a:rPr lang="en-US" altLang="zh-CN" sz="2000" dirty="0">
                <a:latin typeface="微软雅黑" panose="020B0503020204020204" pitchFamily="34" charset="-122"/>
                <a:ea typeface="微软雅黑" panose="020B0503020204020204" pitchFamily="34" charset="-122"/>
              </a:rPr>
              <a:t> 	U-net</a:t>
            </a:r>
          </a:p>
        </p:txBody>
      </p:sp>
    </p:spTree>
    <p:extLst>
      <p:ext uri="{BB962C8B-B14F-4D97-AF65-F5344CB8AC3E}">
        <p14:creationId xmlns:p14="http://schemas.microsoft.com/office/powerpoint/2010/main" val="1410106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en-US" altLang="zh-CN" sz="36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DeepLab</a:t>
            </a:r>
            <a:r>
              <a:rPr kumimoji="1" lang="en-US" altLang="zh-CN"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系列网络*</a:t>
            </a:r>
          </a:p>
        </p:txBody>
      </p:sp>
      <p:sp>
        <p:nvSpPr>
          <p:cNvPr id="3" name="文本框 2">
            <a:extLst>
              <a:ext uri="{FF2B5EF4-FFF2-40B4-BE49-F238E27FC236}">
                <a16:creationId xmlns:a16="http://schemas.microsoft.com/office/drawing/2014/main" id="{C3DC3468-21F0-4B55-8D60-EF37E1F8AF1F}"/>
              </a:ext>
            </a:extLst>
          </p:cNvPr>
          <p:cNvSpPr txBox="1"/>
          <p:nvPr/>
        </p:nvSpPr>
        <p:spPr>
          <a:xfrm>
            <a:off x="379788" y="6361231"/>
            <a:ext cx="11696983"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DeepLab</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是一个系列网络，目前为止一共有四个结构分别为：</a:t>
            </a:r>
            <a:r>
              <a:rPr lang="en-US" altLang="zh-CN" sz="1200" dirty="0">
                <a:latin typeface="微软雅黑" panose="020B0503020204020204" pitchFamily="34" charset="-122"/>
                <a:ea typeface="微软雅黑" panose="020B0503020204020204" pitchFamily="34" charset="-122"/>
              </a:rPr>
              <a:t>v1</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v2</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v3</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v3+</a:t>
            </a:r>
            <a:r>
              <a:rPr lang="zh-CN" altLang="en-US" sz="1200" dirty="0">
                <a:latin typeface="微软雅黑" panose="020B0503020204020204" pitchFamily="34" charset="-122"/>
                <a:ea typeface="微软雅黑" panose="020B0503020204020204" pitchFamily="34" charset="-122"/>
              </a:rPr>
              <a:t>。我们主要关注其针对上下文整合（</a:t>
            </a:r>
            <a:r>
              <a:rPr lang="en-US" altLang="zh-CN" sz="1200" dirty="0">
                <a:latin typeface="微软雅黑" panose="020B0503020204020204" pitchFamily="34" charset="-122"/>
                <a:ea typeface="微软雅黑" panose="020B0503020204020204" pitchFamily="34" charset="-122"/>
              </a:rPr>
              <a:t>integrating context knowledge</a:t>
            </a:r>
            <a:r>
              <a:rPr lang="zh-CN" altLang="en-US" sz="1200" dirty="0">
                <a:latin typeface="微软雅黑" panose="020B0503020204020204" pitchFamily="34" charset="-122"/>
                <a:ea typeface="微软雅黑" panose="020B0503020204020204" pitchFamily="34" charset="-122"/>
              </a:rPr>
              <a:t>）采用的技术。</a:t>
            </a:r>
          </a:p>
        </p:txBody>
      </p:sp>
      <p:sp>
        <p:nvSpPr>
          <p:cNvPr id="4" name="文本框 3">
            <a:extLst>
              <a:ext uri="{FF2B5EF4-FFF2-40B4-BE49-F238E27FC236}">
                <a16:creationId xmlns:a16="http://schemas.microsoft.com/office/drawing/2014/main" id="{1E608447-70C6-4CB2-9CA7-7F0D9F4160B9}"/>
              </a:ext>
            </a:extLst>
          </p:cNvPr>
          <p:cNvSpPr txBox="1"/>
          <p:nvPr/>
        </p:nvSpPr>
        <p:spPr>
          <a:xfrm>
            <a:off x="654627" y="1401915"/>
            <a:ext cx="6169083"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pitchFamily="34" charset="-122"/>
                <a:ea typeface="微软雅黑" panose="020B0503020204020204" pitchFamily="34" charset="-122"/>
              </a:rPr>
              <a:t>扩张卷积（</a:t>
            </a:r>
            <a:r>
              <a:rPr lang="en-US" altLang="zh-CN" sz="2400" b="1" dirty="0">
                <a:solidFill>
                  <a:srgbClr val="CC0099"/>
                </a:solidFill>
                <a:latin typeface="微软雅黑" panose="020B0503020204020204" pitchFamily="34" charset="-122"/>
                <a:ea typeface="微软雅黑" panose="020B0503020204020204" pitchFamily="34" charset="-122"/>
              </a:rPr>
              <a:t>Dilated Convolutions</a:t>
            </a:r>
            <a:r>
              <a:rPr lang="zh-CN" altLang="en-US" sz="2400" b="1" dirty="0">
                <a:solidFill>
                  <a:srgbClr val="CC0099"/>
                </a:solidFill>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12F32480-9569-4658-AC48-DABA89EC8420}"/>
              </a:ext>
            </a:extLst>
          </p:cNvPr>
          <p:cNvPicPr>
            <a:picLocks noChangeAspect="1"/>
          </p:cNvPicPr>
          <p:nvPr/>
        </p:nvPicPr>
        <p:blipFill>
          <a:blip r:embed="rId3"/>
          <a:stretch>
            <a:fillRect/>
          </a:stretch>
        </p:blipFill>
        <p:spPr>
          <a:xfrm>
            <a:off x="1916575" y="1896133"/>
            <a:ext cx="7534275" cy="2781300"/>
          </a:xfrm>
          <a:prstGeom prst="rect">
            <a:avLst/>
          </a:prstGeom>
        </p:spPr>
      </p:pic>
      <p:sp>
        <p:nvSpPr>
          <p:cNvPr id="9" name="文本框 8">
            <a:extLst>
              <a:ext uri="{FF2B5EF4-FFF2-40B4-BE49-F238E27FC236}">
                <a16:creationId xmlns:a16="http://schemas.microsoft.com/office/drawing/2014/main" id="{C37B31C8-CEE3-4958-ABB8-20DA8E6F3E25}"/>
              </a:ext>
            </a:extLst>
          </p:cNvPr>
          <p:cNvSpPr txBox="1"/>
          <p:nvPr/>
        </p:nvSpPr>
        <p:spPr>
          <a:xfrm>
            <a:off x="379788" y="4735774"/>
            <a:ext cx="11432425"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扩张卷积又称为空洞卷积</a:t>
            </a:r>
            <a:r>
              <a:rPr lang="en-US" altLang="zh-CN" sz="2000" dirty="0">
                <a:latin typeface="微软雅黑" panose="020B0503020204020204" pitchFamily="34" charset="-122"/>
                <a:ea typeface="微软雅黑" panose="020B0503020204020204" pitchFamily="34" charset="-122"/>
              </a:rPr>
              <a:t>(a-</a:t>
            </a:r>
            <a:r>
              <a:rPr lang="en-US" altLang="zh-CN" sz="2000" dirty="0" err="1">
                <a:latin typeface="微软雅黑" panose="020B0503020204020204" pitchFamily="34" charset="-122"/>
                <a:ea typeface="微软雅黑" panose="020B0503020204020204" pitchFamily="34" charset="-122"/>
              </a:rPr>
              <a:t>trous</a:t>
            </a:r>
            <a:r>
              <a:rPr lang="en-US" altLang="zh-CN" sz="2000" dirty="0">
                <a:latin typeface="微软雅黑" panose="020B0503020204020204" pitchFamily="34" charset="-122"/>
                <a:ea typeface="微软雅黑" panose="020B0503020204020204" pitchFamily="34" charset="-122"/>
              </a:rPr>
              <a:t> convolutions)</a:t>
            </a:r>
            <a:r>
              <a:rPr lang="zh-CN" altLang="en-US" sz="2000" dirty="0">
                <a:latin typeface="微软雅黑" panose="020B0503020204020204" pitchFamily="34" charset="-122"/>
                <a:ea typeface="微软雅黑" panose="020B0503020204020204" pitchFamily="34" charset="-122"/>
              </a:rPr>
              <a:t>，根据扩张率扩充其尺寸，为</a:t>
            </a:r>
            <a:r>
              <a:rPr lang="zh-CN" altLang="en-US" sz="2000" dirty="0">
                <a:solidFill>
                  <a:srgbClr val="CC0099"/>
                </a:solidFill>
                <a:latin typeface="微软雅黑" panose="020B0503020204020204" pitchFamily="34" charset="-122"/>
                <a:ea typeface="微软雅黑" panose="020B0503020204020204" pitchFamily="34" charset="-122"/>
              </a:rPr>
              <a:t>空元素位置补零</a:t>
            </a:r>
            <a:r>
              <a:rPr lang="zh-CN" altLang="en-US" sz="2000" dirty="0">
                <a:latin typeface="微软雅黑" panose="020B0503020204020204" pitchFamily="34" charset="-122"/>
                <a:ea typeface="微软雅黑" panose="020B0503020204020204" pitchFamily="34" charset="-122"/>
              </a:rPr>
              <a:t>。这种卷积核可以指数级地扩大感受野而不丢失分辨率，这意味着扩张卷积可以在任意分辨率图片上</a:t>
            </a:r>
            <a:r>
              <a:rPr lang="zh-CN" altLang="en-US" sz="2000" dirty="0">
                <a:solidFill>
                  <a:srgbClr val="CC0099"/>
                </a:solidFill>
                <a:latin typeface="微软雅黑" panose="020B0503020204020204" pitchFamily="34" charset="-122"/>
                <a:ea typeface="微软雅黑" panose="020B0503020204020204" pitchFamily="34" charset="-122"/>
              </a:rPr>
              <a:t>高效地提取密集特征</a:t>
            </a:r>
            <a:r>
              <a:rPr lang="zh-CN" altLang="en-US" sz="2000" dirty="0">
                <a:latin typeface="微软雅黑" panose="020B0503020204020204" pitchFamily="34" charset="-122"/>
                <a:ea typeface="微软雅黑" panose="020B0503020204020204" pitchFamily="34" charset="-122"/>
              </a:rPr>
              <a:t>。</a:t>
            </a:r>
          </a:p>
        </p:txBody>
      </p:sp>
      <p:sp>
        <p:nvSpPr>
          <p:cNvPr id="2" name="文本框 1">
            <a:extLst>
              <a:ext uri="{FF2B5EF4-FFF2-40B4-BE49-F238E27FC236}">
                <a16:creationId xmlns:a16="http://schemas.microsoft.com/office/drawing/2014/main" id="{36304CD0-3F7E-4C42-A46F-A839977C668F}"/>
              </a:ext>
            </a:extLst>
          </p:cNvPr>
          <p:cNvSpPr txBox="1"/>
          <p:nvPr/>
        </p:nvSpPr>
        <p:spPr>
          <a:xfrm>
            <a:off x="9532393" y="3233749"/>
            <a:ext cx="2360809" cy="1422954"/>
          </a:xfrm>
          <a:prstGeom prst="rect">
            <a:avLst/>
          </a:prstGeom>
          <a:noFill/>
        </p:spPr>
        <p:txBody>
          <a:bodyPr wrap="square" rtlCol="0">
            <a:spAutoFit/>
          </a:bodyPr>
          <a:lstStyle/>
          <a:p>
            <a:pPr>
              <a:lnSpc>
                <a:spcPct val="150000"/>
              </a:lnSpc>
            </a:pPr>
            <a:r>
              <a:rPr kumimoji="1" lang="en-US" altLang="zh-CN" sz="2000" dirty="0">
                <a:solidFill>
                  <a:srgbClr val="0070C0"/>
                </a:solidFill>
                <a:latin typeface="Microsoft YaHei" panose="020B0503020204020204" pitchFamily="34" charset="-122"/>
                <a:ea typeface="Microsoft YaHei" panose="020B0503020204020204" pitchFamily="34" charset="-122"/>
              </a:rPr>
              <a:t>dilated</a:t>
            </a:r>
            <a:r>
              <a:rPr kumimoji="1" lang="zh-CN" altLang="en-US" sz="2000" dirty="0">
                <a:solidFill>
                  <a:srgbClr val="0070C0"/>
                </a:solidFill>
                <a:latin typeface="Microsoft YaHei" panose="020B0503020204020204" pitchFamily="34" charset="-122"/>
                <a:ea typeface="Microsoft YaHei" panose="020B0503020204020204" pitchFamily="34" charset="-122"/>
              </a:rPr>
              <a:t>参数与感受野的关系：</a:t>
            </a:r>
            <a:endParaRPr kumimoji="1" lang="en-US" altLang="zh-CN" sz="2000" dirty="0">
              <a:solidFill>
                <a:srgbClr val="0070C0"/>
              </a:solidFill>
              <a:latin typeface="Microsoft YaHei" panose="020B0503020204020204" pitchFamily="34" charset="-122"/>
              <a:ea typeface="Microsoft YaHei" panose="020B0503020204020204" pitchFamily="34" charset="-122"/>
            </a:endParaRPr>
          </a:p>
          <a:p>
            <a:pPr algn="ctr">
              <a:lnSpc>
                <a:spcPct val="150000"/>
              </a:lnSpc>
            </a:pPr>
            <a:r>
              <a:rPr kumimoji="1" lang="en-US" altLang="zh-CN" sz="2000" dirty="0">
                <a:solidFill>
                  <a:srgbClr val="0070C0"/>
                </a:solidFill>
                <a:latin typeface="Microsoft YaHei" panose="020B0503020204020204" pitchFamily="34" charset="-122"/>
                <a:ea typeface="Microsoft YaHei" panose="020B0503020204020204" pitchFamily="34" charset="-122"/>
              </a:rPr>
              <a:t>F</a:t>
            </a:r>
            <a:r>
              <a:rPr kumimoji="1" lang="en-US" altLang="zh-CN" sz="2000" baseline="-25000" dirty="0">
                <a:solidFill>
                  <a:srgbClr val="0070C0"/>
                </a:solidFill>
                <a:latin typeface="Microsoft YaHei" panose="020B0503020204020204" pitchFamily="34" charset="-122"/>
                <a:ea typeface="Microsoft YaHei" panose="020B0503020204020204" pitchFamily="34" charset="-122"/>
              </a:rPr>
              <a:t>i</a:t>
            </a:r>
            <a:r>
              <a:rPr kumimoji="1" lang="en-US" altLang="zh-CN" sz="2000" dirty="0">
                <a:solidFill>
                  <a:srgbClr val="0070C0"/>
                </a:solidFill>
                <a:latin typeface="Microsoft YaHei" panose="020B0503020204020204" pitchFamily="34" charset="-122"/>
                <a:ea typeface="Microsoft YaHei" panose="020B0503020204020204" pitchFamily="34" charset="-122"/>
              </a:rPr>
              <a:t>=2</a:t>
            </a:r>
            <a:r>
              <a:rPr kumimoji="1" lang="en-US" altLang="zh-CN" sz="2000" baseline="30000" dirty="0">
                <a:solidFill>
                  <a:srgbClr val="0070C0"/>
                </a:solidFill>
                <a:latin typeface="Microsoft YaHei" panose="020B0503020204020204" pitchFamily="34" charset="-122"/>
                <a:ea typeface="Microsoft YaHei" panose="020B0503020204020204" pitchFamily="34" charset="-122"/>
              </a:rPr>
              <a:t>i+1</a:t>
            </a:r>
            <a:r>
              <a:rPr kumimoji="1" lang="en-US" altLang="zh-CN" sz="2000" dirty="0">
                <a:solidFill>
                  <a:srgbClr val="0070C0"/>
                </a:solidFill>
                <a:latin typeface="Microsoft YaHei" panose="020B0503020204020204" pitchFamily="34" charset="-122"/>
                <a:ea typeface="Microsoft YaHei" panose="020B0503020204020204" pitchFamily="34" charset="-122"/>
              </a:rPr>
              <a:t>-1</a:t>
            </a:r>
            <a:endParaRPr kumimoji="1" lang="zh-CN" altLang="en-US" sz="2000" baseline="30000"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3354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a:solidFill>
                  <a:prstClr val="black"/>
                </a:solidFill>
                <a:latin typeface="微软雅黑" panose="020B0503020204020204" pitchFamily="34" charset="-122"/>
                <a:ea typeface="微软雅黑" panose="020B0503020204020204" pitchFamily="34" charset="-122"/>
              </a:rPr>
              <a:t>目标检测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7" name="直线箭头连接符 6">
            <a:extLst>
              <a:ext uri="{FF2B5EF4-FFF2-40B4-BE49-F238E27FC236}">
                <a16:creationId xmlns:a16="http://schemas.microsoft.com/office/drawing/2014/main" id="{45C4B107-FB71-A546-B17B-1FC021DC34DD}"/>
              </a:ext>
            </a:extLst>
          </p:cNvPr>
          <p:cNvCxnSpPr>
            <a:cxnSpLocks/>
          </p:cNvCxnSpPr>
          <p:nvPr/>
        </p:nvCxnSpPr>
        <p:spPr>
          <a:xfrm>
            <a:off x="1084641" y="4408154"/>
            <a:ext cx="9463013" cy="6518"/>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6516F42E-736B-A74E-8CE0-34E0F6C5BCA0}"/>
              </a:ext>
            </a:extLst>
          </p:cNvPr>
          <p:cNvSpPr/>
          <p:nvPr/>
        </p:nvSpPr>
        <p:spPr>
          <a:xfrm>
            <a:off x="2218107" y="4277525"/>
            <a:ext cx="261257" cy="2612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9" name="椭圆 8">
            <a:extLst>
              <a:ext uri="{FF2B5EF4-FFF2-40B4-BE49-F238E27FC236}">
                <a16:creationId xmlns:a16="http://schemas.microsoft.com/office/drawing/2014/main" id="{0EA86BDB-CED3-304C-915B-3BA7F89BA1AC}"/>
              </a:ext>
            </a:extLst>
          </p:cNvPr>
          <p:cNvSpPr/>
          <p:nvPr/>
        </p:nvSpPr>
        <p:spPr>
          <a:xfrm>
            <a:off x="3922824" y="4277523"/>
            <a:ext cx="261257" cy="2612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10AF5820-D02D-7444-B1C0-BE510BB4B1A9}"/>
              </a:ext>
            </a:extLst>
          </p:cNvPr>
          <p:cNvSpPr/>
          <p:nvPr/>
        </p:nvSpPr>
        <p:spPr>
          <a:xfrm>
            <a:off x="5627541" y="4277525"/>
            <a:ext cx="261257" cy="261257"/>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E5192E69-EA2F-2B44-9EEE-95E3484E1184}"/>
              </a:ext>
            </a:extLst>
          </p:cNvPr>
          <p:cNvSpPr/>
          <p:nvPr/>
        </p:nvSpPr>
        <p:spPr>
          <a:xfrm>
            <a:off x="7332258" y="4277524"/>
            <a:ext cx="261257" cy="2612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8547A940-F2B4-4F49-BCA0-24889B22CE63}"/>
              </a:ext>
            </a:extLst>
          </p:cNvPr>
          <p:cNvSpPr/>
          <p:nvPr/>
        </p:nvSpPr>
        <p:spPr>
          <a:xfrm>
            <a:off x="9036975" y="4277524"/>
            <a:ext cx="261257" cy="2612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0E007F0-F38C-EB4A-A48D-4F31F2D26E3D}"/>
              </a:ext>
            </a:extLst>
          </p:cNvPr>
          <p:cNvSpPr txBox="1"/>
          <p:nvPr/>
        </p:nvSpPr>
        <p:spPr>
          <a:xfrm>
            <a:off x="2022363" y="4669411"/>
            <a:ext cx="652743" cy="369332"/>
          </a:xfrm>
          <a:prstGeom prst="rect">
            <a:avLst/>
          </a:prstGeom>
          <a:noFill/>
        </p:spPr>
        <p:txBody>
          <a:bodyPr wrap="none" rtlCol="0">
            <a:spAutoFit/>
          </a:bodyPr>
          <a:lstStyle/>
          <a:p>
            <a:r>
              <a:rPr kumimoji="1" lang="en-US" altLang="zh-CN" dirty="0"/>
              <a:t>2015</a:t>
            </a:r>
            <a:endParaRPr kumimoji="1" lang="zh-CN" altLang="en-US" dirty="0"/>
          </a:p>
        </p:txBody>
      </p:sp>
      <p:sp>
        <p:nvSpPr>
          <p:cNvPr id="14" name="文本框 13">
            <a:extLst>
              <a:ext uri="{FF2B5EF4-FFF2-40B4-BE49-F238E27FC236}">
                <a16:creationId xmlns:a16="http://schemas.microsoft.com/office/drawing/2014/main" id="{CDADFEE2-3F39-D545-820E-68D94F3E4C2C}"/>
              </a:ext>
            </a:extLst>
          </p:cNvPr>
          <p:cNvSpPr txBox="1"/>
          <p:nvPr/>
        </p:nvSpPr>
        <p:spPr>
          <a:xfrm>
            <a:off x="3727080" y="4669411"/>
            <a:ext cx="652743" cy="369332"/>
          </a:xfrm>
          <a:prstGeom prst="rect">
            <a:avLst/>
          </a:prstGeom>
          <a:noFill/>
        </p:spPr>
        <p:txBody>
          <a:bodyPr wrap="none" rtlCol="0">
            <a:spAutoFit/>
          </a:bodyPr>
          <a:lstStyle/>
          <a:p>
            <a:r>
              <a:rPr kumimoji="1" lang="en-US" altLang="zh-CN" dirty="0"/>
              <a:t>2016</a:t>
            </a:r>
            <a:endParaRPr kumimoji="1" lang="zh-CN" altLang="en-US" dirty="0"/>
          </a:p>
        </p:txBody>
      </p:sp>
      <p:sp>
        <p:nvSpPr>
          <p:cNvPr id="15" name="文本框 14">
            <a:extLst>
              <a:ext uri="{FF2B5EF4-FFF2-40B4-BE49-F238E27FC236}">
                <a16:creationId xmlns:a16="http://schemas.microsoft.com/office/drawing/2014/main" id="{7F228954-4A0F-1F4B-81BE-EC63C1B40DFE}"/>
              </a:ext>
            </a:extLst>
          </p:cNvPr>
          <p:cNvSpPr txBox="1"/>
          <p:nvPr/>
        </p:nvSpPr>
        <p:spPr>
          <a:xfrm>
            <a:off x="5431797" y="4669411"/>
            <a:ext cx="652743" cy="369332"/>
          </a:xfrm>
          <a:prstGeom prst="rect">
            <a:avLst/>
          </a:prstGeom>
          <a:noFill/>
        </p:spPr>
        <p:txBody>
          <a:bodyPr wrap="none" rtlCol="0">
            <a:spAutoFit/>
          </a:bodyPr>
          <a:lstStyle/>
          <a:p>
            <a:r>
              <a:rPr kumimoji="1" lang="en-US" altLang="zh-CN" dirty="0"/>
              <a:t>2017</a:t>
            </a:r>
            <a:endParaRPr kumimoji="1" lang="zh-CN" altLang="en-US" dirty="0"/>
          </a:p>
        </p:txBody>
      </p:sp>
      <p:sp>
        <p:nvSpPr>
          <p:cNvPr id="16" name="文本框 15">
            <a:extLst>
              <a:ext uri="{FF2B5EF4-FFF2-40B4-BE49-F238E27FC236}">
                <a16:creationId xmlns:a16="http://schemas.microsoft.com/office/drawing/2014/main" id="{4B7D2EA3-5818-894A-959F-EC485E7659D7}"/>
              </a:ext>
            </a:extLst>
          </p:cNvPr>
          <p:cNvSpPr txBox="1"/>
          <p:nvPr/>
        </p:nvSpPr>
        <p:spPr>
          <a:xfrm>
            <a:off x="7132891" y="4669411"/>
            <a:ext cx="652743" cy="369332"/>
          </a:xfrm>
          <a:prstGeom prst="rect">
            <a:avLst/>
          </a:prstGeom>
          <a:noFill/>
        </p:spPr>
        <p:txBody>
          <a:bodyPr wrap="none" rtlCol="0">
            <a:spAutoFit/>
          </a:bodyPr>
          <a:lstStyle/>
          <a:p>
            <a:r>
              <a:rPr kumimoji="1" lang="en-US" altLang="zh-CN" dirty="0"/>
              <a:t>2018</a:t>
            </a:r>
            <a:endParaRPr kumimoji="1" lang="zh-CN" altLang="en-US" dirty="0"/>
          </a:p>
        </p:txBody>
      </p:sp>
      <p:sp>
        <p:nvSpPr>
          <p:cNvPr id="18" name="文本框 17">
            <a:extLst>
              <a:ext uri="{FF2B5EF4-FFF2-40B4-BE49-F238E27FC236}">
                <a16:creationId xmlns:a16="http://schemas.microsoft.com/office/drawing/2014/main" id="{5A0E7D0D-E029-A24E-8831-DC47B16CF6BD}"/>
              </a:ext>
            </a:extLst>
          </p:cNvPr>
          <p:cNvSpPr txBox="1"/>
          <p:nvPr/>
        </p:nvSpPr>
        <p:spPr>
          <a:xfrm>
            <a:off x="8863169" y="4669411"/>
            <a:ext cx="652743" cy="369332"/>
          </a:xfrm>
          <a:prstGeom prst="rect">
            <a:avLst/>
          </a:prstGeom>
          <a:noFill/>
        </p:spPr>
        <p:txBody>
          <a:bodyPr wrap="none" rtlCol="0">
            <a:spAutoFit/>
          </a:bodyPr>
          <a:lstStyle/>
          <a:p>
            <a:r>
              <a:rPr kumimoji="1" lang="en-US" altLang="zh-CN" dirty="0"/>
              <a:t>2019</a:t>
            </a:r>
          </a:p>
        </p:txBody>
      </p:sp>
      <p:sp>
        <p:nvSpPr>
          <p:cNvPr id="20" name="椭圆 19">
            <a:extLst>
              <a:ext uri="{FF2B5EF4-FFF2-40B4-BE49-F238E27FC236}">
                <a16:creationId xmlns:a16="http://schemas.microsoft.com/office/drawing/2014/main" id="{5C7C2FA2-37F3-8A44-BCC9-FBAD86253486}"/>
              </a:ext>
            </a:extLst>
          </p:cNvPr>
          <p:cNvSpPr/>
          <p:nvPr/>
        </p:nvSpPr>
        <p:spPr>
          <a:xfrm>
            <a:off x="1873027" y="4342837"/>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000705D9-0E94-4B4E-9EEF-A5C6B7E184F8}"/>
              </a:ext>
            </a:extLst>
          </p:cNvPr>
          <p:cNvCxnSpPr>
            <a:stCxn id="20" idx="0"/>
          </p:cNvCxnSpPr>
          <p:nvPr/>
        </p:nvCxnSpPr>
        <p:spPr>
          <a:xfrm flipV="1">
            <a:off x="1938341" y="3574140"/>
            <a:ext cx="0" cy="76869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67BBCD5-3AE3-5349-A2B1-A55309F3F285}"/>
              </a:ext>
            </a:extLst>
          </p:cNvPr>
          <p:cNvSpPr txBox="1"/>
          <p:nvPr/>
        </p:nvSpPr>
        <p:spPr>
          <a:xfrm>
            <a:off x="1378861" y="2923680"/>
            <a:ext cx="1118961" cy="553998"/>
          </a:xfrm>
          <a:prstGeom prst="rect">
            <a:avLst/>
          </a:prstGeom>
          <a:noFill/>
        </p:spPr>
        <p:txBody>
          <a:bodyPr wrap="none" rtlCol="0">
            <a:spAutoFit/>
          </a:bodyPr>
          <a:lstStyle/>
          <a:p>
            <a:pPr algn="ctr"/>
            <a:r>
              <a:rPr kumimoji="1" lang="en-US" altLang="zh-CN" dirty="0"/>
              <a:t>R-CNN</a:t>
            </a:r>
          </a:p>
          <a:p>
            <a:pPr algn="ctr"/>
            <a:r>
              <a:rPr kumimoji="1" lang="en-US" altLang="zh-CN" sz="1200" dirty="0"/>
              <a:t>(</a:t>
            </a:r>
            <a:r>
              <a:rPr kumimoji="1" lang="en-US" altLang="zh-CN" sz="1200" dirty="0" err="1"/>
              <a:t>Girshick</a:t>
            </a:r>
            <a:r>
              <a:rPr kumimoji="1" lang="en-US" altLang="zh-CN" sz="1200" dirty="0"/>
              <a:t> et al.)</a:t>
            </a:r>
            <a:endParaRPr kumimoji="1" lang="zh-CN" altLang="en-US" sz="1200" dirty="0"/>
          </a:p>
        </p:txBody>
      </p:sp>
      <p:sp>
        <p:nvSpPr>
          <p:cNvPr id="24" name="椭圆 23">
            <a:extLst>
              <a:ext uri="{FF2B5EF4-FFF2-40B4-BE49-F238E27FC236}">
                <a16:creationId xmlns:a16="http://schemas.microsoft.com/office/drawing/2014/main" id="{49891FC4-C39F-EE48-A94C-9B2331D7B096}"/>
              </a:ext>
            </a:extLst>
          </p:cNvPr>
          <p:cNvSpPr/>
          <p:nvPr/>
        </p:nvSpPr>
        <p:spPr>
          <a:xfrm>
            <a:off x="2698033" y="4349358"/>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 name="直线箭头连接符 24">
            <a:extLst>
              <a:ext uri="{FF2B5EF4-FFF2-40B4-BE49-F238E27FC236}">
                <a16:creationId xmlns:a16="http://schemas.microsoft.com/office/drawing/2014/main" id="{90CEF87E-7A97-DC47-97BD-9CBE897D03C6}"/>
              </a:ext>
            </a:extLst>
          </p:cNvPr>
          <p:cNvCxnSpPr>
            <a:cxnSpLocks/>
          </p:cNvCxnSpPr>
          <p:nvPr/>
        </p:nvCxnSpPr>
        <p:spPr>
          <a:xfrm>
            <a:off x="2763347" y="4479986"/>
            <a:ext cx="0" cy="69184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2D8D0C0-36BD-F049-A402-E1252DAA63B5}"/>
              </a:ext>
            </a:extLst>
          </p:cNvPr>
          <p:cNvSpPr txBox="1"/>
          <p:nvPr/>
        </p:nvSpPr>
        <p:spPr>
          <a:xfrm>
            <a:off x="2294116" y="5243658"/>
            <a:ext cx="938462" cy="553998"/>
          </a:xfrm>
          <a:prstGeom prst="rect">
            <a:avLst/>
          </a:prstGeom>
          <a:noFill/>
        </p:spPr>
        <p:txBody>
          <a:bodyPr wrap="none" rtlCol="0">
            <a:spAutoFit/>
          </a:bodyPr>
          <a:lstStyle/>
          <a:p>
            <a:pPr algn="ctr"/>
            <a:r>
              <a:rPr kumimoji="1" lang="en-US" altLang="zh-CN" dirty="0"/>
              <a:t>SPP-Net</a:t>
            </a:r>
          </a:p>
          <a:p>
            <a:pPr algn="ctr"/>
            <a:r>
              <a:rPr kumimoji="1" lang="en-US" altLang="zh-CN" sz="1200" dirty="0"/>
              <a:t>(He et al.)</a:t>
            </a:r>
            <a:endParaRPr kumimoji="1" lang="zh-CN" altLang="en-US" sz="1200" dirty="0"/>
          </a:p>
        </p:txBody>
      </p:sp>
      <p:sp>
        <p:nvSpPr>
          <p:cNvPr id="28" name="椭圆 27">
            <a:extLst>
              <a:ext uri="{FF2B5EF4-FFF2-40B4-BE49-F238E27FC236}">
                <a16:creationId xmlns:a16="http://schemas.microsoft.com/office/drawing/2014/main" id="{56121A7C-57D9-0648-9970-B092DB599726}"/>
              </a:ext>
            </a:extLst>
          </p:cNvPr>
          <p:cNvSpPr/>
          <p:nvPr/>
        </p:nvSpPr>
        <p:spPr>
          <a:xfrm>
            <a:off x="4743220" y="4342837"/>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44AD2537-75FE-D94E-8D1B-4A5F79CDA67A}"/>
              </a:ext>
            </a:extLst>
          </p:cNvPr>
          <p:cNvSpPr/>
          <p:nvPr/>
        </p:nvSpPr>
        <p:spPr>
          <a:xfrm>
            <a:off x="2972023" y="4329259"/>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箭头连接符 29">
            <a:extLst>
              <a:ext uri="{FF2B5EF4-FFF2-40B4-BE49-F238E27FC236}">
                <a16:creationId xmlns:a16="http://schemas.microsoft.com/office/drawing/2014/main" id="{941A05E9-4457-6A4A-9173-81496C295736}"/>
              </a:ext>
            </a:extLst>
          </p:cNvPr>
          <p:cNvCxnSpPr>
            <a:cxnSpLocks/>
          </p:cNvCxnSpPr>
          <p:nvPr/>
        </p:nvCxnSpPr>
        <p:spPr>
          <a:xfrm flipV="1">
            <a:off x="3037337" y="3835398"/>
            <a:ext cx="0" cy="51396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CD97BDA-D4C4-114F-BEFD-52A957501F4B}"/>
              </a:ext>
            </a:extLst>
          </p:cNvPr>
          <p:cNvSpPr txBox="1"/>
          <p:nvPr/>
        </p:nvSpPr>
        <p:spPr>
          <a:xfrm>
            <a:off x="2432604" y="3189290"/>
            <a:ext cx="1229055" cy="553998"/>
          </a:xfrm>
          <a:prstGeom prst="rect">
            <a:avLst/>
          </a:prstGeom>
          <a:noFill/>
        </p:spPr>
        <p:txBody>
          <a:bodyPr wrap="none" rtlCol="0">
            <a:spAutoFit/>
          </a:bodyPr>
          <a:lstStyle/>
          <a:p>
            <a:pPr algn="ctr"/>
            <a:r>
              <a:rPr kumimoji="1" lang="en-US" altLang="zh-CN" dirty="0"/>
              <a:t>Fast R-CNN</a:t>
            </a:r>
          </a:p>
          <a:p>
            <a:pPr algn="ctr"/>
            <a:r>
              <a:rPr kumimoji="1" lang="en-US" altLang="zh-CN" sz="1200" dirty="0"/>
              <a:t>(</a:t>
            </a:r>
            <a:r>
              <a:rPr kumimoji="1" lang="en-US" altLang="zh-CN" sz="1200" dirty="0" err="1"/>
              <a:t>Girshick</a:t>
            </a:r>
            <a:r>
              <a:rPr kumimoji="1" lang="en-US" altLang="zh-CN" sz="1200" dirty="0"/>
              <a:t>)</a:t>
            </a:r>
            <a:endParaRPr kumimoji="1" lang="zh-CN" altLang="en-US" sz="1200" dirty="0"/>
          </a:p>
        </p:txBody>
      </p:sp>
      <p:cxnSp>
        <p:nvCxnSpPr>
          <p:cNvPr id="34" name="直线箭头连接符 33">
            <a:extLst>
              <a:ext uri="{FF2B5EF4-FFF2-40B4-BE49-F238E27FC236}">
                <a16:creationId xmlns:a16="http://schemas.microsoft.com/office/drawing/2014/main" id="{322C449E-5C5E-CC46-BF35-F7ADCD9907DD}"/>
              </a:ext>
            </a:extLst>
          </p:cNvPr>
          <p:cNvCxnSpPr>
            <a:cxnSpLocks/>
          </p:cNvCxnSpPr>
          <p:nvPr/>
        </p:nvCxnSpPr>
        <p:spPr>
          <a:xfrm flipV="1">
            <a:off x="3777396" y="2923680"/>
            <a:ext cx="0" cy="141915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56B15855-455C-1047-9153-CB1EE585026F}"/>
              </a:ext>
            </a:extLst>
          </p:cNvPr>
          <p:cNvSpPr txBox="1"/>
          <p:nvPr/>
        </p:nvSpPr>
        <p:spPr>
          <a:xfrm>
            <a:off x="3046889" y="2385425"/>
            <a:ext cx="1422121" cy="553998"/>
          </a:xfrm>
          <a:prstGeom prst="rect">
            <a:avLst/>
          </a:prstGeom>
          <a:noFill/>
        </p:spPr>
        <p:txBody>
          <a:bodyPr wrap="none" rtlCol="0">
            <a:spAutoFit/>
          </a:bodyPr>
          <a:lstStyle/>
          <a:p>
            <a:pPr algn="ctr"/>
            <a:r>
              <a:rPr kumimoji="1" lang="en-US" altLang="zh-CN" dirty="0"/>
              <a:t>Faster R-CNN</a:t>
            </a:r>
          </a:p>
          <a:p>
            <a:pPr algn="ctr"/>
            <a:r>
              <a:rPr kumimoji="1" lang="en-US" altLang="zh-CN" sz="1200" dirty="0"/>
              <a:t>(Ren et al.)</a:t>
            </a:r>
            <a:endParaRPr kumimoji="1" lang="zh-CN" altLang="en-US" sz="1200" dirty="0"/>
          </a:p>
        </p:txBody>
      </p:sp>
      <p:cxnSp>
        <p:nvCxnSpPr>
          <p:cNvPr id="37" name="直线箭头连接符 36">
            <a:extLst>
              <a:ext uri="{FF2B5EF4-FFF2-40B4-BE49-F238E27FC236}">
                <a16:creationId xmlns:a16="http://schemas.microsoft.com/office/drawing/2014/main" id="{13AB8D9E-1F5E-4C42-A78A-833A0C2F3F68}"/>
              </a:ext>
            </a:extLst>
          </p:cNvPr>
          <p:cNvCxnSpPr>
            <a:stCxn id="28" idx="4"/>
          </p:cNvCxnSpPr>
          <p:nvPr/>
        </p:nvCxnSpPr>
        <p:spPr>
          <a:xfrm>
            <a:off x="4808534" y="4473465"/>
            <a:ext cx="0" cy="5652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AD69B11-747C-AF4F-893C-F14B608A6D2C}"/>
              </a:ext>
            </a:extLst>
          </p:cNvPr>
          <p:cNvSpPr txBox="1"/>
          <p:nvPr/>
        </p:nvSpPr>
        <p:spPr>
          <a:xfrm>
            <a:off x="4239356" y="5100035"/>
            <a:ext cx="1146148" cy="553998"/>
          </a:xfrm>
          <a:prstGeom prst="rect">
            <a:avLst/>
          </a:prstGeom>
          <a:noFill/>
        </p:spPr>
        <p:txBody>
          <a:bodyPr wrap="none" rtlCol="0">
            <a:spAutoFit/>
          </a:bodyPr>
          <a:lstStyle/>
          <a:p>
            <a:pPr algn="ctr"/>
            <a:r>
              <a:rPr kumimoji="1" lang="en-US" altLang="zh-CN" dirty="0"/>
              <a:t>YOLO</a:t>
            </a:r>
          </a:p>
          <a:p>
            <a:pPr algn="ctr"/>
            <a:r>
              <a:rPr kumimoji="1" lang="en-US" altLang="zh-CN" sz="1200" dirty="0"/>
              <a:t>(Redmon et al.)</a:t>
            </a:r>
            <a:endParaRPr kumimoji="1" lang="zh-CN" altLang="en-US" sz="1200" dirty="0"/>
          </a:p>
        </p:txBody>
      </p:sp>
      <p:sp>
        <p:nvSpPr>
          <p:cNvPr id="39" name="椭圆 38">
            <a:extLst>
              <a:ext uri="{FF2B5EF4-FFF2-40B4-BE49-F238E27FC236}">
                <a16:creationId xmlns:a16="http://schemas.microsoft.com/office/drawing/2014/main" id="{4E58ABDA-636F-E142-8058-A275044FC4CD}"/>
              </a:ext>
            </a:extLst>
          </p:cNvPr>
          <p:cNvSpPr/>
          <p:nvPr/>
        </p:nvSpPr>
        <p:spPr>
          <a:xfrm>
            <a:off x="5054992" y="4329259"/>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箭头连接符 41">
            <a:extLst>
              <a:ext uri="{FF2B5EF4-FFF2-40B4-BE49-F238E27FC236}">
                <a16:creationId xmlns:a16="http://schemas.microsoft.com/office/drawing/2014/main" id="{4A3FCB98-401E-EE46-AF60-CA69123CC96B}"/>
              </a:ext>
            </a:extLst>
          </p:cNvPr>
          <p:cNvCxnSpPr>
            <a:cxnSpLocks/>
          </p:cNvCxnSpPr>
          <p:nvPr/>
        </p:nvCxnSpPr>
        <p:spPr>
          <a:xfrm flipV="1">
            <a:off x="5120306" y="3397560"/>
            <a:ext cx="0" cy="10105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4A3522B-5CBE-534A-97E4-73BA83A919F1}"/>
              </a:ext>
            </a:extLst>
          </p:cNvPr>
          <p:cNvSpPr txBox="1"/>
          <p:nvPr/>
        </p:nvSpPr>
        <p:spPr>
          <a:xfrm>
            <a:off x="4701429" y="2833590"/>
            <a:ext cx="802592" cy="553998"/>
          </a:xfrm>
          <a:prstGeom prst="rect">
            <a:avLst/>
          </a:prstGeom>
          <a:noFill/>
        </p:spPr>
        <p:txBody>
          <a:bodyPr wrap="none" rtlCol="0">
            <a:spAutoFit/>
          </a:bodyPr>
          <a:lstStyle/>
          <a:p>
            <a:pPr algn="ctr"/>
            <a:r>
              <a:rPr kumimoji="1" lang="en-US" altLang="zh-CN" dirty="0"/>
              <a:t>SSD</a:t>
            </a:r>
          </a:p>
          <a:p>
            <a:pPr algn="ctr"/>
            <a:r>
              <a:rPr kumimoji="1" lang="en-US" altLang="zh-CN" sz="1200" dirty="0"/>
              <a:t>(Liu et al.)</a:t>
            </a:r>
            <a:endParaRPr kumimoji="1" lang="zh-CN" altLang="en-US" sz="1200" dirty="0"/>
          </a:p>
        </p:txBody>
      </p:sp>
      <p:sp>
        <p:nvSpPr>
          <p:cNvPr id="45" name="椭圆 44">
            <a:extLst>
              <a:ext uri="{FF2B5EF4-FFF2-40B4-BE49-F238E27FC236}">
                <a16:creationId xmlns:a16="http://schemas.microsoft.com/office/drawing/2014/main" id="{38D1AFCC-F96E-BB44-B416-C0D8D2BDCA74}"/>
              </a:ext>
            </a:extLst>
          </p:cNvPr>
          <p:cNvSpPr/>
          <p:nvPr/>
        </p:nvSpPr>
        <p:spPr>
          <a:xfrm>
            <a:off x="6414585" y="4329259"/>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263C51F4-94F8-6646-A761-E074C1847AD2}"/>
              </a:ext>
            </a:extLst>
          </p:cNvPr>
          <p:cNvSpPr/>
          <p:nvPr/>
        </p:nvSpPr>
        <p:spPr>
          <a:xfrm>
            <a:off x="7038992" y="4338987"/>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7" name="直线箭头连接符 46">
            <a:extLst>
              <a:ext uri="{FF2B5EF4-FFF2-40B4-BE49-F238E27FC236}">
                <a16:creationId xmlns:a16="http://schemas.microsoft.com/office/drawing/2014/main" id="{F22FB3CF-0EC5-6E44-B52F-0C980E35F5E7}"/>
              </a:ext>
            </a:extLst>
          </p:cNvPr>
          <p:cNvCxnSpPr>
            <a:cxnSpLocks/>
          </p:cNvCxnSpPr>
          <p:nvPr/>
        </p:nvCxnSpPr>
        <p:spPr>
          <a:xfrm flipV="1">
            <a:off x="6479899" y="3815298"/>
            <a:ext cx="0" cy="51396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4000337F-B8C8-1549-9F72-1FB76ABDEADF}"/>
              </a:ext>
            </a:extLst>
          </p:cNvPr>
          <p:cNvSpPr/>
          <p:nvPr/>
        </p:nvSpPr>
        <p:spPr>
          <a:xfrm>
            <a:off x="8311874" y="4349358"/>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直线箭头连接符 52">
            <a:extLst>
              <a:ext uri="{FF2B5EF4-FFF2-40B4-BE49-F238E27FC236}">
                <a16:creationId xmlns:a16="http://schemas.microsoft.com/office/drawing/2014/main" id="{0E7EB991-2678-1C49-9775-AE1B52F13EBB}"/>
              </a:ext>
            </a:extLst>
          </p:cNvPr>
          <p:cNvCxnSpPr>
            <a:cxnSpLocks/>
          </p:cNvCxnSpPr>
          <p:nvPr/>
        </p:nvCxnSpPr>
        <p:spPr>
          <a:xfrm flipV="1">
            <a:off x="8377188" y="3844802"/>
            <a:ext cx="0" cy="51396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EDD4C9E-0065-1148-92D1-870D77CAB98F}"/>
              </a:ext>
            </a:extLst>
          </p:cNvPr>
          <p:cNvSpPr txBox="1"/>
          <p:nvPr/>
        </p:nvSpPr>
        <p:spPr>
          <a:xfrm>
            <a:off x="7921894" y="3239146"/>
            <a:ext cx="934872" cy="553998"/>
          </a:xfrm>
          <a:prstGeom prst="rect">
            <a:avLst/>
          </a:prstGeom>
          <a:noFill/>
        </p:spPr>
        <p:txBody>
          <a:bodyPr wrap="none" rtlCol="0">
            <a:spAutoFit/>
          </a:bodyPr>
          <a:lstStyle/>
          <a:p>
            <a:pPr algn="ctr"/>
            <a:r>
              <a:rPr kumimoji="1" lang="en-US" altLang="zh-CN" dirty="0" err="1"/>
              <a:t>IoU</a:t>
            </a:r>
            <a:r>
              <a:rPr kumimoji="1" lang="en-US" altLang="zh-CN" dirty="0"/>
              <a:t>-Net</a:t>
            </a:r>
          </a:p>
          <a:p>
            <a:pPr algn="ctr"/>
            <a:r>
              <a:rPr kumimoji="1" lang="en-US" altLang="zh-CN" sz="1200" dirty="0"/>
              <a:t>(</a:t>
            </a:r>
            <a:r>
              <a:rPr lang="en" altLang="zh-CN" sz="1200" dirty="0"/>
              <a:t>Jiang</a:t>
            </a:r>
            <a:r>
              <a:rPr kumimoji="1" lang="en-US" altLang="zh-CN" sz="1200" dirty="0"/>
              <a:t> et al.)</a:t>
            </a:r>
            <a:endParaRPr kumimoji="1" lang="zh-CN" altLang="en-US" sz="1200" dirty="0"/>
          </a:p>
        </p:txBody>
      </p:sp>
      <p:cxnSp>
        <p:nvCxnSpPr>
          <p:cNvPr id="57" name="直线箭头连接符 56">
            <a:extLst>
              <a:ext uri="{FF2B5EF4-FFF2-40B4-BE49-F238E27FC236}">
                <a16:creationId xmlns:a16="http://schemas.microsoft.com/office/drawing/2014/main" id="{9467E8B8-38F4-B14E-A5CD-152053CA05D9}"/>
              </a:ext>
            </a:extLst>
          </p:cNvPr>
          <p:cNvCxnSpPr>
            <a:cxnSpLocks/>
          </p:cNvCxnSpPr>
          <p:nvPr/>
        </p:nvCxnSpPr>
        <p:spPr>
          <a:xfrm flipV="1">
            <a:off x="7103373" y="2923680"/>
            <a:ext cx="0" cy="14445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40EFBB9D-8049-0848-B714-368F9E0998E1}"/>
              </a:ext>
            </a:extLst>
          </p:cNvPr>
          <p:cNvSpPr txBox="1"/>
          <p:nvPr/>
        </p:nvSpPr>
        <p:spPr>
          <a:xfrm>
            <a:off x="5827458" y="3254756"/>
            <a:ext cx="1342162" cy="553998"/>
          </a:xfrm>
          <a:prstGeom prst="rect">
            <a:avLst/>
          </a:prstGeom>
          <a:noFill/>
        </p:spPr>
        <p:txBody>
          <a:bodyPr wrap="none" rtlCol="0">
            <a:spAutoFit/>
          </a:bodyPr>
          <a:lstStyle/>
          <a:p>
            <a:pPr algn="ctr"/>
            <a:r>
              <a:rPr kumimoji="1" lang="en-US" altLang="zh-CN" dirty="0"/>
              <a:t>FPN</a:t>
            </a:r>
          </a:p>
          <a:p>
            <a:pPr algn="ctr"/>
            <a:r>
              <a:rPr kumimoji="1" lang="en-US" altLang="zh-CN" sz="1200" dirty="0"/>
              <a:t>(Tsung-Yi</a:t>
            </a:r>
            <a:r>
              <a:rPr kumimoji="1" lang="zh-CN" altLang="en-US" sz="1200" dirty="0"/>
              <a:t> </a:t>
            </a:r>
            <a:r>
              <a:rPr kumimoji="1" lang="en-US" altLang="zh-CN" sz="1200" dirty="0"/>
              <a:t>Lin et al.)</a:t>
            </a:r>
            <a:endParaRPr kumimoji="1" lang="zh-CN" altLang="en-US" sz="1200" dirty="0"/>
          </a:p>
        </p:txBody>
      </p:sp>
      <p:sp>
        <p:nvSpPr>
          <p:cNvPr id="43" name="椭圆 42">
            <a:extLst>
              <a:ext uri="{FF2B5EF4-FFF2-40B4-BE49-F238E27FC236}">
                <a16:creationId xmlns:a16="http://schemas.microsoft.com/office/drawing/2014/main" id="{ABA0B7BC-13BF-4209-BBD5-8F0BBAB4FF69}"/>
              </a:ext>
            </a:extLst>
          </p:cNvPr>
          <p:cNvSpPr/>
          <p:nvPr/>
        </p:nvSpPr>
        <p:spPr>
          <a:xfrm>
            <a:off x="9855329" y="4346115"/>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0" name="直线箭头连接符 52">
            <a:extLst>
              <a:ext uri="{FF2B5EF4-FFF2-40B4-BE49-F238E27FC236}">
                <a16:creationId xmlns:a16="http://schemas.microsoft.com/office/drawing/2014/main" id="{4E2107C9-773C-451F-9C67-70123A859ACF}"/>
              </a:ext>
            </a:extLst>
          </p:cNvPr>
          <p:cNvCxnSpPr>
            <a:cxnSpLocks/>
          </p:cNvCxnSpPr>
          <p:nvPr/>
        </p:nvCxnSpPr>
        <p:spPr>
          <a:xfrm flipV="1">
            <a:off x="9920641" y="3851285"/>
            <a:ext cx="0" cy="51396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6FCC4DC2-1F02-4113-A03E-615B69A2A8BE}"/>
              </a:ext>
            </a:extLst>
          </p:cNvPr>
          <p:cNvSpPr txBox="1"/>
          <p:nvPr/>
        </p:nvSpPr>
        <p:spPr>
          <a:xfrm>
            <a:off x="9257961" y="3235901"/>
            <a:ext cx="1310743" cy="553998"/>
          </a:xfrm>
          <a:prstGeom prst="rect">
            <a:avLst/>
          </a:prstGeom>
          <a:noFill/>
        </p:spPr>
        <p:txBody>
          <a:bodyPr wrap="none" rtlCol="0">
            <a:spAutoFit/>
          </a:bodyPr>
          <a:lstStyle/>
          <a:p>
            <a:pPr algn="ctr"/>
            <a:r>
              <a:rPr kumimoji="1" lang="en-US" altLang="zh-CN" dirty="0" err="1"/>
              <a:t>GIoU</a:t>
            </a:r>
            <a:r>
              <a:rPr kumimoji="1" lang="en-US" altLang="zh-CN" dirty="0"/>
              <a:t>-Net</a:t>
            </a:r>
          </a:p>
          <a:p>
            <a:pPr algn="ctr"/>
            <a:r>
              <a:rPr kumimoji="1" lang="en-US" altLang="zh-CN" sz="1200" dirty="0"/>
              <a:t>(</a:t>
            </a:r>
            <a:r>
              <a:rPr lang="en" altLang="zh-CN" sz="1200" dirty="0"/>
              <a:t>Rezatofighi</a:t>
            </a:r>
            <a:r>
              <a:rPr kumimoji="1" lang="en-US" altLang="zh-CN" sz="1200" dirty="0"/>
              <a:t> et al.)</a:t>
            </a:r>
            <a:endParaRPr kumimoji="1" lang="zh-CN" altLang="en-US" sz="1200" dirty="0"/>
          </a:p>
        </p:txBody>
      </p:sp>
      <p:sp>
        <p:nvSpPr>
          <p:cNvPr id="60" name="文本框 59">
            <a:extLst>
              <a:ext uri="{FF2B5EF4-FFF2-40B4-BE49-F238E27FC236}">
                <a16:creationId xmlns:a16="http://schemas.microsoft.com/office/drawing/2014/main" id="{A81D588D-1648-4BE5-A748-6BEDED42F851}"/>
              </a:ext>
            </a:extLst>
          </p:cNvPr>
          <p:cNvSpPr txBox="1"/>
          <p:nvPr/>
        </p:nvSpPr>
        <p:spPr>
          <a:xfrm>
            <a:off x="6422496" y="2369682"/>
            <a:ext cx="1356462" cy="553998"/>
          </a:xfrm>
          <a:prstGeom prst="rect">
            <a:avLst/>
          </a:prstGeom>
          <a:noFill/>
        </p:spPr>
        <p:txBody>
          <a:bodyPr wrap="none" rtlCol="0">
            <a:spAutoFit/>
          </a:bodyPr>
          <a:lstStyle/>
          <a:p>
            <a:pPr algn="ctr"/>
            <a:r>
              <a:rPr kumimoji="1" lang="en-US" altLang="zh-CN" dirty="0"/>
              <a:t>Mask</a:t>
            </a:r>
            <a:r>
              <a:rPr kumimoji="1" lang="zh-CN" altLang="en-US" dirty="0"/>
              <a:t> </a:t>
            </a:r>
            <a:r>
              <a:rPr kumimoji="1" lang="en-US" altLang="zh-CN" dirty="0"/>
              <a:t>R-CNN</a:t>
            </a:r>
          </a:p>
          <a:p>
            <a:pPr algn="ctr"/>
            <a:r>
              <a:rPr kumimoji="1" lang="en-US" altLang="zh-CN" sz="1200" dirty="0"/>
              <a:t>(He et al.)</a:t>
            </a:r>
            <a:endParaRPr kumimoji="1" lang="zh-CN" altLang="en-US" sz="1200" dirty="0"/>
          </a:p>
        </p:txBody>
      </p:sp>
      <p:sp>
        <p:nvSpPr>
          <p:cNvPr id="61" name="椭圆 60">
            <a:extLst>
              <a:ext uri="{FF2B5EF4-FFF2-40B4-BE49-F238E27FC236}">
                <a16:creationId xmlns:a16="http://schemas.microsoft.com/office/drawing/2014/main" id="{A582E63A-1E33-4225-BD8D-09485802730F}"/>
              </a:ext>
            </a:extLst>
          </p:cNvPr>
          <p:cNvSpPr/>
          <p:nvPr/>
        </p:nvSpPr>
        <p:spPr>
          <a:xfrm>
            <a:off x="3708082" y="4335744"/>
            <a:ext cx="130628"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1293877" y="1434070"/>
            <a:ext cx="5343035" cy="592470"/>
          </a:xfrm>
          <a:prstGeom prst="rect">
            <a:avLst/>
          </a:prstGeom>
        </p:spPr>
        <p:txBody>
          <a:bodyPr wrap="square">
            <a:spAutoFit/>
          </a:bodyPr>
          <a:lstStyle/>
          <a:p>
            <a:pPr lvl="0">
              <a:lnSpc>
                <a:spcPct val="125000"/>
              </a:lnSpc>
            </a:pP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目标检测发展历程</a:t>
            </a:r>
            <a:endParaRPr kumimoji="0" lang="zh-CN" altLang="en-US" sz="26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49" name="图片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1311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en-US" altLang="zh-CN" sz="36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DeepLab</a:t>
            </a:r>
            <a:r>
              <a:rPr kumimoji="1" lang="en-US" altLang="zh-CN"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系列网络</a:t>
            </a:r>
          </a:p>
        </p:txBody>
      </p:sp>
      <p:pic>
        <p:nvPicPr>
          <p:cNvPr id="6" name="图片 5">
            <a:extLst>
              <a:ext uri="{FF2B5EF4-FFF2-40B4-BE49-F238E27FC236}">
                <a16:creationId xmlns:a16="http://schemas.microsoft.com/office/drawing/2014/main" id="{7002168A-616E-4CA2-AD0E-EB5E35AFF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046" y="2169285"/>
            <a:ext cx="6073054" cy="3136633"/>
          </a:xfrm>
          <a:prstGeom prst="rect">
            <a:avLst/>
          </a:prstGeom>
        </p:spPr>
      </p:pic>
      <p:sp>
        <p:nvSpPr>
          <p:cNvPr id="7" name="文本框 6">
            <a:extLst>
              <a:ext uri="{FF2B5EF4-FFF2-40B4-BE49-F238E27FC236}">
                <a16:creationId xmlns:a16="http://schemas.microsoft.com/office/drawing/2014/main" id="{D90C64E5-246A-49E4-880C-968D4D13DBAB}"/>
              </a:ext>
            </a:extLst>
          </p:cNvPr>
          <p:cNvSpPr txBox="1"/>
          <p:nvPr/>
        </p:nvSpPr>
        <p:spPr>
          <a:xfrm>
            <a:off x="665018" y="1552082"/>
            <a:ext cx="7339730" cy="461665"/>
          </a:xfrm>
          <a:prstGeom prst="rect">
            <a:avLst/>
          </a:prstGeom>
          <a:noFill/>
        </p:spPr>
        <p:txBody>
          <a:bodyPr wrap="square" rtlCol="0">
            <a:spAutoFit/>
          </a:bodyPr>
          <a:lstStyle/>
          <a:p>
            <a:pPr marL="342900" indent="-342900">
              <a:buFont typeface="Wingdings" panose="05000000000000000000" pitchFamily="2" charset="2"/>
              <a:buChar char="u"/>
            </a:pPr>
            <a:r>
              <a:rPr lang="en-US" altLang="zh-CN" sz="2400" b="1" dirty="0" err="1">
                <a:solidFill>
                  <a:srgbClr val="CC0099"/>
                </a:solidFill>
                <a:latin typeface="微软雅黑" panose="020B0503020204020204" pitchFamily="34" charset="-122"/>
                <a:ea typeface="微软雅黑" panose="020B0503020204020204" pitchFamily="34" charset="-122"/>
              </a:rPr>
              <a:t>Atrous</a:t>
            </a:r>
            <a:r>
              <a:rPr lang="en-US" altLang="zh-CN" sz="2400" b="1" dirty="0">
                <a:solidFill>
                  <a:srgbClr val="CC0099"/>
                </a:solidFill>
                <a:latin typeface="微软雅黑" panose="020B0503020204020204" pitchFamily="34" charset="-122"/>
                <a:ea typeface="微软雅黑" panose="020B0503020204020204" pitchFamily="34" charset="-122"/>
              </a:rPr>
              <a:t> Spatial Pyramid Pooling (ASPP)</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2C85F7A-77F6-4473-B68E-3D0F079E3A6B}"/>
              </a:ext>
            </a:extLst>
          </p:cNvPr>
          <p:cNvSpPr txBox="1"/>
          <p:nvPr/>
        </p:nvSpPr>
        <p:spPr>
          <a:xfrm>
            <a:off x="1019331" y="5199845"/>
            <a:ext cx="10753028" cy="1015663"/>
          </a:xfrm>
          <a:prstGeom prst="rect">
            <a:avLst/>
          </a:prstGeom>
          <a:noFill/>
        </p:spPr>
        <p:txBody>
          <a:bodyPr wrap="square" rtlCol="0">
            <a:spAutoFit/>
          </a:bodyPr>
          <a:lstStyle/>
          <a:p>
            <a:pPr>
              <a:lnSpc>
                <a:spcPct val="150000"/>
              </a:lnSpc>
            </a:pPr>
            <a:r>
              <a:rPr lang="en-US" altLang="zh-CN" sz="2000" dirty="0" err="1">
                <a:latin typeface="微软雅黑" panose="020B0503020204020204" pitchFamily="34" charset="-122"/>
                <a:ea typeface="微软雅黑" panose="020B0503020204020204" pitchFamily="34" charset="-122"/>
              </a:rPr>
              <a:t>DeepLab</a:t>
            </a:r>
            <a:r>
              <a:rPr lang="zh-CN" altLang="en-US" sz="2000" dirty="0">
                <a:latin typeface="微软雅黑" panose="020B0503020204020204" pitchFamily="34" charset="-122"/>
                <a:ea typeface="微软雅黑" panose="020B0503020204020204" pitchFamily="34" charset="-122"/>
              </a:rPr>
              <a:t>使用了</a:t>
            </a:r>
            <a:r>
              <a:rPr lang="en-US" altLang="zh-CN" sz="2000" dirty="0">
                <a:latin typeface="微软雅黑" panose="020B0503020204020204" pitchFamily="34" charset="-122"/>
                <a:ea typeface="微软雅黑" panose="020B0503020204020204" pitchFamily="34" charset="-122"/>
              </a:rPr>
              <a:t>ASPP</a:t>
            </a:r>
            <a:r>
              <a:rPr lang="zh-CN" altLang="en-US" sz="2000" dirty="0">
                <a:latin typeface="微软雅黑" panose="020B0503020204020204" pitchFamily="34" charset="-122"/>
                <a:ea typeface="微软雅黑" panose="020B0503020204020204" pitchFamily="34" charset="-122"/>
              </a:rPr>
              <a:t>结构，在</a:t>
            </a:r>
            <a:r>
              <a:rPr lang="zh-CN" altLang="en-US" sz="2000" dirty="0">
                <a:solidFill>
                  <a:srgbClr val="00B0F0"/>
                </a:solidFill>
                <a:latin typeface="微软雅黑" panose="020B0503020204020204" pitchFamily="34" charset="-122"/>
                <a:ea typeface="微软雅黑" panose="020B0503020204020204" pitchFamily="34" charset="-122"/>
              </a:rPr>
              <a:t>多个尺度的卷积上并行执行特征提取</a:t>
            </a:r>
            <a:r>
              <a:rPr lang="zh-CN" altLang="en-US" sz="2000" dirty="0">
                <a:latin typeface="微软雅黑" panose="020B0503020204020204" pitchFamily="34" charset="-122"/>
                <a:ea typeface="微软雅黑" panose="020B0503020204020204" pitchFamily="34" charset="-122"/>
              </a:rPr>
              <a:t>，并最后进行融合，以达到上下文信息整合的作用。</a:t>
            </a:r>
          </a:p>
        </p:txBody>
      </p:sp>
      <p:sp>
        <p:nvSpPr>
          <p:cNvPr id="9" name="文本框 8">
            <a:extLst>
              <a:ext uri="{FF2B5EF4-FFF2-40B4-BE49-F238E27FC236}">
                <a16:creationId xmlns:a16="http://schemas.microsoft.com/office/drawing/2014/main" id="{7C334289-642B-419D-9453-DECB7F054F76}"/>
              </a:ext>
            </a:extLst>
          </p:cNvPr>
          <p:cNvSpPr txBox="1"/>
          <p:nvPr/>
        </p:nvSpPr>
        <p:spPr>
          <a:xfrm>
            <a:off x="9134272" y="2326295"/>
            <a:ext cx="2509737" cy="2346283"/>
          </a:xfrm>
          <a:prstGeom prst="rect">
            <a:avLst/>
          </a:prstGeom>
          <a:noFill/>
        </p:spPr>
        <p:txBody>
          <a:bodyPr wrap="square" rtlCol="0">
            <a:spAutoFit/>
          </a:bodyPr>
          <a:lstStyle/>
          <a:p>
            <a:pPr>
              <a:lnSpc>
                <a:spcPct val="150000"/>
              </a:lnSpc>
            </a:pPr>
            <a:r>
              <a:rPr kumimoji="1" lang="en-US" altLang="zh-CN" sz="2000" dirty="0">
                <a:solidFill>
                  <a:srgbClr val="0070C0"/>
                </a:solidFill>
                <a:latin typeface="Microsoft YaHei" panose="020B0503020204020204" pitchFamily="34" charset="-122"/>
                <a:ea typeface="Microsoft YaHei" panose="020B0503020204020204" pitchFamily="34" charset="-122"/>
              </a:rPr>
              <a:t>rate</a:t>
            </a:r>
            <a:r>
              <a:rPr kumimoji="1" lang="zh-CN" altLang="en-US" sz="2000" dirty="0">
                <a:solidFill>
                  <a:srgbClr val="0070C0"/>
                </a:solidFill>
                <a:latin typeface="Microsoft YaHei" panose="020B0503020204020204" pitchFamily="34" charset="-122"/>
                <a:ea typeface="Microsoft YaHei" panose="020B0503020204020204" pitchFamily="34" charset="-122"/>
              </a:rPr>
              <a:t>的定义与上一页有所不同，这里定义为：</a:t>
            </a:r>
            <a:endParaRPr kumimoji="1" lang="en-US" altLang="zh-CN" sz="2000" dirty="0">
              <a:solidFill>
                <a:srgbClr val="0070C0"/>
              </a:solidFill>
              <a:latin typeface="Microsoft YaHei" panose="020B0503020204020204" pitchFamily="34" charset="-122"/>
              <a:ea typeface="Microsoft YaHei" panose="020B0503020204020204" pitchFamily="34" charset="-122"/>
            </a:endParaRPr>
          </a:p>
          <a:p>
            <a:pPr algn="ctr">
              <a:lnSpc>
                <a:spcPct val="150000"/>
              </a:lnSpc>
            </a:pPr>
            <a:r>
              <a:rPr kumimoji="1" lang="en-US" altLang="zh-CN" sz="2000" dirty="0">
                <a:solidFill>
                  <a:srgbClr val="0070C0"/>
                </a:solidFill>
                <a:latin typeface="Microsoft YaHei" panose="020B0503020204020204" pitchFamily="34" charset="-122"/>
                <a:ea typeface="Microsoft YaHei" panose="020B0503020204020204" pitchFamily="34" charset="-122"/>
              </a:rPr>
              <a:t>K+(K-1)*(rate-1)</a:t>
            </a:r>
          </a:p>
          <a:p>
            <a:pPr>
              <a:lnSpc>
                <a:spcPct val="150000"/>
              </a:lnSpc>
            </a:pPr>
            <a:r>
              <a:rPr kumimoji="1" lang="en-US" altLang="zh-CN" sz="2000" dirty="0">
                <a:solidFill>
                  <a:srgbClr val="0070C0"/>
                </a:solidFill>
                <a:latin typeface="Microsoft YaHei" panose="020B0503020204020204" pitchFamily="34" charset="-122"/>
                <a:ea typeface="Microsoft YaHei" panose="020B0503020204020204" pitchFamily="34" charset="-122"/>
              </a:rPr>
              <a:t>K</a:t>
            </a:r>
            <a:r>
              <a:rPr kumimoji="1" lang="zh-CN" altLang="en-US" sz="2000" dirty="0">
                <a:solidFill>
                  <a:srgbClr val="0070C0"/>
                </a:solidFill>
                <a:latin typeface="Microsoft YaHei" panose="020B0503020204020204" pitchFamily="34" charset="-122"/>
                <a:ea typeface="Microsoft YaHei" panose="020B0503020204020204" pitchFamily="34" charset="-122"/>
              </a:rPr>
              <a:t>为卷积核的大小</a:t>
            </a:r>
          </a:p>
        </p:txBody>
      </p:sp>
      <p:sp>
        <p:nvSpPr>
          <p:cNvPr id="10" name="矩形 9">
            <a:extLst>
              <a:ext uri="{FF2B5EF4-FFF2-40B4-BE49-F238E27FC236}">
                <a16:creationId xmlns:a16="http://schemas.microsoft.com/office/drawing/2014/main" id="{85E4B061-9C2D-4BFF-8C4F-D34BF23A67E7}"/>
              </a:ext>
            </a:extLst>
          </p:cNvPr>
          <p:cNvSpPr/>
          <p:nvPr/>
        </p:nvSpPr>
        <p:spPr>
          <a:xfrm>
            <a:off x="297028" y="6604084"/>
            <a:ext cx="11237172" cy="253916"/>
          </a:xfrm>
          <a:prstGeom prst="rect">
            <a:avLst/>
          </a:prstGeom>
        </p:spPr>
        <p:txBody>
          <a:bodyPr wrap="square">
            <a:spAutoFit/>
          </a:bodyPr>
          <a:lstStyle/>
          <a:p>
            <a:r>
              <a:rPr lang="en-US" altLang="zh-CN" sz="1050" dirty="0"/>
              <a:t>Liang-</a:t>
            </a:r>
            <a:r>
              <a:rPr lang="en-US" altLang="zh-CN" sz="1050" dirty="0" err="1"/>
              <a:t>Chieh</a:t>
            </a:r>
            <a:r>
              <a:rPr lang="en-US" altLang="zh-CN" sz="1050" dirty="0"/>
              <a:t> Chen, </a:t>
            </a:r>
            <a:r>
              <a:rPr lang="en-US" altLang="zh-CN" sz="1050" dirty="0" err="1"/>
              <a:t>Yukun</a:t>
            </a:r>
            <a:r>
              <a:rPr lang="en-US" altLang="zh-CN" sz="1050" dirty="0"/>
              <a:t> Zhu, George Papandreou, Florian </a:t>
            </a:r>
            <a:r>
              <a:rPr lang="en-US" altLang="zh-CN" sz="1050" dirty="0" err="1"/>
              <a:t>Schroff</a:t>
            </a:r>
            <a:r>
              <a:rPr lang="en-US" altLang="zh-CN" sz="1050" dirty="0"/>
              <a:t>, Hartwig Adam “</a:t>
            </a:r>
            <a:r>
              <a:rPr lang="en-US" altLang="zh-CN" sz="1050" dirty="0">
                <a:latin typeface="NimbusRomNo9L"/>
              </a:rPr>
              <a:t>Encoder-Decoder with </a:t>
            </a:r>
            <a:r>
              <a:rPr lang="en-US" altLang="zh-CN" sz="1050" dirty="0" err="1">
                <a:latin typeface="NimbusRomNo9L"/>
              </a:rPr>
              <a:t>Atrous</a:t>
            </a:r>
            <a:r>
              <a:rPr lang="en-US" altLang="zh-CN" sz="1050" dirty="0">
                <a:latin typeface="NimbusRomNo9L"/>
              </a:rPr>
              <a:t> Separable Convolution for Semantic Image Segmentation”</a:t>
            </a:r>
            <a:r>
              <a:rPr lang="zh-CN" altLang="en-US" sz="1050" dirty="0">
                <a:latin typeface="NimbusRomNo9L"/>
              </a:rPr>
              <a:t> </a:t>
            </a:r>
            <a:r>
              <a:rPr lang="en-US" altLang="zh-CN" sz="1050" dirty="0">
                <a:latin typeface="NimbusRomNo9L"/>
              </a:rPr>
              <a:t>ECCV</a:t>
            </a:r>
            <a:r>
              <a:rPr lang="zh-CN" altLang="en-US" sz="1050" dirty="0">
                <a:latin typeface="NimbusRomNo9L"/>
              </a:rPr>
              <a:t> </a:t>
            </a:r>
            <a:r>
              <a:rPr lang="en-US" altLang="zh-CN" sz="1050" dirty="0">
                <a:latin typeface="NimbusRomNo9L"/>
              </a:rPr>
              <a:t>2018</a:t>
            </a:r>
            <a:endParaRPr lang="en" altLang="zh-CN" sz="1050" dirty="0"/>
          </a:p>
        </p:txBody>
      </p:sp>
    </p:spTree>
    <p:extLst>
      <p:ext uri="{BB962C8B-B14F-4D97-AF65-F5344CB8AC3E}">
        <p14:creationId xmlns:p14="http://schemas.microsoft.com/office/powerpoint/2010/main" val="2292337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实时分割的</a:t>
            </a:r>
            <a:r>
              <a:rPr kumimoji="1" lang="en-US" altLang="zh-CN" sz="36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SegNet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24448A4-413B-4381-A31A-F5562446A404}"/>
              </a:ext>
            </a:extLst>
          </p:cNvPr>
          <p:cNvPicPr>
            <a:picLocks noChangeAspect="1"/>
          </p:cNvPicPr>
          <p:nvPr/>
        </p:nvPicPr>
        <p:blipFill>
          <a:blip r:embed="rId3"/>
          <a:stretch>
            <a:fillRect/>
          </a:stretch>
        </p:blipFill>
        <p:spPr>
          <a:xfrm>
            <a:off x="1245521" y="1302777"/>
            <a:ext cx="10000906" cy="3113636"/>
          </a:xfrm>
          <a:prstGeom prst="rect">
            <a:avLst/>
          </a:prstGeom>
        </p:spPr>
      </p:pic>
      <p:sp>
        <p:nvSpPr>
          <p:cNvPr id="6" name="文本框 5">
            <a:extLst>
              <a:ext uri="{FF2B5EF4-FFF2-40B4-BE49-F238E27FC236}">
                <a16:creationId xmlns:a16="http://schemas.microsoft.com/office/drawing/2014/main" id="{47226AA4-C281-40AB-8657-17C426B771C6}"/>
              </a:ext>
            </a:extLst>
          </p:cNvPr>
          <p:cNvSpPr txBox="1"/>
          <p:nvPr/>
        </p:nvSpPr>
        <p:spPr>
          <a:xfrm>
            <a:off x="671251" y="4578377"/>
            <a:ext cx="11149445" cy="1422954"/>
          </a:xfrm>
          <a:prstGeom prst="rect">
            <a:avLst/>
          </a:prstGeom>
          <a:noFill/>
        </p:spPr>
        <p:txBody>
          <a:bodyPr wrap="square" rtlCol="0">
            <a:spAutoFit/>
          </a:bodyPr>
          <a:lstStyle/>
          <a:p>
            <a:pPr>
              <a:lnSpc>
                <a:spcPct val="150000"/>
              </a:lnSpc>
            </a:pPr>
            <a:r>
              <a:rPr lang="en-US" altLang="zh-CN" sz="2000" dirty="0" err="1">
                <a:latin typeface="微软雅黑" panose="020B0503020204020204" pitchFamily="34" charset="-122"/>
                <a:ea typeface="微软雅黑" panose="020B0503020204020204" pitchFamily="34" charset="-122"/>
              </a:rPr>
              <a:t>SegNet</a:t>
            </a:r>
            <a:r>
              <a:rPr lang="zh-CN" altLang="en-US" sz="2000" dirty="0">
                <a:latin typeface="微软雅黑" panose="020B0503020204020204" pitchFamily="34" charset="-122"/>
                <a:ea typeface="微软雅黑" panose="020B0503020204020204" pitchFamily="34" charset="-122"/>
              </a:rPr>
              <a:t>使用了经典的</a:t>
            </a:r>
            <a:r>
              <a:rPr lang="zh-CN" altLang="en-US" sz="2000" dirty="0">
                <a:solidFill>
                  <a:srgbClr val="CC0099"/>
                </a:solidFill>
                <a:latin typeface="微软雅黑" panose="020B0503020204020204" pitchFamily="34" charset="-122"/>
                <a:ea typeface="微软雅黑" panose="020B0503020204020204" pitchFamily="34" charset="-122"/>
              </a:rPr>
              <a:t>编码器</a:t>
            </a:r>
            <a:r>
              <a:rPr lang="en-US" altLang="zh-CN" sz="2000" dirty="0">
                <a:solidFill>
                  <a:srgbClr val="CC0099"/>
                </a:solidFill>
                <a:latin typeface="微软雅黑" panose="020B0503020204020204" pitchFamily="34" charset="-122"/>
                <a:ea typeface="微软雅黑" panose="020B0503020204020204" pitchFamily="34" charset="-122"/>
              </a:rPr>
              <a:t>-</a:t>
            </a:r>
            <a:r>
              <a:rPr lang="zh-CN" altLang="en-US" sz="2000" dirty="0">
                <a:solidFill>
                  <a:srgbClr val="CC0099"/>
                </a:solidFill>
                <a:latin typeface="微软雅黑" panose="020B0503020204020204" pitchFamily="34" charset="-122"/>
                <a:ea typeface="微软雅黑" panose="020B0503020204020204" pitchFamily="34" charset="-122"/>
              </a:rPr>
              <a:t>解码器（</a:t>
            </a:r>
            <a:r>
              <a:rPr lang="en-US" altLang="zh-CN" sz="2000" dirty="0">
                <a:solidFill>
                  <a:srgbClr val="CC0099"/>
                </a:solidFill>
                <a:latin typeface="微软雅黑" panose="020B0503020204020204" pitchFamily="34" charset="-122"/>
                <a:ea typeface="微软雅黑" panose="020B0503020204020204" pitchFamily="34" charset="-122"/>
              </a:rPr>
              <a:t>encoder-decoder</a:t>
            </a:r>
            <a:r>
              <a:rPr lang="zh-CN" altLang="en-US" sz="2000" dirty="0">
                <a:solidFill>
                  <a:srgbClr val="CC0099"/>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结构。</a:t>
            </a:r>
            <a:r>
              <a:rPr lang="en-US" altLang="zh-CN" sz="2000" dirty="0" err="1">
                <a:latin typeface="微软雅黑" panose="020B0503020204020204" pitchFamily="34" charset="-122"/>
                <a:ea typeface="微软雅黑" panose="020B0503020204020204" pitchFamily="34" charset="-122"/>
              </a:rPr>
              <a:t>SegNet</a:t>
            </a:r>
            <a:r>
              <a:rPr lang="zh-CN" altLang="en-US" sz="2000" dirty="0">
                <a:latin typeface="微软雅黑" panose="020B0503020204020204" pitchFamily="34" charset="-122"/>
                <a:ea typeface="微软雅黑" panose="020B0503020204020204" pitchFamily="34" charset="-122"/>
              </a:rPr>
              <a:t>专注于道路场景下的语义分割，由于自动驾驶对于分割速度的要求非常高，</a:t>
            </a:r>
            <a:r>
              <a:rPr lang="en-US" altLang="zh-CN" sz="2000" dirty="0" err="1">
                <a:latin typeface="微软雅黑" panose="020B0503020204020204" pitchFamily="34" charset="-122"/>
                <a:ea typeface="微软雅黑" panose="020B0503020204020204" pitchFamily="34" charset="-122"/>
              </a:rPr>
              <a:t>SegNet</a:t>
            </a:r>
            <a:r>
              <a:rPr lang="zh-CN" altLang="en-US" sz="2000" dirty="0">
                <a:latin typeface="微软雅黑" panose="020B0503020204020204" pitchFamily="34" charset="-122"/>
                <a:ea typeface="微软雅黑" panose="020B0503020204020204" pitchFamily="34" charset="-122"/>
              </a:rPr>
              <a:t>在解码器部分进行了优化，使得其能够满足</a:t>
            </a:r>
            <a:r>
              <a:rPr lang="zh-CN" altLang="en-US" sz="2000" dirty="0">
                <a:solidFill>
                  <a:srgbClr val="CC0099"/>
                </a:solidFill>
                <a:latin typeface="微软雅黑" panose="020B0503020204020204" pitchFamily="34" charset="-122"/>
                <a:ea typeface="微软雅黑" panose="020B0503020204020204" pitchFamily="34" charset="-122"/>
              </a:rPr>
              <a:t>实时语义分割（</a:t>
            </a:r>
            <a:r>
              <a:rPr lang="en-US" altLang="zh-CN" sz="2000" dirty="0">
                <a:solidFill>
                  <a:srgbClr val="CC0099"/>
                </a:solidFill>
                <a:latin typeface="微软雅黑" panose="020B0503020204020204" pitchFamily="34" charset="-122"/>
                <a:ea typeface="微软雅黑" panose="020B0503020204020204" pitchFamily="34" charset="-122"/>
              </a:rPr>
              <a:t>real-time semantic segmentation</a:t>
            </a:r>
            <a:r>
              <a:rPr lang="zh-CN" altLang="en-US" sz="2000" dirty="0">
                <a:solidFill>
                  <a:srgbClr val="CC0099"/>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的需求。</a:t>
            </a:r>
          </a:p>
        </p:txBody>
      </p:sp>
      <p:sp>
        <p:nvSpPr>
          <p:cNvPr id="5" name="矩形 4">
            <a:extLst>
              <a:ext uri="{FF2B5EF4-FFF2-40B4-BE49-F238E27FC236}">
                <a16:creationId xmlns:a16="http://schemas.microsoft.com/office/drawing/2014/main" id="{394B1868-D40B-4922-935E-ECBA7F9243FC}"/>
              </a:ext>
            </a:extLst>
          </p:cNvPr>
          <p:cNvSpPr/>
          <p:nvPr/>
        </p:nvSpPr>
        <p:spPr>
          <a:xfrm>
            <a:off x="374755" y="6604084"/>
            <a:ext cx="10871672" cy="253916"/>
          </a:xfrm>
          <a:prstGeom prst="rect">
            <a:avLst/>
          </a:prstGeom>
        </p:spPr>
        <p:txBody>
          <a:bodyPr wrap="square">
            <a:spAutoFit/>
          </a:bodyPr>
          <a:lstStyle/>
          <a:p>
            <a:r>
              <a:rPr lang="en-US" altLang="zh-CN" sz="1050" dirty="0"/>
              <a:t>Vijay </a:t>
            </a:r>
            <a:r>
              <a:rPr lang="en-US" altLang="zh-CN" sz="1050" dirty="0" err="1"/>
              <a:t>Badrinarayanan</a:t>
            </a:r>
            <a:r>
              <a:rPr lang="en-US" altLang="zh-CN" sz="1050" dirty="0"/>
              <a:t>, Alex Kendall, Roberto </a:t>
            </a:r>
            <a:r>
              <a:rPr lang="en-US" altLang="zh-CN" sz="1050" dirty="0" err="1"/>
              <a:t>Cipolla</a:t>
            </a:r>
            <a:r>
              <a:rPr lang="en-US" altLang="zh-CN" sz="1050" dirty="0"/>
              <a:t> “</a:t>
            </a:r>
            <a:r>
              <a:rPr lang="en-US" altLang="zh-CN" sz="1050" dirty="0" err="1">
                <a:latin typeface="NimbusRomNo9L"/>
              </a:rPr>
              <a:t>SegNet</a:t>
            </a:r>
            <a:r>
              <a:rPr lang="en-US" altLang="zh-CN" sz="1050" dirty="0">
                <a:latin typeface="NimbusRomNo9L"/>
              </a:rPr>
              <a:t>: A Deep Convolutional Encoder-Decoder Architecture for Image Segmentation”</a:t>
            </a:r>
            <a:r>
              <a:rPr lang="zh-CN" altLang="en-US" sz="1050" dirty="0">
                <a:latin typeface="NimbusRomNo9L"/>
              </a:rPr>
              <a:t>  </a:t>
            </a:r>
            <a:r>
              <a:rPr lang="en-US" altLang="zh-CN" sz="1050" dirty="0">
                <a:latin typeface="NimbusRomNo9L"/>
              </a:rPr>
              <a:t>IEEE Transactions on PAMI (2017)</a:t>
            </a:r>
            <a:endParaRPr lang="en" altLang="zh-CN" sz="1050" dirty="0"/>
          </a:p>
        </p:txBody>
      </p:sp>
    </p:spTree>
    <p:extLst>
      <p:ext uri="{BB962C8B-B14F-4D97-AF65-F5344CB8AC3E}">
        <p14:creationId xmlns:p14="http://schemas.microsoft.com/office/powerpoint/2010/main" val="4251241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实时分割的</a:t>
            </a:r>
            <a:r>
              <a:rPr kumimoji="1" lang="en-US" altLang="zh-CN" sz="36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SegNet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A6CDE72-F9AA-42B8-A514-2365607DFBBE}"/>
              </a:ext>
            </a:extLst>
          </p:cNvPr>
          <p:cNvPicPr>
            <a:picLocks noChangeAspect="1"/>
          </p:cNvPicPr>
          <p:nvPr/>
        </p:nvPicPr>
        <p:blipFill>
          <a:blip r:embed="rId3"/>
          <a:stretch>
            <a:fillRect/>
          </a:stretch>
        </p:blipFill>
        <p:spPr>
          <a:xfrm>
            <a:off x="2903220" y="1430756"/>
            <a:ext cx="6826716" cy="3116346"/>
          </a:xfrm>
          <a:prstGeom prst="rect">
            <a:avLst/>
          </a:prstGeom>
        </p:spPr>
      </p:pic>
      <p:sp>
        <p:nvSpPr>
          <p:cNvPr id="5" name="文本框 4">
            <a:extLst>
              <a:ext uri="{FF2B5EF4-FFF2-40B4-BE49-F238E27FC236}">
                <a16:creationId xmlns:a16="http://schemas.microsoft.com/office/drawing/2014/main" id="{8E1BC8BD-6D61-4E4A-AF6E-8FBD3A3C41D8}"/>
              </a:ext>
            </a:extLst>
          </p:cNvPr>
          <p:cNvSpPr txBox="1"/>
          <p:nvPr/>
        </p:nvSpPr>
        <p:spPr>
          <a:xfrm>
            <a:off x="4205720" y="4595742"/>
            <a:ext cx="378056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解码器对比：</a:t>
            </a:r>
            <a:r>
              <a:rPr lang="en-US" altLang="zh-CN" sz="1400" dirty="0" err="1">
                <a:latin typeface="微软雅黑" panose="020B0503020204020204" pitchFamily="34" charset="-122"/>
                <a:ea typeface="微软雅黑" panose="020B0503020204020204" pitchFamily="34" charset="-122"/>
              </a:rPr>
              <a:t>SegNet</a:t>
            </a:r>
            <a:r>
              <a:rPr lang="zh-CN" altLang="en-US" sz="1400" dirty="0">
                <a:latin typeface="微软雅黑" panose="020B0503020204020204" pitchFamily="34" charset="-122"/>
                <a:ea typeface="微软雅黑" panose="020B0503020204020204" pitchFamily="34" charset="-122"/>
              </a:rPr>
              <a:t>（左）</a:t>
            </a:r>
            <a:r>
              <a:rPr lang="en-US" altLang="zh-CN" sz="1400" dirty="0">
                <a:latin typeface="微软雅黑" panose="020B0503020204020204" pitchFamily="34" charset="-122"/>
                <a:ea typeface="微软雅黑" panose="020B0503020204020204" pitchFamily="34" charset="-122"/>
              </a:rPr>
              <a:t>FCN</a:t>
            </a:r>
            <a:r>
              <a:rPr lang="zh-CN" altLang="en-US" sz="1400" dirty="0">
                <a:latin typeface="微软雅黑" panose="020B0503020204020204" pitchFamily="34" charset="-122"/>
                <a:ea typeface="微软雅黑" panose="020B0503020204020204" pitchFamily="34" charset="-122"/>
              </a:rPr>
              <a:t>（右）</a:t>
            </a:r>
          </a:p>
        </p:txBody>
      </p:sp>
      <p:sp>
        <p:nvSpPr>
          <p:cNvPr id="8" name="文本框 7">
            <a:extLst>
              <a:ext uri="{FF2B5EF4-FFF2-40B4-BE49-F238E27FC236}">
                <a16:creationId xmlns:a16="http://schemas.microsoft.com/office/drawing/2014/main" id="{8956A39E-0C38-4D2A-BDB6-6E7F43E8765B}"/>
              </a:ext>
            </a:extLst>
          </p:cNvPr>
          <p:cNvSpPr txBox="1"/>
          <p:nvPr/>
        </p:nvSpPr>
        <p:spPr>
          <a:xfrm>
            <a:off x="554636" y="5089458"/>
            <a:ext cx="11122702"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池化运算时，</a:t>
            </a:r>
            <a:r>
              <a:rPr lang="en-US" altLang="zh-CN" sz="2000" dirty="0" err="1">
                <a:latin typeface="微软雅黑" panose="020B0503020204020204" pitchFamily="34" charset="-122"/>
                <a:ea typeface="微软雅黑" panose="020B0503020204020204" pitchFamily="34" charset="-122"/>
              </a:rPr>
              <a:t>SegNet</a:t>
            </a:r>
            <a:r>
              <a:rPr lang="zh-CN" altLang="en-US" sz="2000" dirty="0">
                <a:latin typeface="微软雅黑" panose="020B0503020204020204" pitchFamily="34" charset="-122"/>
                <a:ea typeface="微软雅黑" panose="020B0503020204020204" pitchFamily="34" charset="-122"/>
              </a:rPr>
              <a:t>使用对应编码器记录</a:t>
            </a:r>
            <a:r>
              <a:rPr lang="zh-CN" altLang="en-US" sz="2000" dirty="0">
                <a:solidFill>
                  <a:srgbClr val="CC0099"/>
                </a:solidFill>
                <a:latin typeface="微软雅黑" panose="020B0503020204020204" pitchFamily="34" charset="-122"/>
                <a:ea typeface="微软雅黑" panose="020B0503020204020204" pitchFamily="34" charset="-122"/>
              </a:rPr>
              <a:t>的位置信息</a:t>
            </a:r>
            <a:r>
              <a:rPr lang="zh-CN" altLang="en-US" sz="2000" dirty="0">
                <a:latin typeface="微软雅黑" panose="020B0503020204020204" pitchFamily="34" charset="-122"/>
                <a:ea typeface="微软雅黑" panose="020B0503020204020204" pitchFamily="34" charset="-122"/>
              </a:rPr>
              <a:t>进行上采样，其他位置为零。这样的方法加快了网络的运行速度，满足了实时分割的需求。</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en-US" altLang="zh-CN" sz="2000" dirty="0">
                <a:latin typeface="微软雅黑" panose="020B0503020204020204" pitchFamily="34" charset="-122"/>
                <a:ea typeface="微软雅黑" panose="020B0503020204020204" pitchFamily="34" charset="-122"/>
              </a:rPr>
              <a:t>FCN</a:t>
            </a:r>
            <a:r>
              <a:rPr lang="zh-CN" altLang="en-US" sz="2000" dirty="0">
                <a:latin typeface="微软雅黑" panose="020B0503020204020204" pitchFamily="34" charset="-122"/>
                <a:ea typeface="微软雅黑" panose="020B0503020204020204" pitchFamily="34" charset="-122"/>
              </a:rPr>
              <a:t>使用</a:t>
            </a:r>
            <a:r>
              <a:rPr lang="zh-CN" altLang="en-US" sz="2000" dirty="0">
                <a:solidFill>
                  <a:srgbClr val="CC0099"/>
                </a:solidFill>
                <a:latin typeface="微软雅黑" panose="020B0503020204020204" pitchFamily="34" charset="-122"/>
                <a:ea typeface="微软雅黑" panose="020B0503020204020204" pitchFamily="34" charset="-122"/>
              </a:rPr>
              <a:t>反卷积滤波器</a:t>
            </a:r>
            <a:r>
              <a:rPr lang="zh-CN" altLang="en-US" sz="2000" dirty="0">
                <a:latin typeface="微软雅黑" panose="020B0503020204020204" pitchFamily="34" charset="-122"/>
                <a:ea typeface="微软雅黑" panose="020B0503020204020204" pitchFamily="34" charset="-122"/>
              </a:rPr>
              <a:t>进行上采样，然后与对应编码器的特征映射相加。</a:t>
            </a:r>
          </a:p>
        </p:txBody>
      </p:sp>
    </p:spTree>
    <p:extLst>
      <p:ext uri="{BB962C8B-B14F-4D97-AF65-F5344CB8AC3E}">
        <p14:creationId xmlns:p14="http://schemas.microsoft.com/office/powerpoint/2010/main" val="1786627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医学影像分割的重要网络</a:t>
            </a:r>
            <a:r>
              <a:rPr kumimoji="1" lang="en-US" altLang="zh-CN" sz="3600" b="1" dirty="0">
                <a:solidFill>
                  <a:prstClr val="black"/>
                </a:solidFill>
                <a:latin typeface="微软雅黑" panose="020B0503020204020204" pitchFamily="34" charset="-122"/>
                <a:ea typeface="微软雅黑" panose="020B0503020204020204" pitchFamily="34" charset="-122"/>
              </a:rPr>
              <a:t>U-net</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7471E0B-FE29-4E9F-9E20-938AAC7D03DD}"/>
              </a:ext>
            </a:extLst>
          </p:cNvPr>
          <p:cNvPicPr>
            <a:picLocks noChangeAspect="1"/>
          </p:cNvPicPr>
          <p:nvPr/>
        </p:nvPicPr>
        <p:blipFill>
          <a:blip r:embed="rId3"/>
          <a:stretch>
            <a:fillRect/>
          </a:stretch>
        </p:blipFill>
        <p:spPr>
          <a:xfrm>
            <a:off x="1038225" y="1542468"/>
            <a:ext cx="6624205" cy="4560027"/>
          </a:xfrm>
          <a:prstGeom prst="rect">
            <a:avLst/>
          </a:prstGeom>
        </p:spPr>
      </p:pic>
      <p:sp>
        <p:nvSpPr>
          <p:cNvPr id="4" name="文本框 3">
            <a:extLst>
              <a:ext uri="{FF2B5EF4-FFF2-40B4-BE49-F238E27FC236}">
                <a16:creationId xmlns:a16="http://schemas.microsoft.com/office/drawing/2014/main" id="{F7C413FB-4564-4E5C-BC95-E6344D0E59D2}"/>
              </a:ext>
            </a:extLst>
          </p:cNvPr>
          <p:cNvSpPr txBox="1"/>
          <p:nvPr/>
        </p:nvSpPr>
        <p:spPr>
          <a:xfrm>
            <a:off x="7873026" y="1542468"/>
            <a:ext cx="3725694" cy="4178067"/>
          </a:xfrm>
          <a:prstGeom prst="rect">
            <a:avLst/>
          </a:prstGeom>
          <a:noFill/>
        </p:spPr>
        <p:txBody>
          <a:bodyPr wrap="square" rtlCol="0">
            <a:spAutoFit/>
          </a:bodyPr>
          <a:lstStyle/>
          <a:p>
            <a:pPr marL="342900" indent="-342900">
              <a:spcAft>
                <a:spcPts val="1500"/>
              </a:spcAft>
              <a:buFont typeface="Wingdings" panose="05000000000000000000" pitchFamily="2" charset="2"/>
              <a:buChar char="u"/>
            </a:pPr>
            <a:r>
              <a:rPr lang="en-US" altLang="zh-CN" sz="2400" dirty="0">
                <a:solidFill>
                  <a:srgbClr val="CC0099"/>
                </a:solidFill>
                <a:latin typeface="微软雅黑" panose="020B0503020204020204" pitchFamily="34" charset="-122"/>
                <a:ea typeface="微软雅黑" panose="020B0503020204020204" pitchFamily="34" charset="-122"/>
              </a:rPr>
              <a:t>U-net</a:t>
            </a:r>
            <a:r>
              <a:rPr lang="zh-CN" altLang="en-US" sz="2400" dirty="0">
                <a:solidFill>
                  <a:srgbClr val="CC0099"/>
                </a:solidFill>
                <a:latin typeface="微软雅黑" panose="020B0503020204020204" pitchFamily="34" charset="-122"/>
                <a:ea typeface="微软雅黑" panose="020B0503020204020204" pitchFamily="34" charset="-122"/>
              </a:rPr>
              <a:t>也是解码器变种的一个经典网络</a:t>
            </a:r>
            <a:endParaRPr lang="en-US" altLang="zh-CN" sz="2400" dirty="0">
              <a:solidFill>
                <a:srgbClr val="CC0099"/>
              </a:solidFill>
              <a:latin typeface="微软雅黑" panose="020B0503020204020204" pitchFamily="34" charset="-122"/>
              <a:ea typeface="微软雅黑" panose="020B0503020204020204" pitchFamily="34" charset="-122"/>
            </a:endParaRPr>
          </a:p>
          <a:p>
            <a:pPr marL="342900" indent="-342900">
              <a:spcAft>
                <a:spcPts val="1500"/>
              </a:spcAft>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解码器采用了反卷积滤波器进行上采样，并增加对应编码器的特征。</a:t>
            </a:r>
            <a:endParaRPr lang="en-US" altLang="zh-CN" sz="2000" dirty="0">
              <a:latin typeface="微软雅黑" panose="020B0503020204020204" pitchFamily="34" charset="-122"/>
              <a:ea typeface="微软雅黑" panose="020B0503020204020204" pitchFamily="34" charset="-122"/>
            </a:endParaRPr>
          </a:p>
          <a:p>
            <a:pPr marL="342900" indent="-342900">
              <a:spcAft>
                <a:spcPts val="1500"/>
              </a:spcAft>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在解码器部分，并没有进行单纯的上采样操作，每次上采样后伴随着两次卷积。</a:t>
            </a:r>
            <a:endParaRPr lang="en-US" altLang="zh-CN" sz="2000" dirty="0">
              <a:latin typeface="微软雅黑" panose="020B0503020204020204" pitchFamily="34" charset="-122"/>
              <a:ea typeface="微软雅黑" panose="020B0503020204020204" pitchFamily="34" charset="-122"/>
            </a:endParaRPr>
          </a:p>
          <a:p>
            <a:pPr marL="342900" indent="-342900">
              <a:spcAft>
                <a:spcPts val="1500"/>
              </a:spcAft>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SegNet</a:t>
            </a:r>
            <a:r>
              <a:rPr lang="zh-CN" altLang="en-US" sz="2000" dirty="0">
                <a:latin typeface="微软雅黑" panose="020B0503020204020204" pitchFamily="34" charset="-122"/>
                <a:ea typeface="微软雅黑" panose="020B0503020204020204" pitchFamily="34" charset="-122"/>
              </a:rPr>
              <a:t>不同，医学图像对于实时性的要求不高，但对</a:t>
            </a:r>
            <a:r>
              <a:rPr lang="zh-CN" altLang="en-US" sz="2000" dirty="0">
                <a:solidFill>
                  <a:srgbClr val="00B0F0"/>
                </a:solidFill>
                <a:latin typeface="微软雅黑" panose="020B0503020204020204" pitchFamily="34" charset="-122"/>
                <a:ea typeface="微软雅黑" panose="020B0503020204020204" pitchFamily="34" charset="-122"/>
              </a:rPr>
              <a:t>图像的精度要求苛刻</a:t>
            </a:r>
            <a:r>
              <a:rPr lang="zh-CN" altLang="en-US" sz="2000"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F48C4974-B0F8-4996-9222-26ABF51ED653}"/>
              </a:ext>
            </a:extLst>
          </p:cNvPr>
          <p:cNvSpPr/>
          <p:nvPr/>
        </p:nvSpPr>
        <p:spPr>
          <a:xfrm>
            <a:off x="404368" y="6604084"/>
            <a:ext cx="8337774" cy="253916"/>
          </a:xfrm>
          <a:prstGeom prst="rect">
            <a:avLst/>
          </a:prstGeom>
        </p:spPr>
        <p:txBody>
          <a:bodyPr wrap="square">
            <a:spAutoFit/>
          </a:bodyPr>
          <a:lstStyle/>
          <a:p>
            <a:r>
              <a:rPr lang="en-US" altLang="zh-CN" sz="1050" dirty="0"/>
              <a:t>Olaf </a:t>
            </a:r>
            <a:r>
              <a:rPr lang="en-US" altLang="zh-CN" sz="1050" dirty="0" err="1"/>
              <a:t>Ronneberger</a:t>
            </a:r>
            <a:r>
              <a:rPr lang="en-US" altLang="zh-CN" sz="1050" dirty="0"/>
              <a:t>, Philipp Fischer, Thomas </a:t>
            </a:r>
            <a:r>
              <a:rPr lang="en-US" altLang="zh-CN" sz="1050" dirty="0" err="1"/>
              <a:t>Brox</a:t>
            </a:r>
            <a:r>
              <a:rPr lang="en-US" altLang="zh-CN" sz="1050" dirty="0"/>
              <a:t> “</a:t>
            </a:r>
            <a:r>
              <a:rPr lang="en-US" altLang="zh-CN" sz="1050" dirty="0">
                <a:latin typeface="NimbusRomNo9L"/>
              </a:rPr>
              <a:t>U-Net: Convolutional Networks for Biomedical Image Segmentation”</a:t>
            </a:r>
            <a:r>
              <a:rPr lang="zh-CN" altLang="en-US" sz="1050" dirty="0">
                <a:latin typeface="NimbusRomNo9L"/>
              </a:rPr>
              <a:t> </a:t>
            </a:r>
            <a:r>
              <a:rPr lang="en-US" altLang="zh-CN" sz="1050" dirty="0">
                <a:latin typeface="NimbusRomNo9L"/>
              </a:rPr>
              <a:t>MICCAI 2015</a:t>
            </a:r>
            <a:endParaRPr lang="en" altLang="zh-CN" sz="1050" dirty="0"/>
          </a:p>
        </p:txBody>
      </p:sp>
    </p:spTree>
    <p:extLst>
      <p:ext uri="{BB962C8B-B14F-4D97-AF65-F5344CB8AC3E}">
        <p14:creationId xmlns:p14="http://schemas.microsoft.com/office/powerpoint/2010/main" val="1510892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67372" y="2581144"/>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图像分割</a:t>
            </a:r>
          </a:p>
        </p:txBody>
      </p:sp>
      <p:sp>
        <p:nvSpPr>
          <p:cNvPr id="4" name="圆角矩形 3"/>
          <p:cNvSpPr/>
          <p:nvPr/>
        </p:nvSpPr>
        <p:spPr>
          <a:xfrm>
            <a:off x="3567368" y="3525303"/>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图像搜索</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典型图像分析任务</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63017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基于内容的图像检索</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75129" y="1379953"/>
            <a:ext cx="11582091"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随着各种社交网络的兴起，网络中图片数据每天都以惊人的速度增长。如何有效地从巨大的图像数据库中检索出用户需要的图片，成为信息检索领域研究者感兴趣的一个研究方向。</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基于内容语义的图像检索技术是指根据图片的颜色、纹理及图片包含的</a:t>
            </a:r>
            <a:r>
              <a:rPr lang="zh-CN" altLang="en-US" sz="2000" b="1" dirty="0">
                <a:solidFill>
                  <a:srgbClr val="FF0000"/>
                </a:solidFill>
                <a:latin typeface="微软雅黑" panose="020B0503020204020204" pitchFamily="34" charset="-122"/>
                <a:ea typeface="微软雅黑" panose="020B0503020204020204" pitchFamily="34" charset="-122"/>
              </a:rPr>
              <a:t>物体、类别</a:t>
            </a:r>
            <a:r>
              <a:rPr lang="zh-CN" altLang="en-US" sz="2000" dirty="0">
                <a:latin typeface="微软雅黑" panose="020B0503020204020204" pitchFamily="34" charset="-122"/>
                <a:ea typeface="微软雅黑" panose="020B0503020204020204" pitchFamily="34" charset="-122"/>
              </a:rPr>
              <a:t>等信息检索图片</a:t>
            </a:r>
            <a:r>
              <a:rPr lang="zh-CN" altLang="en-US" sz="2000" dirty="0">
                <a:latin typeface="黑体" panose="02010609060101010101" pitchFamily="49" charset="-122"/>
                <a:ea typeface="黑体" panose="02010609060101010101" pitchFamily="49" charset="-122"/>
              </a:rPr>
              <a:t>。</a:t>
            </a:r>
            <a:endParaRPr lang="en-US" sz="20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48" y="2857281"/>
            <a:ext cx="9184333" cy="3937424"/>
          </a:xfrm>
          <a:prstGeom prst="rect">
            <a:avLst/>
          </a:prstGeom>
        </p:spPr>
      </p:pic>
      <p:sp>
        <p:nvSpPr>
          <p:cNvPr id="5" name="文本框 4">
            <a:extLst>
              <a:ext uri="{FF2B5EF4-FFF2-40B4-BE49-F238E27FC236}">
                <a16:creationId xmlns:a16="http://schemas.microsoft.com/office/drawing/2014/main" id="{13FF5633-65B5-4866-BEE4-74F82178F482}"/>
              </a:ext>
            </a:extLst>
          </p:cNvPr>
          <p:cNvSpPr txBox="1"/>
          <p:nvPr/>
        </p:nvSpPr>
        <p:spPr>
          <a:xfrm>
            <a:off x="10184650" y="3524222"/>
            <a:ext cx="1980029" cy="2031325"/>
          </a:xfrm>
          <a:prstGeom prst="rect">
            <a:avLst/>
          </a:prstGeom>
          <a:noFill/>
        </p:spPr>
        <p:txBody>
          <a:bodyPr wrap="none" rtlCol="0">
            <a:spAutoFit/>
          </a:bodyPr>
          <a:lstStyle/>
          <a:p>
            <a:pPr>
              <a:lnSpc>
                <a:spcPct val="150000"/>
              </a:lnSpc>
            </a:pPr>
            <a:r>
              <a:rPr kumimoji="1" lang="zh-CN" altLang="en-US" sz="2800" dirty="0">
                <a:solidFill>
                  <a:srgbClr val="CC0099"/>
                </a:solidFill>
                <a:latin typeface="Microsoft YaHei" panose="020B0503020204020204" pitchFamily="34" charset="-122"/>
                <a:ea typeface="Microsoft YaHei" panose="020B0503020204020204" pitchFamily="34" charset="-122"/>
              </a:rPr>
              <a:t>目标：</a:t>
            </a:r>
            <a:endParaRPr kumimoji="1" lang="en-US" altLang="zh-CN" sz="2800" dirty="0">
              <a:solidFill>
                <a:srgbClr val="CC0099"/>
              </a:solidFill>
              <a:latin typeface="Microsoft YaHei" panose="020B0503020204020204" pitchFamily="34" charset="-122"/>
              <a:ea typeface="Microsoft YaHei" panose="020B0503020204020204" pitchFamily="34" charset="-122"/>
            </a:endParaRPr>
          </a:p>
          <a:p>
            <a:pPr>
              <a:lnSpc>
                <a:spcPct val="150000"/>
              </a:lnSpc>
            </a:pPr>
            <a:r>
              <a:rPr kumimoji="1" lang="zh-CN" altLang="en-US" sz="2800" dirty="0">
                <a:solidFill>
                  <a:srgbClr val="CC0099"/>
                </a:solidFill>
                <a:latin typeface="Microsoft YaHei" panose="020B0503020204020204" pitchFamily="34" charset="-122"/>
                <a:ea typeface="Microsoft YaHei" panose="020B0503020204020204" pitchFamily="34" charset="-122"/>
              </a:rPr>
              <a:t>越来越快！</a:t>
            </a:r>
            <a:endParaRPr kumimoji="1" lang="en-US" altLang="zh-CN" sz="2800" dirty="0">
              <a:solidFill>
                <a:srgbClr val="CC0099"/>
              </a:solidFill>
              <a:latin typeface="Microsoft YaHei" panose="020B0503020204020204" pitchFamily="34" charset="-122"/>
              <a:ea typeface="Microsoft YaHei" panose="020B0503020204020204" pitchFamily="34" charset="-122"/>
            </a:endParaRPr>
          </a:p>
          <a:p>
            <a:pPr>
              <a:lnSpc>
                <a:spcPct val="150000"/>
              </a:lnSpc>
            </a:pPr>
            <a:r>
              <a:rPr kumimoji="1" lang="zh-CN" altLang="en-US" sz="2800" dirty="0">
                <a:solidFill>
                  <a:srgbClr val="CC0099"/>
                </a:solidFill>
                <a:latin typeface="Microsoft YaHei" panose="020B0503020204020204" pitchFamily="34" charset="-122"/>
                <a:ea typeface="Microsoft YaHei" panose="020B0503020204020204" pitchFamily="34" charset="-122"/>
              </a:rPr>
              <a:t>越来越准！</a:t>
            </a:r>
          </a:p>
        </p:txBody>
      </p:sp>
    </p:spTree>
    <p:extLst>
      <p:ext uri="{BB962C8B-B14F-4D97-AF65-F5344CB8AC3E}">
        <p14:creationId xmlns:p14="http://schemas.microsoft.com/office/powerpoint/2010/main" val="779637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图像检索框架</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AutoShape 3"/>
          <p:cNvSpPr txBox="1">
            <a:spLocks noChangeAspect="1" noChangeArrowheads="1"/>
          </p:cNvSpPr>
          <p:nvPr/>
        </p:nvSpPr>
        <p:spPr>
          <a:xfrm>
            <a:off x="457200" y="1349350"/>
            <a:ext cx="8363272" cy="4670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u"/>
              <a:defRPr/>
            </a:pPr>
            <a:r>
              <a:rPr lang="zh-CN" altLang="en-US" sz="2600" dirty="0">
                <a:solidFill>
                  <a:srgbClr val="CC0099"/>
                </a:solidFill>
                <a:latin typeface="微软雅黑" panose="020B0503020204020204" pitchFamily="34" charset="-122"/>
                <a:ea typeface="微软雅黑" panose="020B0503020204020204" pitchFamily="34" charset="-122"/>
              </a:rPr>
              <a:t>基于哈希的图像检索架构：</a:t>
            </a:r>
            <a:r>
              <a:rPr lang="en-US" altLang="zh-CN" sz="2600" dirty="0">
                <a:solidFill>
                  <a:srgbClr val="CC0099"/>
                </a:solidFill>
                <a:latin typeface="微软雅黑" panose="020B0503020204020204" pitchFamily="34" charset="-122"/>
                <a:ea typeface="微软雅黑" panose="020B0503020204020204" pitchFamily="34" charset="-122"/>
              </a:rPr>
              <a:t>   </a:t>
            </a:r>
            <a:endParaRPr lang="en-US" altLang="zh-CN" sz="2200" dirty="0">
              <a:solidFill>
                <a:srgbClr val="CC0099"/>
              </a:solidFill>
              <a:latin typeface="微软雅黑" panose="020B0503020204020204" pitchFamily="34" charset="-122"/>
              <a:ea typeface="微软雅黑" panose="020B0503020204020204" pitchFamily="34" charset="-122"/>
            </a:endParaRPr>
          </a:p>
        </p:txBody>
      </p:sp>
      <p:pic>
        <p:nvPicPr>
          <p:cNvPr id="7" name="Picture 713" descr="http://i300.photobucket.com/albums/nn17/willard-yuan/hashingFramework_zpscx4szuvk.png"/>
          <p:cNvPicPr>
            <a:picLocks noChangeAspect="1" noChangeArrowheads="1"/>
          </p:cNvPicPr>
          <p:nvPr/>
        </p:nvPicPr>
        <p:blipFill>
          <a:blip r:embed="rId3" cstate="print"/>
          <a:srcRect b="7793"/>
          <a:stretch>
            <a:fillRect/>
          </a:stretch>
        </p:blipFill>
        <p:spPr bwMode="auto">
          <a:xfrm>
            <a:off x="1490332" y="2120513"/>
            <a:ext cx="7920880" cy="4550486"/>
          </a:xfrm>
          <a:prstGeom prst="rect">
            <a:avLst/>
          </a:prstGeom>
          <a:noFill/>
        </p:spPr>
      </p:pic>
      <p:sp>
        <p:nvSpPr>
          <p:cNvPr id="8" name="圆角矩形 199">
            <a:extLst>
              <a:ext uri="{FF2B5EF4-FFF2-40B4-BE49-F238E27FC236}">
                <a16:creationId xmlns:a16="http://schemas.microsoft.com/office/drawing/2014/main" id="{177A4D32-67A6-4D42-BBFC-0DDFA64D4EC6}"/>
              </a:ext>
            </a:extLst>
          </p:cNvPr>
          <p:cNvSpPr/>
          <p:nvPr/>
        </p:nvSpPr>
        <p:spPr>
          <a:xfrm>
            <a:off x="4971781" y="1251412"/>
            <a:ext cx="4726855" cy="662899"/>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rgbClr val="00B0F0"/>
                </a:solidFill>
                <a:latin typeface="微软雅黑" panose="020B0503020204020204" pitchFamily="34" charset="-122"/>
                <a:ea typeface="微软雅黑" panose="020B0503020204020204" pitchFamily="34" charset="-122"/>
              </a:rPr>
              <a:t>二进制编码：存储小，匹配计算速度快</a:t>
            </a:r>
            <a:endParaRPr lang="en-US" altLang="zh-CN" sz="20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3332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图像特征表示</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10" name="图示 9"/>
          <p:cNvGraphicFramePr/>
          <p:nvPr/>
        </p:nvGraphicFramePr>
        <p:xfrm>
          <a:off x="217404" y="1397000"/>
          <a:ext cx="7008440" cy="4408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直接连接符 10"/>
          <p:cNvCxnSpPr/>
          <p:nvPr/>
        </p:nvCxnSpPr>
        <p:spPr>
          <a:xfrm flipH="1" flipV="1">
            <a:off x="145657" y="3698060"/>
            <a:ext cx="2888857" cy="24276"/>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3" name="TextBox 13"/>
          <p:cNvSpPr txBox="1"/>
          <p:nvPr/>
        </p:nvSpPr>
        <p:spPr>
          <a:xfrm>
            <a:off x="3034514" y="3537670"/>
            <a:ext cx="720080" cy="369332"/>
          </a:xfrm>
          <a:prstGeom prst="rect">
            <a:avLst/>
          </a:prstGeom>
          <a:noFill/>
          <a:ln w="19050">
            <a:solidFill>
              <a:srgbClr val="FF0000"/>
            </a:solid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2012</a:t>
            </a: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8"/>
          <a:stretch>
            <a:fillRect/>
          </a:stretch>
        </p:blipFill>
        <p:spPr>
          <a:xfrm>
            <a:off x="3754594" y="1389136"/>
            <a:ext cx="8144962" cy="5035732"/>
          </a:xfrm>
          <a:prstGeom prst="rect">
            <a:avLst/>
          </a:prstGeom>
        </p:spPr>
      </p:pic>
    </p:spTree>
    <p:extLst>
      <p:ext uri="{BB962C8B-B14F-4D97-AF65-F5344CB8AC3E}">
        <p14:creationId xmlns:p14="http://schemas.microsoft.com/office/powerpoint/2010/main" val="2097188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641558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a:solidFill>
                  <a:prstClr val="black"/>
                </a:solidFill>
                <a:latin typeface="微软雅黑" panose="020B0503020204020204" pitchFamily="34" charset="-122"/>
                <a:ea typeface="微软雅黑" panose="020B0503020204020204" pitchFamily="34" charset="-122"/>
              </a:rPr>
              <a:t>哈希编码学习</a:t>
            </a:r>
            <a:r>
              <a:rPr kumimoji="1" lang="en-US" altLang="zh-CN" sz="3600" b="1" noProof="0" dirty="0">
                <a:solidFill>
                  <a:prstClr val="black"/>
                </a:solidFill>
                <a:latin typeface="微软雅黑" panose="020B0503020204020204" pitchFamily="34" charset="-122"/>
                <a:ea typeface="微软雅黑" panose="020B0503020204020204" pitchFamily="34" charset="-122"/>
              </a:rPr>
              <a:t>——</a:t>
            </a:r>
            <a:r>
              <a:rPr kumimoji="1" lang="zh-CN" altLang="en-US" sz="3600" b="1" noProof="0" dirty="0">
                <a:solidFill>
                  <a:prstClr val="black"/>
                </a:solidFill>
                <a:latin typeface="微软雅黑" panose="020B0503020204020204" pitchFamily="34" charset="-122"/>
                <a:ea typeface="微软雅黑" panose="020B0503020204020204" pitchFamily="34" charset="-122"/>
              </a:rPr>
              <a:t>方法分类</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3"/>
          <a:stretch>
            <a:fillRect/>
          </a:stretch>
        </p:blipFill>
        <p:spPr>
          <a:xfrm>
            <a:off x="4910901" y="1250664"/>
            <a:ext cx="8691256" cy="5252827"/>
          </a:xfrm>
          <a:prstGeom prst="rect">
            <a:avLst/>
          </a:prstGeom>
        </p:spPr>
      </p:pic>
      <p:sp>
        <p:nvSpPr>
          <p:cNvPr id="3" name="文本框 2"/>
          <p:cNvSpPr txBox="1"/>
          <p:nvPr/>
        </p:nvSpPr>
        <p:spPr>
          <a:xfrm>
            <a:off x="477743" y="1615977"/>
            <a:ext cx="5956511" cy="4613892"/>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b="1" dirty="0">
                <a:solidFill>
                  <a:srgbClr val="CC0099"/>
                </a:solidFill>
                <a:latin typeface="微软雅黑" panose="020B0503020204020204" pitchFamily="34" charset="-122"/>
                <a:ea typeface="微软雅黑" panose="020B0503020204020204" pitchFamily="34" charset="-122"/>
              </a:rPr>
              <a:t>什么是哈希编码？</a:t>
            </a:r>
            <a:endParaRPr lang="en-US" altLang="zh-CN" b="1" dirty="0">
              <a:solidFill>
                <a:srgbClr val="CC0099"/>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将图片的高维内容特征映射到汉明空间（二值空间）中，生成一个低维的哈希序列来表示一幅图片。</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b="1" dirty="0">
                <a:solidFill>
                  <a:srgbClr val="CC0099"/>
                </a:solidFill>
                <a:latin typeface="微软雅黑" panose="020B0503020204020204" pitchFamily="34" charset="-122"/>
                <a:ea typeface="微软雅黑" panose="020B0503020204020204" pitchFamily="34" charset="-122"/>
              </a:rPr>
              <a:t>哈希编码有什么好处？</a:t>
            </a:r>
            <a:endParaRPr lang="en-US" altLang="zh-CN" b="1" dirty="0">
              <a:solidFill>
                <a:srgbClr val="CC0099"/>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降低了图像检索系统对计算机内存空间的要求，提高了检索速度，能更好的适应海量图片检索的要求。</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b="1" dirty="0">
                <a:solidFill>
                  <a:srgbClr val="CC0099"/>
                </a:solidFill>
                <a:latin typeface="微软雅黑" panose="020B0503020204020204" pitchFamily="34" charset="-122"/>
                <a:ea typeface="微软雅黑" panose="020B0503020204020204" pitchFamily="34" charset="-122"/>
              </a:rPr>
              <a:t>哈希编码有几个阶段？</a:t>
            </a:r>
            <a:endParaRPr lang="en-US" altLang="zh-CN" b="1" dirty="0">
              <a:solidFill>
                <a:srgbClr val="CC0099"/>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两个阶段：在哈希函数学习阶段，将特征库划分成训练集和测试集，在训练库上对构造的哈希函数集进行训练学习；在正式的哈希编码阶段，分别将原来的特征代入到学习得到的哈希函数集中，从而得到相应的哈希编码。</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3548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8252479"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基于有监督的深度哈希编码学习</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77" y="1463184"/>
            <a:ext cx="9572230" cy="3174588"/>
          </a:xfrm>
          <a:prstGeom prst="rect">
            <a:avLst/>
          </a:prstGeom>
        </p:spPr>
      </p:pic>
      <p:sp>
        <p:nvSpPr>
          <p:cNvPr id="6" name="矩形 5"/>
          <p:cNvSpPr/>
          <p:nvPr/>
        </p:nvSpPr>
        <p:spPr>
          <a:xfrm>
            <a:off x="979136" y="1397412"/>
            <a:ext cx="6952360" cy="324036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86251" y="4637772"/>
            <a:ext cx="1800200"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图像特征提取层</a:t>
            </a:r>
          </a:p>
        </p:txBody>
      </p:sp>
      <p:sp>
        <p:nvSpPr>
          <p:cNvPr id="8" name="矩形 7"/>
          <p:cNvSpPr/>
          <p:nvPr/>
        </p:nvSpPr>
        <p:spPr>
          <a:xfrm>
            <a:off x="8027780" y="1397412"/>
            <a:ext cx="2864100" cy="324036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327540" y="4637772"/>
            <a:ext cx="1800200"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哈希编码学习层</a:t>
            </a:r>
          </a:p>
        </p:txBody>
      </p:sp>
      <p:sp>
        <p:nvSpPr>
          <p:cNvPr id="10" name="AutoShape 4"/>
          <p:cNvSpPr>
            <a:spLocks noChangeArrowheads="1"/>
          </p:cNvSpPr>
          <p:nvPr/>
        </p:nvSpPr>
        <p:spPr bwMode="auto">
          <a:xfrm>
            <a:off x="1084333" y="4950459"/>
            <a:ext cx="9985571" cy="1749745"/>
          </a:xfrm>
          <a:prstGeom prst="horizontalScroll">
            <a:avLst>
              <a:gd name="adj" fmla="val 12500"/>
            </a:avLst>
          </a:prstGeom>
          <a:solidFill>
            <a:srgbClr val="0070C0"/>
          </a:solidFill>
          <a:ln w="9525">
            <a:solidFill>
              <a:schemeClr val="tx1"/>
            </a:solidFill>
            <a:round/>
          </a:ln>
        </p:spPr>
        <p:txBody>
          <a:bodyPr wrap="none" lIns="73025" tIns="36512" rIns="73025" bIns="3651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a:lnSpc>
                <a:spcPct val="120000"/>
              </a:lnSpc>
            </a:pPr>
            <a:endParaRPr lang="en-US" altLang="zh-CN" b="1" dirty="0">
              <a:latin typeface="微软雅黑" panose="020B0503020204020204" pitchFamily="34" charset="-122"/>
              <a:ea typeface="微软雅黑" panose="020B0503020204020204" pitchFamily="34" charset="-122"/>
            </a:endParaRPr>
          </a:p>
          <a:p>
            <a:pPr indent="457200" algn="just">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基于有监督的深度哈希编码学习框架主要包括图像特征提取层和哈希编码表示层，</a:t>
            </a:r>
            <a:endParaRPr lang="en-US" altLang="zh-CN" b="1" dirty="0">
              <a:solidFill>
                <a:schemeClr val="bg1"/>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监督信息指导整个模型的训练。与传统哈希编码学习方法不同，深度哈希编码学</a:t>
            </a:r>
            <a:endParaRPr lang="en-US" altLang="zh-CN" b="1" dirty="0">
              <a:solidFill>
                <a:schemeClr val="bg1"/>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习中的图像特征提取和哈希编码学习是</a:t>
            </a:r>
            <a:r>
              <a:rPr lang="zh-CN" altLang="en-US" b="1" dirty="0">
                <a:solidFill>
                  <a:srgbClr val="FF0000"/>
                </a:solidFill>
                <a:latin typeface="微软雅黑" panose="020B0503020204020204" pitchFamily="34" charset="-122"/>
                <a:ea typeface="微软雅黑" panose="020B0503020204020204" pitchFamily="34" charset="-122"/>
              </a:rPr>
              <a:t>同时</a:t>
            </a:r>
            <a:r>
              <a:rPr lang="zh-CN" altLang="en-US" b="1" dirty="0">
                <a:solidFill>
                  <a:schemeClr val="bg1"/>
                </a:solidFill>
                <a:latin typeface="微软雅黑" panose="020B0503020204020204" pitchFamily="34" charset="-122"/>
                <a:ea typeface="微软雅黑" panose="020B0503020204020204" pitchFamily="34" charset="-122"/>
              </a:rPr>
              <a:t>进行的，并且</a:t>
            </a:r>
            <a:r>
              <a:rPr lang="zh-CN" altLang="en-US" b="1" dirty="0">
                <a:solidFill>
                  <a:srgbClr val="FF0000"/>
                </a:solidFill>
                <a:latin typeface="微软雅黑" panose="020B0503020204020204" pitchFamily="34" charset="-122"/>
                <a:ea typeface="微软雅黑" panose="020B0503020204020204" pitchFamily="34" charset="-122"/>
              </a:rPr>
              <a:t>互相</a:t>
            </a:r>
            <a:r>
              <a:rPr lang="zh-CN" altLang="en-US" b="1" dirty="0">
                <a:solidFill>
                  <a:schemeClr val="bg1"/>
                </a:solidFill>
                <a:latin typeface="微软雅黑" panose="020B0503020204020204" pitchFamily="34" charset="-122"/>
                <a:ea typeface="微软雅黑" panose="020B0503020204020204" pitchFamily="34" charset="-122"/>
              </a:rPr>
              <a:t>影响。</a:t>
            </a:r>
            <a:endParaRPr lang="en-US" altLang="zh-CN" b="1" dirty="0">
              <a:solidFill>
                <a:schemeClr val="bg1"/>
              </a:solidFill>
              <a:latin typeface="微软雅黑" panose="020B0503020204020204" pitchFamily="34" charset="-122"/>
              <a:ea typeface="微软雅黑" panose="020B0503020204020204" pitchFamily="34" charset="-122"/>
            </a:endParaRPr>
          </a:p>
          <a:p>
            <a:pPr indent="457200">
              <a:lnSpc>
                <a:spcPct val="120000"/>
              </a:lnSpc>
            </a:pP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2745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31873" y="2240793"/>
            <a:ext cx="4130979"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两阶段方法</a:t>
            </a:r>
          </a:p>
        </p:txBody>
      </p:sp>
      <p:sp>
        <p:nvSpPr>
          <p:cNvPr id="3" name="圆角矩形 2"/>
          <p:cNvSpPr/>
          <p:nvPr/>
        </p:nvSpPr>
        <p:spPr>
          <a:xfrm>
            <a:off x="1731873" y="4129112"/>
            <a:ext cx="4130980"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最新进展</a:t>
            </a:r>
          </a:p>
        </p:txBody>
      </p:sp>
      <p:sp>
        <p:nvSpPr>
          <p:cNvPr id="4" name="圆角矩形 3"/>
          <p:cNvSpPr/>
          <p:nvPr/>
        </p:nvSpPr>
        <p:spPr>
          <a:xfrm>
            <a:off x="1731873" y="3184952"/>
            <a:ext cx="4130979"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一阶段方法</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noProof="0" dirty="0">
                <a:solidFill>
                  <a:prstClr val="black"/>
                </a:solidFill>
                <a:latin typeface="微软雅黑" panose="020B0503020204020204" pitchFamily="34" charset="-122"/>
                <a:ea typeface="微软雅黑" panose="020B0503020204020204" pitchFamily="34" charset="-122"/>
              </a:rPr>
              <a:t>目标检测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6200783" y="2271705"/>
            <a:ext cx="4531332" cy="707886"/>
          </a:xfrm>
          <a:prstGeom prst="rect">
            <a:avLst/>
          </a:prstGeom>
          <a:noFill/>
        </p:spPr>
        <p:txBody>
          <a:bodyPr wrap="squar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R-CNN</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SPP-Net</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Fast R-CNN</a:t>
            </a:r>
            <a:r>
              <a:rPr lang="zh-CN" altLang="en-US"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r>
              <a:rPr lang="en-US" altLang="zh-CN" sz="2000" dirty="0">
                <a:solidFill>
                  <a:srgbClr val="FF0000"/>
                </a:solidFill>
                <a:latin typeface="微软雅黑" panose="020B0503020204020204" pitchFamily="34" charset="-122"/>
                <a:ea typeface="微软雅黑" panose="020B0503020204020204" pitchFamily="34" charset="-122"/>
              </a:rPr>
              <a:t>Faster-RCNN</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FPN</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Mask-RCNN</a:t>
            </a:r>
          </a:p>
        </p:txBody>
      </p:sp>
      <p:sp>
        <p:nvSpPr>
          <p:cNvPr id="7" name="文本框 6"/>
          <p:cNvSpPr txBox="1"/>
          <p:nvPr/>
        </p:nvSpPr>
        <p:spPr>
          <a:xfrm>
            <a:off x="6200783" y="3369752"/>
            <a:ext cx="4531332" cy="400110"/>
          </a:xfrm>
          <a:prstGeom prst="rect">
            <a:avLst/>
          </a:prstGeom>
          <a:noFill/>
        </p:spPr>
        <p:txBody>
          <a:bodyPr wrap="square" rtlCol="0">
            <a:spAutoFit/>
          </a:bodyPr>
          <a:lstStyle>
            <a:defPPr>
              <a:defRPr lang="zh-CN"/>
            </a:defPPr>
            <a:lvl1pPr>
              <a:defRPr kumimoji="1" sz="2000">
                <a:latin typeface="Microsoft YaHei" panose="020B0503020204020204" pitchFamily="34" charset="-122"/>
                <a:ea typeface="Microsoft YaHei" panose="020B0503020204020204" pitchFamily="34" charset="-122"/>
              </a:defRPr>
            </a:lvl1pPr>
          </a:lstStyle>
          <a:p>
            <a:r>
              <a:rPr lang="en-US" altLang="zh-CN" dirty="0"/>
              <a:t>YOLO</a:t>
            </a:r>
            <a:r>
              <a:rPr lang="zh-CN" altLang="en-US" dirty="0"/>
              <a:t>、</a:t>
            </a:r>
            <a:r>
              <a:rPr lang="en-US" altLang="zh-CN" dirty="0"/>
              <a:t>SSD</a:t>
            </a:r>
            <a:endParaRPr lang="zh-CN" altLang="en-US" dirty="0"/>
          </a:p>
        </p:txBody>
      </p:sp>
      <p:sp>
        <p:nvSpPr>
          <p:cNvPr id="8" name="文本框 7"/>
          <p:cNvSpPr txBox="1"/>
          <p:nvPr/>
        </p:nvSpPr>
        <p:spPr>
          <a:xfrm>
            <a:off x="6200783" y="4313912"/>
            <a:ext cx="4531332" cy="400110"/>
          </a:xfrm>
          <a:prstGeom prst="rect">
            <a:avLst/>
          </a:prstGeom>
          <a:noFill/>
        </p:spPr>
        <p:txBody>
          <a:bodyPr wrap="square" rtlCol="0">
            <a:spAutoFit/>
          </a:bodyPr>
          <a:lstStyle/>
          <a:p>
            <a:r>
              <a:rPr kumimoji="1" lang="en-US" altLang="zh-CN" sz="2000" dirty="0" err="1">
                <a:latin typeface="Microsoft YaHei" panose="020B0503020204020204" pitchFamily="34" charset="-122"/>
                <a:ea typeface="Microsoft YaHei" panose="020B0503020204020204" pitchFamily="34" charset="-122"/>
              </a:rPr>
              <a:t>IoU</a:t>
            </a:r>
            <a:r>
              <a:rPr kumimoji="1" lang="en-US" altLang="zh-CN" sz="2000" dirty="0">
                <a:latin typeface="Microsoft YaHei" panose="020B0503020204020204" pitchFamily="34" charset="-122"/>
                <a:ea typeface="Microsoft YaHei" panose="020B0503020204020204" pitchFamily="34" charset="-122"/>
              </a:rPr>
              <a:t>-Net</a:t>
            </a:r>
            <a:r>
              <a:rPr lang="zh-CN" altLang="en-US" sz="2000" dirty="0">
                <a:latin typeface="微软雅黑" panose="020B0503020204020204" pitchFamily="34" charset="-122"/>
                <a:ea typeface="微软雅黑" panose="020B0503020204020204" pitchFamily="34" charset="-122"/>
              </a:rPr>
              <a:t>、</a:t>
            </a:r>
            <a:r>
              <a:rPr kumimoji="1" lang="en-US" altLang="zh-CN" sz="2000" dirty="0" err="1">
                <a:latin typeface="Microsoft YaHei" panose="020B0503020204020204" pitchFamily="34" charset="-122"/>
                <a:ea typeface="Microsoft YaHei" panose="020B0503020204020204" pitchFamily="34" charset="-122"/>
              </a:rPr>
              <a:t>GIoU</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目标检测</a:t>
            </a: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典型图像分析任务</a:t>
            </a: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特色图像分析任务</a:t>
            </a: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垂直应用与实践</a:t>
            </a: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solidFill>
                  <a:srgbClr val="FF0000"/>
                </a:solidFill>
              </a:rPr>
              <a:t>细粒度分类、风格迁移、标题生成、超分辨率</a:t>
            </a:r>
            <a:endParaRPr lang="en-US" altLang="zh-CN" dirty="0">
              <a:solidFill>
                <a:srgbClr val="FF0000"/>
              </a:solidFill>
            </a:endParaRPr>
          </a:p>
        </p:txBody>
      </p:sp>
      <p:sp>
        <p:nvSpPr>
          <p:cNvPr id="34" name="文本框 33"/>
          <p:cNvSpPr txBox="1"/>
          <p:nvPr/>
        </p:nvSpPr>
        <p:spPr>
          <a:xfrm>
            <a:off x="6363976" y="1927573"/>
            <a:ext cx="453133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两阶段方法、一阶段方法、最新进展</a:t>
            </a: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图像分割、图像搜索</a:t>
            </a:r>
          </a:p>
        </p:txBody>
      </p:sp>
      <p:sp>
        <p:nvSpPr>
          <p:cNvPr id="15" name="文本框 14"/>
          <p:cNvSpPr txBox="1"/>
          <p:nvPr/>
        </p:nvSpPr>
        <p:spPr>
          <a:xfrm>
            <a:off x="6363976" y="5119462"/>
            <a:ext cx="5643874"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医学影像分析、文字检测识别</a:t>
            </a:r>
            <a:endParaRPr lang="en-US" altLang="zh-CN" dirty="0"/>
          </a:p>
          <a:p>
            <a:r>
              <a:rPr lang="zh-CN" altLang="en-US" dirty="0"/>
              <a:t>实践：目标检测</a:t>
            </a:r>
            <a:endParaRPr lang="en-US" altLang="zh-CN" dirty="0"/>
          </a:p>
        </p:txBody>
      </p:sp>
    </p:spTree>
    <p:extLst>
      <p:ext uri="{BB962C8B-B14F-4D97-AF65-F5344CB8AC3E}">
        <p14:creationId xmlns:p14="http://schemas.microsoft.com/office/powerpoint/2010/main" val="108911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67372" y="2120872"/>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细粒度分类</a:t>
            </a:r>
          </a:p>
        </p:txBody>
      </p:sp>
      <p:sp>
        <p:nvSpPr>
          <p:cNvPr id="3" name="圆角矩形 2"/>
          <p:cNvSpPr/>
          <p:nvPr/>
        </p:nvSpPr>
        <p:spPr>
          <a:xfrm>
            <a:off x="3567371" y="400919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标题生成</a:t>
            </a:r>
          </a:p>
        </p:txBody>
      </p:sp>
      <p:sp>
        <p:nvSpPr>
          <p:cNvPr id="4" name="圆角矩形 3"/>
          <p:cNvSpPr/>
          <p:nvPr/>
        </p:nvSpPr>
        <p:spPr>
          <a:xfrm>
            <a:off x="3567368" y="306503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风格迁移</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特色图像分析任务</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3564791" y="498298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超分辨率生成</a:t>
            </a:r>
          </a:p>
        </p:txBody>
      </p:sp>
    </p:spTree>
    <p:extLst>
      <p:ext uri="{BB962C8B-B14F-4D97-AF65-F5344CB8AC3E}">
        <p14:creationId xmlns:p14="http://schemas.microsoft.com/office/powerpoint/2010/main" val="1800090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90332" y="400051"/>
            <a:ext cx="47897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什么是细粒度图像分类？</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a:stretch>
            <a:fillRect/>
          </a:stretch>
        </p:blipFill>
        <p:spPr>
          <a:xfrm>
            <a:off x="1009651" y="1996849"/>
            <a:ext cx="7132831" cy="2303009"/>
          </a:xfrm>
          <a:prstGeom prst="rect">
            <a:avLst/>
          </a:prstGeom>
        </p:spPr>
      </p:pic>
      <p:sp>
        <p:nvSpPr>
          <p:cNvPr id="9" name="文本框 8"/>
          <p:cNvSpPr txBox="1"/>
          <p:nvPr/>
        </p:nvSpPr>
        <p:spPr>
          <a:xfrm>
            <a:off x="889908" y="4853464"/>
            <a:ext cx="1819645" cy="400110"/>
          </a:xfrm>
          <a:prstGeom prst="rect">
            <a:avLst/>
          </a:prstGeom>
          <a:noFill/>
        </p:spPr>
        <p:txBody>
          <a:bodyPr wrap="square" rtlCol="0">
            <a:spAutoFit/>
          </a:bodyPr>
          <a:lstStyle/>
          <a:p>
            <a:r>
              <a:rPr lang="en-US" altLang="zh-CN" sz="2000" b="1" dirty="0"/>
              <a:t>Crested Auklet</a:t>
            </a:r>
            <a:endParaRPr lang="zh-CN" altLang="en-US" sz="2000" b="1" dirty="0"/>
          </a:p>
        </p:txBody>
      </p:sp>
      <p:sp>
        <p:nvSpPr>
          <p:cNvPr id="11" name="文本框 10"/>
          <p:cNvSpPr txBox="1"/>
          <p:nvPr/>
        </p:nvSpPr>
        <p:spPr>
          <a:xfrm>
            <a:off x="2617379" y="4853464"/>
            <a:ext cx="2028208" cy="400110"/>
          </a:xfrm>
          <a:prstGeom prst="rect">
            <a:avLst/>
          </a:prstGeom>
          <a:noFill/>
        </p:spPr>
        <p:txBody>
          <a:bodyPr wrap="square" rtlCol="0">
            <a:spAutoFit/>
          </a:bodyPr>
          <a:lstStyle/>
          <a:p>
            <a:r>
              <a:rPr lang="en-US" altLang="zh-CN" sz="2000" b="1" dirty="0"/>
              <a:t>Groove Billed Ani</a:t>
            </a:r>
            <a:endParaRPr lang="zh-CN" altLang="en-US" sz="2000" b="1" dirty="0"/>
          </a:p>
        </p:txBody>
      </p:sp>
      <p:sp>
        <p:nvSpPr>
          <p:cNvPr id="12" name="文本框 11"/>
          <p:cNvSpPr txBox="1"/>
          <p:nvPr/>
        </p:nvSpPr>
        <p:spPr>
          <a:xfrm>
            <a:off x="4576066" y="4853464"/>
            <a:ext cx="1958688" cy="400110"/>
          </a:xfrm>
          <a:prstGeom prst="rect">
            <a:avLst/>
          </a:prstGeom>
          <a:noFill/>
        </p:spPr>
        <p:txBody>
          <a:bodyPr wrap="square" rtlCol="0">
            <a:spAutoFit/>
          </a:bodyPr>
          <a:lstStyle/>
          <a:p>
            <a:r>
              <a:rPr lang="en-US" altLang="zh-CN" sz="2000" b="1" dirty="0"/>
              <a:t>Parakeet Auklet</a:t>
            </a:r>
            <a:endParaRPr lang="zh-CN" altLang="en-US" sz="2000" b="1" dirty="0"/>
          </a:p>
        </p:txBody>
      </p:sp>
      <p:sp>
        <p:nvSpPr>
          <p:cNvPr id="13" name="文本框 12"/>
          <p:cNvSpPr txBox="1"/>
          <p:nvPr/>
        </p:nvSpPr>
        <p:spPr>
          <a:xfrm>
            <a:off x="6395711" y="4853464"/>
            <a:ext cx="2718958" cy="400110"/>
          </a:xfrm>
          <a:prstGeom prst="rect">
            <a:avLst/>
          </a:prstGeom>
          <a:noFill/>
        </p:spPr>
        <p:txBody>
          <a:bodyPr wrap="square" rtlCol="0">
            <a:spAutoFit/>
          </a:bodyPr>
          <a:lstStyle/>
          <a:p>
            <a:r>
              <a:rPr lang="en-US" altLang="zh-CN" sz="2000" b="1" dirty="0"/>
              <a:t>Red Winged Blackbird</a:t>
            </a:r>
            <a:endParaRPr lang="zh-CN" altLang="en-US" sz="2000" b="1" dirty="0"/>
          </a:p>
        </p:txBody>
      </p:sp>
      <p:sp>
        <p:nvSpPr>
          <p:cNvPr id="16" name="矩形 15"/>
          <p:cNvSpPr/>
          <p:nvPr/>
        </p:nvSpPr>
        <p:spPr>
          <a:xfrm>
            <a:off x="9308948" y="2783681"/>
            <a:ext cx="1393371" cy="7293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600" b="1" dirty="0"/>
              <a:t>Bird</a:t>
            </a:r>
            <a:endParaRPr lang="zh-CN" altLang="en-US" sz="3600" b="1" dirty="0"/>
          </a:p>
        </p:txBody>
      </p:sp>
      <p:sp>
        <p:nvSpPr>
          <p:cNvPr id="18" name="文本框 17"/>
          <p:cNvSpPr txBox="1"/>
          <p:nvPr/>
        </p:nvSpPr>
        <p:spPr>
          <a:xfrm>
            <a:off x="8766325" y="3604965"/>
            <a:ext cx="2478618" cy="523220"/>
          </a:xfrm>
          <a:prstGeom prst="rect">
            <a:avLst/>
          </a:prstGeom>
          <a:noFill/>
        </p:spPr>
        <p:txBody>
          <a:bodyPr wrap="square" rtlCol="0">
            <a:spAutoFit/>
          </a:bodyPr>
          <a:lstStyle/>
          <a:p>
            <a:r>
              <a:rPr lang="en-US" altLang="zh-CN" sz="2800" b="1" dirty="0">
                <a:solidFill>
                  <a:schemeClr val="accent2"/>
                </a:solidFill>
              </a:rPr>
              <a:t>Coarse-grained</a:t>
            </a:r>
            <a:endParaRPr lang="zh-CN" altLang="en-US" sz="2800" b="1" dirty="0">
              <a:solidFill>
                <a:schemeClr val="accent2"/>
              </a:solidFill>
            </a:endParaRPr>
          </a:p>
        </p:txBody>
      </p:sp>
      <p:sp>
        <p:nvSpPr>
          <p:cNvPr id="20" name="下箭头 19"/>
          <p:cNvSpPr/>
          <p:nvPr/>
        </p:nvSpPr>
        <p:spPr>
          <a:xfrm>
            <a:off x="1627352" y="4397829"/>
            <a:ext cx="344756" cy="455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3488297" y="4397828"/>
            <a:ext cx="344756" cy="455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7133156" y="4397828"/>
            <a:ext cx="344756" cy="455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5383032" y="4397828"/>
            <a:ext cx="344756" cy="455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左大括号 25"/>
          <p:cNvSpPr/>
          <p:nvPr/>
        </p:nvSpPr>
        <p:spPr>
          <a:xfrm rot="16200000">
            <a:off x="4381357" y="2893594"/>
            <a:ext cx="342551" cy="585056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 name="文本框 26"/>
          <p:cNvSpPr txBox="1"/>
          <p:nvPr/>
        </p:nvSpPr>
        <p:spPr>
          <a:xfrm>
            <a:off x="3547382" y="6041014"/>
            <a:ext cx="2090057" cy="523220"/>
          </a:xfrm>
          <a:prstGeom prst="rect">
            <a:avLst/>
          </a:prstGeom>
          <a:noFill/>
        </p:spPr>
        <p:txBody>
          <a:bodyPr wrap="square" rtlCol="0">
            <a:spAutoFit/>
          </a:bodyPr>
          <a:lstStyle/>
          <a:p>
            <a:r>
              <a:rPr lang="en-US" altLang="zh-CN" sz="2800" b="1" dirty="0">
                <a:solidFill>
                  <a:schemeClr val="accent2"/>
                </a:solidFill>
              </a:rPr>
              <a:t>Fine-grained</a:t>
            </a:r>
            <a:endParaRPr lang="zh-CN" altLang="en-US" sz="2800" b="1" dirty="0">
              <a:solidFill>
                <a:schemeClr val="accent2"/>
              </a:solidFill>
            </a:endParaRPr>
          </a:p>
        </p:txBody>
      </p:sp>
      <p:sp>
        <p:nvSpPr>
          <p:cNvPr id="28" name="矩形 27"/>
          <p:cNvSpPr/>
          <p:nvPr/>
        </p:nvSpPr>
        <p:spPr>
          <a:xfrm>
            <a:off x="889908" y="1900293"/>
            <a:ext cx="7405006" cy="2559754"/>
          </a:xfrm>
          <a:prstGeom prst="rect">
            <a:avLst/>
          </a:prstGeom>
          <a:solidFill>
            <a:schemeClr val="lt1">
              <a:alpha val="0"/>
            </a:schemeClr>
          </a:solidFill>
          <a:ln w="25400">
            <a:solidFill>
              <a:schemeClr val="accent2"/>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右箭头 29"/>
          <p:cNvSpPr/>
          <p:nvPr/>
        </p:nvSpPr>
        <p:spPr>
          <a:xfrm>
            <a:off x="8527936" y="2998449"/>
            <a:ext cx="476778" cy="363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C05ED6F-50C7-4D5F-9EEB-2A12FF5349C1}"/>
              </a:ext>
            </a:extLst>
          </p:cNvPr>
          <p:cNvSpPr txBox="1"/>
          <p:nvPr/>
        </p:nvSpPr>
        <p:spPr>
          <a:xfrm>
            <a:off x="1418803" y="5196624"/>
            <a:ext cx="769918" cy="400110"/>
          </a:xfrm>
          <a:prstGeom prst="rect">
            <a:avLst/>
          </a:prstGeom>
          <a:noFill/>
        </p:spPr>
        <p:txBody>
          <a:bodyPr wrap="square" rtlCol="0">
            <a:spAutoFit/>
          </a:bodyPr>
          <a:lstStyle/>
          <a:p>
            <a:r>
              <a:rPr kumimoji="1" lang="zh-CN" altLang="en-US" sz="2000" dirty="0">
                <a:solidFill>
                  <a:srgbClr val="0070C0"/>
                </a:solidFill>
                <a:latin typeface="Microsoft YaHei" panose="020B0503020204020204" pitchFamily="34" charset="-122"/>
                <a:ea typeface="Microsoft YaHei" panose="020B0503020204020204" pitchFamily="34" charset="-122"/>
              </a:rPr>
              <a:t>海雀</a:t>
            </a:r>
          </a:p>
        </p:txBody>
      </p:sp>
      <p:sp>
        <p:nvSpPr>
          <p:cNvPr id="22" name="文本框 21">
            <a:extLst>
              <a:ext uri="{FF2B5EF4-FFF2-40B4-BE49-F238E27FC236}">
                <a16:creationId xmlns:a16="http://schemas.microsoft.com/office/drawing/2014/main" id="{BFA09613-29B1-4443-A071-88058A87E850}"/>
              </a:ext>
            </a:extLst>
          </p:cNvPr>
          <p:cNvSpPr txBox="1"/>
          <p:nvPr/>
        </p:nvSpPr>
        <p:spPr>
          <a:xfrm>
            <a:off x="3049809" y="5193380"/>
            <a:ext cx="1201178" cy="400110"/>
          </a:xfrm>
          <a:prstGeom prst="rect">
            <a:avLst/>
          </a:prstGeom>
          <a:noFill/>
        </p:spPr>
        <p:txBody>
          <a:bodyPr wrap="square" rtlCol="0">
            <a:spAutoFit/>
          </a:bodyPr>
          <a:lstStyle/>
          <a:p>
            <a:r>
              <a:rPr kumimoji="1" lang="zh-CN" altLang="en-US" sz="2000" dirty="0">
                <a:solidFill>
                  <a:srgbClr val="0070C0"/>
                </a:solidFill>
                <a:latin typeface="Microsoft YaHei" panose="020B0503020204020204" pitchFamily="34" charset="-122"/>
                <a:ea typeface="Microsoft YaHei" panose="020B0503020204020204" pitchFamily="34" charset="-122"/>
              </a:rPr>
              <a:t>沟嘴犀雀</a:t>
            </a:r>
          </a:p>
        </p:txBody>
      </p:sp>
      <p:sp>
        <p:nvSpPr>
          <p:cNvPr id="25" name="文本框 24">
            <a:extLst>
              <a:ext uri="{FF2B5EF4-FFF2-40B4-BE49-F238E27FC236}">
                <a16:creationId xmlns:a16="http://schemas.microsoft.com/office/drawing/2014/main" id="{DC7F73AE-CD25-4AC4-8287-8985B0723802}"/>
              </a:ext>
            </a:extLst>
          </p:cNvPr>
          <p:cNvSpPr txBox="1"/>
          <p:nvPr/>
        </p:nvSpPr>
        <p:spPr>
          <a:xfrm>
            <a:off x="4943463" y="5199866"/>
            <a:ext cx="1201178" cy="400110"/>
          </a:xfrm>
          <a:prstGeom prst="rect">
            <a:avLst/>
          </a:prstGeom>
          <a:noFill/>
        </p:spPr>
        <p:txBody>
          <a:bodyPr wrap="square" rtlCol="0">
            <a:spAutoFit/>
          </a:bodyPr>
          <a:lstStyle/>
          <a:p>
            <a:r>
              <a:rPr kumimoji="1" lang="zh-CN" altLang="en-US" sz="2000" dirty="0">
                <a:solidFill>
                  <a:srgbClr val="0070C0"/>
                </a:solidFill>
                <a:latin typeface="Microsoft YaHei" panose="020B0503020204020204" pitchFamily="34" charset="-122"/>
                <a:ea typeface="Microsoft YaHei" panose="020B0503020204020204" pitchFamily="34" charset="-122"/>
              </a:rPr>
              <a:t>长尾鹦鹉</a:t>
            </a:r>
          </a:p>
        </p:txBody>
      </p:sp>
      <p:sp>
        <p:nvSpPr>
          <p:cNvPr id="2" name="矩形 1">
            <a:extLst>
              <a:ext uri="{FF2B5EF4-FFF2-40B4-BE49-F238E27FC236}">
                <a16:creationId xmlns:a16="http://schemas.microsoft.com/office/drawing/2014/main" id="{DCC2F1AF-659D-42CF-AD30-16E29C97CCFB}"/>
              </a:ext>
            </a:extLst>
          </p:cNvPr>
          <p:cNvSpPr/>
          <p:nvPr/>
        </p:nvSpPr>
        <p:spPr>
          <a:xfrm>
            <a:off x="6608279" y="5188948"/>
            <a:ext cx="1467068" cy="400110"/>
          </a:xfrm>
          <a:prstGeom prst="rect">
            <a:avLst/>
          </a:prstGeom>
        </p:spPr>
        <p:txBody>
          <a:bodyPr wrap="none">
            <a:spAutoFit/>
          </a:bodyPr>
          <a:lstStyle/>
          <a:p>
            <a:r>
              <a:rPr kumimoji="1" lang="zh-CN" altLang="en-US" sz="2000" dirty="0">
                <a:solidFill>
                  <a:srgbClr val="0070C0"/>
                </a:solidFill>
                <a:latin typeface="Microsoft YaHei" panose="020B0503020204020204" pitchFamily="34" charset="-122"/>
                <a:ea typeface="Microsoft YaHei" panose="020B0503020204020204" pitchFamily="34" charset="-122"/>
              </a:rPr>
              <a:t>美洲红翼鸫</a:t>
            </a:r>
          </a:p>
        </p:txBody>
      </p:sp>
    </p:spTree>
    <p:extLst>
      <p:ext uri="{BB962C8B-B14F-4D97-AF65-F5344CB8AC3E}">
        <p14:creationId xmlns:p14="http://schemas.microsoft.com/office/powerpoint/2010/main" val="1231224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6586868"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细粒度分类</a:t>
            </a:r>
            <a:r>
              <a:rPr kumimoji="1" lang="en-US" altLang="zh-CN" sz="3600" b="1" dirty="0">
                <a:solidFill>
                  <a:prstClr val="black"/>
                </a:solidFill>
                <a:latin typeface="微软雅黑" panose="020B0503020204020204" pitchFamily="34" charset="-122"/>
                <a:ea typeface="微软雅黑" panose="020B0503020204020204" pitchFamily="34" charset="-122"/>
              </a:rPr>
              <a:t>—Mask-CNN</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3"/>
          <a:stretch>
            <a:fillRect/>
          </a:stretch>
        </p:blipFill>
        <p:spPr>
          <a:xfrm>
            <a:off x="5164074" y="1076342"/>
            <a:ext cx="6367440" cy="2365049"/>
          </a:xfrm>
          <a:prstGeom prst="rect">
            <a:avLst/>
          </a:prstGeom>
        </p:spPr>
      </p:pic>
      <p:sp>
        <p:nvSpPr>
          <p:cNvPr id="6" name="文本框 5"/>
          <p:cNvSpPr txBox="1"/>
          <p:nvPr/>
        </p:nvSpPr>
        <p:spPr>
          <a:xfrm>
            <a:off x="518664" y="2046336"/>
            <a:ext cx="4331368" cy="378565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鸟类数据集通常包含</a:t>
            </a:r>
            <a:r>
              <a:rPr lang="en-US" altLang="zh-CN" sz="2000" dirty="0">
                <a:solidFill>
                  <a:srgbClr val="FF0000"/>
                </a:solidFill>
                <a:latin typeface="微软雅黑" panose="020B0503020204020204" pitchFamily="34" charset="-122"/>
                <a:ea typeface="微软雅黑" panose="020B0503020204020204" pitchFamily="34" charset="-122"/>
              </a:rPr>
              <a:t>Part annotations</a:t>
            </a:r>
            <a:r>
              <a:rPr lang="zh-CN" altLang="en-US" sz="2000" dirty="0">
                <a:latin typeface="微软雅黑" panose="020B0503020204020204" pitchFamily="34" charset="-122"/>
                <a:ea typeface="微软雅黑" panose="020B0503020204020204" pitchFamily="34" charset="-122"/>
              </a:rPr>
              <a:t>用于标记特征点</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FF3300"/>
                </a:solidFill>
                <a:latin typeface="微软雅黑" panose="020B0503020204020204" pitchFamily="34" charset="-122"/>
                <a:ea typeface="微软雅黑" panose="020B0503020204020204" pitchFamily="34" charset="-122"/>
              </a:rPr>
              <a:t>Mask-CNN</a:t>
            </a:r>
            <a:r>
              <a:rPr lang="zh-CN" altLang="en-US" sz="2000" dirty="0">
                <a:latin typeface="微软雅黑" panose="020B0503020204020204" pitchFamily="34" charset="-122"/>
                <a:ea typeface="微软雅黑" panose="020B0503020204020204" pitchFamily="34" charset="-122"/>
              </a:rPr>
              <a:t>首先将</a:t>
            </a:r>
            <a:r>
              <a:rPr lang="en-US" altLang="zh-CN" sz="2000" dirty="0">
                <a:latin typeface="微软雅黑" panose="020B0503020204020204" pitchFamily="34" charset="-122"/>
                <a:ea typeface="微软雅黑" panose="020B0503020204020204" pitchFamily="34" charset="-122"/>
              </a:rPr>
              <a:t>Part annotations</a:t>
            </a:r>
            <a:r>
              <a:rPr lang="zh-CN" altLang="en-US" sz="2000" dirty="0">
                <a:latin typeface="微软雅黑" panose="020B0503020204020204" pitchFamily="34" charset="-122"/>
                <a:ea typeface="微软雅黑" panose="020B0503020204020204" pitchFamily="34" charset="-122"/>
              </a:rPr>
              <a:t>转换为</a:t>
            </a:r>
            <a:r>
              <a:rPr lang="en-US" altLang="zh-CN" sz="2000" dirty="0">
                <a:latin typeface="微软雅黑" panose="020B0503020204020204" pitchFamily="34" charset="-122"/>
                <a:ea typeface="微软雅黑" panose="020B0503020204020204" pitchFamily="34" charset="-122"/>
              </a:rPr>
              <a:t>bounding box</a:t>
            </a:r>
            <a:r>
              <a:rPr lang="zh-CN" altLang="en-US" sz="2000" dirty="0">
                <a:latin typeface="微软雅黑" panose="020B0503020204020204" pitchFamily="34" charset="-122"/>
                <a:ea typeface="微软雅黑" panose="020B0503020204020204" pitchFamily="34" charset="-122"/>
              </a:rPr>
              <a:t>形式（区分</a:t>
            </a:r>
            <a:r>
              <a:rPr lang="en-US" altLang="zh-CN" sz="2000" dirty="0">
                <a:latin typeface="微软雅黑" panose="020B0503020204020204" pitchFamily="34" charset="-122"/>
                <a:ea typeface="微软雅黑" panose="020B0503020204020204" pitchFamily="34" charset="-122"/>
              </a:rPr>
              <a:t>Head/Torso</a:t>
            </a:r>
            <a:r>
              <a:rPr lang="zh-CN" altLang="en-US" sz="2000" dirty="0">
                <a:latin typeface="微软雅黑" panose="020B0503020204020204" pitchFamily="34" charset="-122"/>
                <a:ea typeface="微软雅黑" panose="020B0503020204020204" pitchFamily="34" charset="-122"/>
              </a:rPr>
              <a:t>），并使用其作为</a:t>
            </a:r>
            <a:r>
              <a:rPr lang="en-US" altLang="zh-CN" sz="2000" dirty="0">
                <a:latin typeface="微软雅黑" panose="020B0503020204020204" pitchFamily="34" charset="-122"/>
                <a:ea typeface="微软雅黑" panose="020B0503020204020204" pitchFamily="34" charset="-122"/>
              </a:rPr>
              <a:t>GT mask</a:t>
            </a:r>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FCN</a:t>
            </a:r>
            <a:r>
              <a:rPr lang="zh-CN" altLang="en-US" sz="2000" dirty="0">
                <a:latin typeface="微软雅黑" panose="020B0503020204020204" pitchFamily="34" charset="-122"/>
                <a:ea typeface="微软雅黑" panose="020B0503020204020204" pitchFamily="34" charset="-122"/>
              </a:rPr>
              <a:t>预测</a:t>
            </a:r>
            <a:r>
              <a:rPr lang="en-US" altLang="zh-CN" sz="2000" dirty="0">
                <a:latin typeface="微软雅黑" panose="020B0503020204020204" pitchFamily="34" charset="-122"/>
                <a:ea typeface="微软雅黑" panose="020B0503020204020204" pitchFamily="34" charset="-122"/>
              </a:rPr>
              <a:t>Head/Torso</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mask</a:t>
            </a:r>
          </a:p>
        </p:txBody>
      </p:sp>
      <p:pic>
        <p:nvPicPr>
          <p:cNvPr id="8" name="图片 7"/>
          <p:cNvPicPr>
            <a:picLocks noChangeAspect="1"/>
          </p:cNvPicPr>
          <p:nvPr/>
        </p:nvPicPr>
        <p:blipFill>
          <a:blip r:embed="rId4"/>
          <a:stretch>
            <a:fillRect/>
          </a:stretch>
        </p:blipFill>
        <p:spPr>
          <a:xfrm>
            <a:off x="5164074" y="3595727"/>
            <a:ext cx="6367440" cy="3262273"/>
          </a:xfrm>
          <a:prstGeom prst="rect">
            <a:avLst/>
          </a:prstGeom>
        </p:spPr>
      </p:pic>
    </p:spTree>
    <p:extLst>
      <p:ext uri="{BB962C8B-B14F-4D97-AF65-F5344CB8AC3E}">
        <p14:creationId xmlns:p14="http://schemas.microsoft.com/office/powerpoint/2010/main" val="871261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6586868"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细粒度分类</a:t>
            </a:r>
            <a:r>
              <a:rPr kumimoji="1" lang="en-US" altLang="zh-CN" sz="3600" b="1" dirty="0">
                <a:solidFill>
                  <a:prstClr val="black"/>
                </a:solidFill>
                <a:latin typeface="微软雅黑" panose="020B0503020204020204" pitchFamily="34" charset="-122"/>
                <a:ea typeface="微软雅黑" panose="020B0503020204020204" pitchFamily="34" charset="-122"/>
              </a:rPr>
              <a:t>—Mask-CNN</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3"/>
          <a:stretch>
            <a:fillRect/>
          </a:stretch>
        </p:blipFill>
        <p:spPr>
          <a:xfrm>
            <a:off x="3788948" y="1371600"/>
            <a:ext cx="8403052" cy="4592461"/>
          </a:xfrm>
          <a:prstGeom prst="rect">
            <a:avLst/>
          </a:prstGeom>
        </p:spPr>
      </p:pic>
      <p:sp>
        <p:nvSpPr>
          <p:cNvPr id="4" name="文本框 3"/>
          <p:cNvSpPr txBox="1"/>
          <p:nvPr/>
        </p:nvSpPr>
        <p:spPr>
          <a:xfrm>
            <a:off x="0" y="1581640"/>
            <a:ext cx="3788948" cy="373127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Mask-CNN</a:t>
            </a:r>
            <a:r>
              <a:rPr lang="zh-CN" altLang="en-US" sz="2000" dirty="0">
                <a:latin typeface="微软雅黑" panose="020B0503020204020204" pitchFamily="34" charset="-122"/>
                <a:ea typeface="微软雅黑" panose="020B0503020204020204" pitchFamily="34" charset="-122"/>
              </a:rPr>
              <a:t>分为三个</a:t>
            </a:r>
            <a:r>
              <a:rPr lang="en-US" altLang="zh-CN" sz="2000" dirty="0">
                <a:latin typeface="微软雅黑" panose="020B0503020204020204" pitchFamily="34" charset="-122"/>
                <a:ea typeface="微软雅黑" panose="020B0503020204020204" pitchFamily="34" charset="-122"/>
              </a:rPr>
              <a:t>Stream</a:t>
            </a:r>
            <a:r>
              <a:rPr lang="zh-CN" altLang="en-US" sz="2000" dirty="0">
                <a:latin typeface="微软雅黑" panose="020B0503020204020204" pitchFamily="34" charset="-122"/>
                <a:ea typeface="微软雅黑" panose="020B0503020204020204" pitchFamily="34" charset="-122"/>
              </a:rPr>
              <a:t>，分别对应原图、</a:t>
            </a:r>
            <a:r>
              <a:rPr lang="en-US" altLang="zh-CN" sz="2000" dirty="0">
                <a:latin typeface="微软雅黑" panose="020B0503020204020204" pitchFamily="34" charset="-122"/>
                <a:ea typeface="微软雅黑" panose="020B0503020204020204" pitchFamily="34" charset="-122"/>
              </a:rPr>
              <a:t>Head</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Torso</a:t>
            </a:r>
            <a:r>
              <a:rPr lang="zh-CN" altLang="en-US" sz="2000" dirty="0">
                <a:latin typeface="微软雅黑" panose="020B0503020204020204" pitchFamily="34" charset="-122"/>
                <a:ea typeface="微软雅黑" panose="020B0503020204020204" pitchFamily="34" charset="-122"/>
              </a:rPr>
              <a:t>区域图像。</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不同的分支使用</a:t>
            </a:r>
            <a:r>
              <a:rPr lang="en-US" altLang="zh-CN" sz="2000" dirty="0">
                <a:latin typeface="微软雅黑" panose="020B0503020204020204" pitchFamily="34" charset="-122"/>
                <a:ea typeface="微软雅黑" panose="020B0503020204020204" pitchFamily="34" charset="-122"/>
              </a:rPr>
              <a:t>VGG</a:t>
            </a:r>
            <a:r>
              <a:rPr lang="zh-CN" altLang="en-US" sz="2000" dirty="0">
                <a:latin typeface="微软雅黑" panose="020B0503020204020204" pitchFamily="34" charset="-122"/>
                <a:ea typeface="微软雅黑" panose="020B0503020204020204" pitchFamily="34" charset="-122"/>
              </a:rPr>
              <a:t>分别提取卷积特征，并依据</a:t>
            </a:r>
            <a:r>
              <a:rPr lang="en-US" altLang="zh-CN" sz="2000" dirty="0">
                <a:latin typeface="微软雅黑" panose="020B0503020204020204" pitchFamily="34" charset="-122"/>
                <a:ea typeface="微软雅黑" panose="020B0503020204020204" pitchFamily="34" charset="-122"/>
              </a:rPr>
              <a:t>FCN</a:t>
            </a:r>
            <a:r>
              <a:rPr lang="zh-CN" altLang="en-US" sz="2000" dirty="0">
                <a:latin typeface="微软雅黑" panose="020B0503020204020204" pitchFamily="34" charset="-122"/>
                <a:ea typeface="微软雅黑" panose="020B0503020204020204" pitchFamily="34" charset="-122"/>
              </a:rPr>
              <a:t>预测出的</a:t>
            </a:r>
            <a:r>
              <a:rPr lang="en-US" altLang="zh-CN" sz="2000" dirty="0">
                <a:latin typeface="微软雅黑" panose="020B0503020204020204" pitchFamily="34" charset="-122"/>
                <a:ea typeface="微软雅黑" panose="020B0503020204020204" pitchFamily="34" charset="-122"/>
              </a:rPr>
              <a:t>Mask</a:t>
            </a:r>
            <a:r>
              <a:rPr lang="zh-CN" altLang="en-US" sz="2000" dirty="0">
                <a:latin typeface="微软雅黑" panose="020B0503020204020204" pitchFamily="34" charset="-122"/>
                <a:ea typeface="微软雅黑" panose="020B0503020204020204" pitchFamily="34" charset="-122"/>
              </a:rPr>
              <a:t>进行</a:t>
            </a:r>
            <a:r>
              <a:rPr lang="en-US" altLang="zh-CN" sz="2000" dirty="0">
                <a:solidFill>
                  <a:srgbClr val="FF0000"/>
                </a:solidFill>
                <a:latin typeface="微软雅黑" panose="020B0503020204020204" pitchFamily="34" charset="-122"/>
                <a:ea typeface="微软雅黑" panose="020B0503020204020204" pitchFamily="34" charset="-122"/>
              </a:rPr>
              <a:t>Descriptor selection</a:t>
            </a:r>
            <a:r>
              <a:rPr lang="zh-CN" altLang="en-US" sz="2000" dirty="0">
                <a:latin typeface="微软雅黑" panose="020B0503020204020204" pitchFamily="34" charset="-122"/>
                <a:ea typeface="微软雅黑" panose="020B0503020204020204" pitchFamily="34" charset="-122"/>
              </a:rPr>
              <a:t>，将保留下的特征进行池化和聚合，最终进行分类</a:t>
            </a:r>
            <a:endParaRPr lang="en-US" altLang="zh-CN"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B11ED3D-E116-4EE3-A427-4C32D812DBE6}"/>
              </a:ext>
            </a:extLst>
          </p:cNvPr>
          <p:cNvSpPr txBox="1"/>
          <p:nvPr/>
        </p:nvSpPr>
        <p:spPr>
          <a:xfrm>
            <a:off x="51883" y="5610118"/>
            <a:ext cx="3737065" cy="707886"/>
          </a:xfrm>
          <a:prstGeom prst="rect">
            <a:avLst/>
          </a:prstGeom>
          <a:noFill/>
          <a:ln w="25400">
            <a:solidFill>
              <a:schemeClr val="accent1"/>
            </a:solidFill>
          </a:ln>
        </p:spPr>
        <p:txBody>
          <a:bodyPr wrap="square" rtlCol="0">
            <a:spAutoFit/>
          </a:bodyPr>
          <a:lstStyle/>
          <a:p>
            <a:r>
              <a:rPr kumimoji="1" lang="zh-CN" altLang="en-US" sz="2000" dirty="0">
                <a:solidFill>
                  <a:srgbClr val="0070C0"/>
                </a:solidFill>
                <a:latin typeface="Microsoft YaHei" panose="020B0503020204020204" pitchFamily="34" charset="-122"/>
                <a:ea typeface="Microsoft YaHei" panose="020B0503020204020204" pitchFamily="34" charset="-122"/>
              </a:rPr>
              <a:t>需要额外的</a:t>
            </a:r>
            <a:r>
              <a:rPr kumimoji="1" lang="en-US" altLang="zh-CN" sz="2000" dirty="0">
                <a:solidFill>
                  <a:srgbClr val="0070C0"/>
                </a:solidFill>
                <a:latin typeface="Microsoft YaHei" panose="020B0503020204020204" pitchFamily="34" charset="-122"/>
                <a:ea typeface="Microsoft YaHei" panose="020B0503020204020204" pitchFamily="34" charset="-122"/>
              </a:rPr>
              <a:t>Part</a:t>
            </a:r>
            <a:r>
              <a:rPr kumimoji="1" lang="zh-CN" altLang="en-US" sz="2000" dirty="0">
                <a:solidFill>
                  <a:srgbClr val="0070C0"/>
                </a:solidFill>
                <a:latin typeface="Microsoft YaHei" panose="020B0503020204020204" pitchFamily="34" charset="-122"/>
                <a:ea typeface="Microsoft YaHei" panose="020B0503020204020204" pitchFamily="34" charset="-122"/>
              </a:rPr>
              <a:t>和</a:t>
            </a:r>
            <a:r>
              <a:rPr kumimoji="1" lang="en-US" altLang="zh-CN" sz="2000" dirty="0">
                <a:solidFill>
                  <a:srgbClr val="0070C0"/>
                </a:solidFill>
                <a:latin typeface="Microsoft YaHei" panose="020B0503020204020204" pitchFamily="34" charset="-122"/>
                <a:ea typeface="Microsoft YaHei" panose="020B0503020204020204" pitchFamily="34" charset="-122"/>
              </a:rPr>
              <a:t>Mask</a:t>
            </a:r>
            <a:r>
              <a:rPr kumimoji="1" lang="zh-CN" altLang="en-US" sz="2000" dirty="0">
                <a:solidFill>
                  <a:srgbClr val="0070C0"/>
                </a:solidFill>
                <a:latin typeface="Microsoft YaHei" panose="020B0503020204020204" pitchFamily="34" charset="-122"/>
                <a:ea typeface="Microsoft YaHei" panose="020B0503020204020204" pitchFamily="34" charset="-122"/>
              </a:rPr>
              <a:t>标注，不易获得，方法扩展性不高</a:t>
            </a:r>
          </a:p>
        </p:txBody>
      </p:sp>
      <p:sp>
        <p:nvSpPr>
          <p:cNvPr id="7" name="矩形 6">
            <a:extLst>
              <a:ext uri="{FF2B5EF4-FFF2-40B4-BE49-F238E27FC236}">
                <a16:creationId xmlns:a16="http://schemas.microsoft.com/office/drawing/2014/main" id="{E088650B-431C-47E3-99E9-401E03A0A43E}"/>
              </a:ext>
            </a:extLst>
          </p:cNvPr>
          <p:cNvSpPr/>
          <p:nvPr/>
        </p:nvSpPr>
        <p:spPr>
          <a:xfrm>
            <a:off x="391243" y="6615204"/>
            <a:ext cx="9795753" cy="246221"/>
          </a:xfrm>
          <a:prstGeom prst="rect">
            <a:avLst/>
          </a:prstGeom>
        </p:spPr>
        <p:txBody>
          <a:bodyPr wrap="square">
            <a:spAutoFit/>
          </a:bodyPr>
          <a:lstStyle/>
          <a:p>
            <a:r>
              <a:rPr lang="en-US" altLang="zh-CN" sz="1000" dirty="0" err="1">
                <a:latin typeface="Times New Roman" panose="02020603050405020304" pitchFamily="18" charset="0"/>
              </a:rPr>
              <a:t>Xiu</a:t>
            </a:r>
            <a:r>
              <a:rPr lang="en-US" altLang="zh-CN" sz="1000" dirty="0">
                <a:latin typeface="Times New Roman" panose="02020603050405020304" pitchFamily="18" charset="0"/>
              </a:rPr>
              <a:t>-Shen Wei, Chen-Wei </a:t>
            </a:r>
            <a:r>
              <a:rPr lang="en-US" altLang="zh-CN" sz="1000" dirty="0" err="1">
                <a:latin typeface="Times New Roman" panose="02020603050405020304" pitchFamily="18" charset="0"/>
              </a:rPr>
              <a:t>Xie</a:t>
            </a:r>
            <a:r>
              <a:rPr lang="en-US" altLang="zh-CN" sz="1000" dirty="0">
                <a:latin typeface="Times New Roman" panose="02020603050405020304" pitchFamily="18" charset="0"/>
              </a:rPr>
              <a:t>, </a:t>
            </a:r>
            <a:r>
              <a:rPr lang="en-US" altLang="zh-CN" sz="1000" dirty="0" err="1">
                <a:latin typeface="Times New Roman" panose="02020603050405020304" pitchFamily="18" charset="0"/>
              </a:rPr>
              <a:t>Jianxin</a:t>
            </a:r>
            <a:r>
              <a:rPr lang="en-US" altLang="zh-CN" sz="1000" dirty="0">
                <a:latin typeface="Times New Roman" panose="02020603050405020304" pitchFamily="18" charset="0"/>
              </a:rPr>
              <a:t> Wu, </a:t>
            </a:r>
            <a:r>
              <a:rPr lang="en-US" altLang="zh-CN" sz="1000" dirty="0" err="1">
                <a:latin typeface="Times New Roman" panose="02020603050405020304" pitchFamily="18" charset="0"/>
              </a:rPr>
              <a:t>Chunhua</a:t>
            </a:r>
            <a:r>
              <a:rPr lang="en-US" altLang="zh-CN" sz="1000" dirty="0">
                <a:latin typeface="Times New Roman" panose="02020603050405020304" pitchFamily="18" charset="0"/>
              </a:rPr>
              <a:t> Shen “Mask-CNN: Localizing parts and selecting descriptors for fine-grained bird species categorization” Pattern Recognition 2018</a:t>
            </a:r>
            <a:endParaRPr lang="zh-CN" altLang="en-US" sz="1000" dirty="0">
              <a:latin typeface="Times New Roman" panose="02020603050405020304" pitchFamily="18" charset="0"/>
            </a:endParaRPr>
          </a:p>
        </p:txBody>
      </p:sp>
    </p:spTree>
    <p:extLst>
      <p:ext uri="{BB962C8B-B14F-4D97-AF65-F5344CB8AC3E}">
        <p14:creationId xmlns:p14="http://schemas.microsoft.com/office/powerpoint/2010/main" val="27769243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6586868"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细粒度分类</a:t>
            </a:r>
            <a:r>
              <a:rPr kumimoji="1" lang="en-US" altLang="zh-CN" sz="3600" b="1" dirty="0">
                <a:solidFill>
                  <a:prstClr val="black"/>
                </a:solidFill>
                <a:latin typeface="微软雅黑" panose="020B0503020204020204" pitchFamily="34" charset="-122"/>
                <a:ea typeface="微软雅黑" panose="020B0503020204020204" pitchFamily="34" charset="-122"/>
              </a:rPr>
              <a:t>—RA-CNN</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3"/>
          <a:stretch>
            <a:fillRect/>
          </a:stretch>
        </p:blipFill>
        <p:spPr>
          <a:xfrm>
            <a:off x="3920246" y="1697746"/>
            <a:ext cx="8271753" cy="4237201"/>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1" y="1604568"/>
                <a:ext cx="3920246" cy="437805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由于细粒度图像分类的标注代价高昂，</a:t>
                </a:r>
                <a:r>
                  <a:rPr lang="en-US" altLang="zh-CN" sz="2000" dirty="0">
                    <a:latin typeface="微软雅黑" panose="020B0503020204020204" pitchFamily="34" charset="-122"/>
                    <a:ea typeface="微软雅黑" panose="020B0503020204020204" pitchFamily="34" charset="-122"/>
                  </a:rPr>
                  <a:t>RA-CNN</a:t>
                </a:r>
                <a:r>
                  <a:rPr lang="zh-CN" altLang="en-US" sz="2000" dirty="0">
                    <a:latin typeface="微软雅黑" panose="020B0503020204020204" pitchFamily="34" charset="-122"/>
                    <a:ea typeface="微软雅黑" panose="020B0503020204020204" pitchFamily="34" charset="-122"/>
                  </a:rPr>
                  <a:t>使用弱监督的方法来逐层精化的挖掘注意力区域</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endParaRPr lang="en-US" altLang="zh-CN" sz="2000" dirty="0">
                  <a:solidFill>
                    <a:srgbClr val="CC0099"/>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en-US" altLang="zh-CN" dirty="0">
                    <a:solidFill>
                      <a:srgbClr val="CC0099"/>
                    </a:solidFill>
                    <a:latin typeface="微软雅黑" panose="020B0503020204020204" pitchFamily="34" charset="-122"/>
                    <a:ea typeface="微软雅黑" panose="020B0503020204020204" pitchFamily="34" charset="-122"/>
                  </a:rPr>
                  <a:t>Attention Proposal Network</a:t>
                </a:r>
              </a:p>
              <a:p>
                <a:pPr>
                  <a:lnSpc>
                    <a:spcPct val="150000"/>
                  </a:lnSpc>
                </a:pPr>
                <a:r>
                  <a:rPr lang="en-US" altLang="zh-CN" dirty="0">
                    <a:latin typeface="微软雅黑" panose="020B0503020204020204" pitchFamily="34" charset="-122"/>
                    <a:ea typeface="微软雅黑" panose="020B0503020204020204" pitchFamily="34" charset="-122"/>
                  </a:rPr>
                  <a:t>tx,ty,tl</a:t>
                </a:r>
                <a:r>
                  <a:rPr lang="zh-CN" altLang="en-US" dirty="0">
                    <a:latin typeface="微软雅黑" panose="020B0503020204020204" pitchFamily="34" charset="-122"/>
                    <a:ea typeface="微软雅黑" panose="020B0503020204020204" pitchFamily="34" charset="-122"/>
                  </a:rPr>
                  <a:t>表示注意力区域中心点及边长</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en-US" altLang="zh-CN" dirty="0">
                    <a:solidFill>
                      <a:srgbClr val="CC0099"/>
                    </a:solidFill>
                    <a:latin typeface="微软雅黑" panose="020B0503020204020204" pitchFamily="34" charset="-122"/>
                    <a:ea typeface="微软雅黑" panose="020B0503020204020204" pitchFamily="34" charset="-122"/>
                  </a:rPr>
                  <a:t> Rank Loss</a:t>
                </a:r>
              </a:p>
              <a:p>
                <a:pPr>
                  <a:lnSpc>
                    <a:spcPct val="150000"/>
                  </a:lnSpc>
                </a:pPr>
                <a:r>
                  <a:rPr lang="zh-CN" altLang="en-US" sz="2000" dirty="0">
                    <a:solidFill>
                      <a:srgbClr val="CC0099"/>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i="1" smtClean="0">
                            <a:solidFill>
                              <a:schemeClr val="tx1"/>
                            </a:solidFill>
                            <a:latin typeface="Cambria Math" panose="02040503050406030204" pitchFamily="18" charset="0"/>
                            <a:ea typeface="微软雅黑" panose="020B0503020204020204" pitchFamily="34" charset="-122"/>
                          </a:rPr>
                        </m:ctrlPr>
                      </m:sSubPr>
                      <m:e>
                        <m:r>
                          <a:rPr lang="en-US" altLang="zh-CN" sz="2000" b="0" i="1" smtClean="0">
                            <a:solidFill>
                              <a:schemeClr val="tx1"/>
                            </a:solidFill>
                            <a:latin typeface="Cambria Math" panose="02040503050406030204" pitchFamily="18" charset="0"/>
                            <a:ea typeface="微软雅黑" panose="020B0503020204020204" pitchFamily="34" charset="-122"/>
                          </a:rPr>
                          <m:t>𝐿</m:t>
                        </m:r>
                      </m:e>
                      <m:sub>
                        <m:r>
                          <a:rPr lang="en-US" altLang="zh-CN" sz="2000" b="0" i="1" smtClean="0">
                            <a:solidFill>
                              <a:schemeClr val="tx1"/>
                            </a:solidFill>
                            <a:latin typeface="Cambria Math" panose="02040503050406030204" pitchFamily="18" charset="0"/>
                            <a:ea typeface="微软雅黑" panose="020B0503020204020204" pitchFamily="34" charset="-122"/>
                          </a:rPr>
                          <m:t>𝑟𝑎𝑛𝑘</m:t>
                        </m:r>
                      </m:sub>
                    </m:sSub>
                    <m:d>
                      <m:dPr>
                        <m:ctrlPr>
                          <a:rPr lang="en-US" altLang="zh-CN" sz="2000" b="0" i="1" smtClean="0">
                            <a:solidFill>
                              <a:schemeClr val="tx1"/>
                            </a:solidFill>
                            <a:latin typeface="Cambria Math" panose="02040503050406030204" pitchFamily="18" charset="0"/>
                            <a:ea typeface="微软雅黑" panose="020B0503020204020204" pitchFamily="34" charset="-122"/>
                          </a:rPr>
                        </m:ctrlPr>
                      </m:dPr>
                      <m:e>
                        <m:sSubSup>
                          <m:sSubSupPr>
                            <m:ctrlPr>
                              <a:rPr lang="en-US" altLang="zh-CN" sz="2000" b="0" i="1" smtClean="0">
                                <a:solidFill>
                                  <a:schemeClr val="tx1"/>
                                </a:solidFill>
                                <a:latin typeface="Cambria Math" panose="02040503050406030204" pitchFamily="18" charset="0"/>
                                <a:ea typeface="微软雅黑" panose="020B0503020204020204" pitchFamily="34" charset="-122"/>
                              </a:rPr>
                            </m:ctrlPr>
                          </m:sSubSupPr>
                          <m:e>
                            <m:r>
                              <a:rPr lang="en-US" altLang="zh-CN" sz="2000" b="0" i="1" smtClean="0">
                                <a:solidFill>
                                  <a:schemeClr val="tx1"/>
                                </a:solidFill>
                                <a:latin typeface="Cambria Math" panose="02040503050406030204" pitchFamily="18" charset="0"/>
                                <a:ea typeface="微软雅黑" panose="020B0503020204020204" pitchFamily="34" charset="-122"/>
                              </a:rPr>
                              <m:t>𝑝</m:t>
                            </m:r>
                          </m:e>
                          <m:sub>
                            <m:r>
                              <a:rPr lang="en-US" altLang="zh-CN" sz="2000" b="0" i="1" smtClean="0">
                                <a:solidFill>
                                  <a:schemeClr val="tx1"/>
                                </a:solidFill>
                                <a:latin typeface="Cambria Math" panose="02040503050406030204" pitchFamily="18" charset="0"/>
                                <a:ea typeface="微软雅黑" panose="020B0503020204020204" pitchFamily="34" charset="-122"/>
                              </a:rPr>
                              <m:t>𝑡</m:t>
                            </m:r>
                          </m:sub>
                          <m:sup>
                            <m:d>
                              <m:dPr>
                                <m:ctrlPr>
                                  <a:rPr lang="en-US" altLang="zh-CN" sz="2000" b="0" i="1" smtClean="0">
                                    <a:solidFill>
                                      <a:schemeClr val="tx1"/>
                                    </a:solidFill>
                                    <a:latin typeface="Cambria Math" panose="02040503050406030204" pitchFamily="18" charset="0"/>
                                    <a:ea typeface="微软雅黑" panose="020B0503020204020204" pitchFamily="34" charset="-122"/>
                                  </a:rPr>
                                </m:ctrlPr>
                              </m:dPr>
                              <m:e>
                                <m:r>
                                  <a:rPr lang="en-US" altLang="zh-CN" sz="2000" b="0" i="1" smtClean="0">
                                    <a:solidFill>
                                      <a:schemeClr val="tx1"/>
                                    </a:solidFill>
                                    <a:latin typeface="Cambria Math" panose="02040503050406030204" pitchFamily="18" charset="0"/>
                                    <a:ea typeface="微软雅黑" panose="020B0503020204020204" pitchFamily="34" charset="-122"/>
                                  </a:rPr>
                                  <m:t>𝑠</m:t>
                                </m:r>
                              </m:e>
                            </m:d>
                          </m:sup>
                        </m:sSubSup>
                        <m:r>
                          <a:rPr lang="en-US" altLang="zh-CN" sz="2000" b="0" i="1" smtClean="0">
                            <a:solidFill>
                              <a:schemeClr val="tx1"/>
                            </a:solidFill>
                            <a:latin typeface="Cambria Math" panose="02040503050406030204" pitchFamily="18" charset="0"/>
                            <a:ea typeface="微软雅黑" panose="020B0503020204020204" pitchFamily="34" charset="-122"/>
                          </a:rPr>
                          <m:t>,</m:t>
                        </m:r>
                        <m:sSubSup>
                          <m:sSubSupPr>
                            <m:ctrlPr>
                              <a:rPr lang="en-US" altLang="zh-CN" sz="2000" b="0" i="1" smtClean="0">
                                <a:solidFill>
                                  <a:schemeClr val="tx1"/>
                                </a:solidFill>
                                <a:latin typeface="Cambria Math" panose="02040503050406030204" pitchFamily="18" charset="0"/>
                                <a:ea typeface="微软雅黑" panose="020B0503020204020204" pitchFamily="34" charset="-122"/>
                              </a:rPr>
                            </m:ctrlPr>
                          </m:sSubSupPr>
                          <m:e>
                            <m:r>
                              <a:rPr lang="en-US" altLang="zh-CN" sz="2000" b="0" i="1" smtClean="0">
                                <a:solidFill>
                                  <a:schemeClr val="tx1"/>
                                </a:solidFill>
                                <a:latin typeface="Cambria Math" panose="02040503050406030204" pitchFamily="18" charset="0"/>
                                <a:ea typeface="微软雅黑" panose="020B0503020204020204" pitchFamily="34" charset="-122"/>
                              </a:rPr>
                              <m:t>𝑝</m:t>
                            </m:r>
                          </m:e>
                          <m:sub>
                            <m:r>
                              <a:rPr lang="en-US" altLang="zh-CN" sz="2000" b="0" i="1" smtClean="0">
                                <a:solidFill>
                                  <a:schemeClr val="tx1"/>
                                </a:solidFill>
                                <a:latin typeface="Cambria Math" panose="02040503050406030204" pitchFamily="18" charset="0"/>
                                <a:ea typeface="微软雅黑" panose="020B0503020204020204" pitchFamily="34" charset="-122"/>
                              </a:rPr>
                              <m:t>𝑡</m:t>
                            </m:r>
                          </m:sub>
                          <m:sup>
                            <m:d>
                              <m:dPr>
                                <m:ctrlPr>
                                  <a:rPr lang="en-US" altLang="zh-CN" sz="2000" b="0" i="1" smtClean="0">
                                    <a:solidFill>
                                      <a:schemeClr val="tx1"/>
                                    </a:solidFill>
                                    <a:latin typeface="Cambria Math" panose="02040503050406030204" pitchFamily="18" charset="0"/>
                                    <a:ea typeface="微软雅黑" panose="020B0503020204020204" pitchFamily="34" charset="-122"/>
                                  </a:rPr>
                                </m:ctrlPr>
                              </m:dPr>
                              <m:e>
                                <m:r>
                                  <a:rPr lang="en-US" altLang="zh-CN" sz="2000" b="0" i="1" smtClean="0">
                                    <a:solidFill>
                                      <a:schemeClr val="tx1"/>
                                    </a:solidFill>
                                    <a:latin typeface="Cambria Math" panose="02040503050406030204" pitchFamily="18" charset="0"/>
                                    <a:ea typeface="微软雅黑" panose="020B0503020204020204" pitchFamily="34" charset="-122"/>
                                  </a:rPr>
                                  <m:t>𝑠</m:t>
                                </m:r>
                                <m:r>
                                  <a:rPr lang="en-US" altLang="zh-CN" sz="2000" b="0" i="1" smtClean="0">
                                    <a:solidFill>
                                      <a:schemeClr val="tx1"/>
                                    </a:solidFill>
                                    <a:latin typeface="Cambria Math" panose="02040503050406030204" pitchFamily="18" charset="0"/>
                                    <a:ea typeface="微软雅黑" panose="020B0503020204020204" pitchFamily="34" charset="-122"/>
                                  </a:rPr>
                                  <m:t>+1</m:t>
                                </m:r>
                              </m:e>
                            </m:d>
                          </m:sup>
                        </m:sSubSup>
                      </m:e>
                    </m:d>
                    <m:r>
                      <a:rPr lang="en-US" altLang="zh-CN" sz="2000" b="0" i="1" smtClean="0">
                        <a:solidFill>
                          <a:schemeClr val="tx1"/>
                        </a:solidFill>
                        <a:latin typeface="Cambria Math" panose="02040503050406030204" pitchFamily="18" charset="0"/>
                        <a:ea typeface="微软雅黑" panose="020B0503020204020204" pitchFamily="34" charset="-122"/>
                      </a:rPr>
                      <m:t>=</m:t>
                    </m:r>
                    <m:r>
                      <m:rPr>
                        <m:sty m:val="p"/>
                      </m:rPr>
                      <a:rPr lang="en-US" altLang="zh-CN" sz="2000" b="0" i="0" smtClean="0">
                        <a:solidFill>
                          <a:schemeClr val="tx1"/>
                        </a:solidFill>
                        <a:latin typeface="Cambria Math" panose="02040503050406030204" pitchFamily="18" charset="0"/>
                        <a:ea typeface="微软雅黑" panose="020B0503020204020204" pitchFamily="34" charset="-122"/>
                      </a:rPr>
                      <m:t>max</m:t>
                    </m:r>
                    <m:r>
                      <a:rPr lang="en-US" altLang="zh-CN" sz="2000" b="0" i="1" smtClean="0">
                        <a:solidFill>
                          <a:schemeClr val="tx1"/>
                        </a:solidFill>
                        <a:latin typeface="Cambria Math" panose="02040503050406030204" pitchFamily="18" charset="0"/>
                        <a:ea typeface="微软雅黑" panose="020B0503020204020204" pitchFamily="34" charset="-122"/>
                      </a:rPr>
                      <m:t>⁡{0,</m:t>
                    </m:r>
                    <m:sSubSup>
                      <m:sSubSupPr>
                        <m:ctrlPr>
                          <a:rPr lang="en-US" altLang="zh-CN" sz="2000" i="1">
                            <a:solidFill>
                              <a:schemeClr val="tx1"/>
                            </a:solidFill>
                            <a:latin typeface="Cambria Math" panose="02040503050406030204" pitchFamily="18" charset="0"/>
                            <a:ea typeface="微软雅黑" panose="020B0503020204020204" pitchFamily="34" charset="-122"/>
                          </a:rPr>
                        </m:ctrlPr>
                      </m:sSubSupPr>
                      <m:e>
                        <m:r>
                          <a:rPr lang="en-US" altLang="zh-CN" sz="2000" i="1">
                            <a:solidFill>
                              <a:schemeClr val="tx1"/>
                            </a:solidFill>
                            <a:latin typeface="Cambria Math" panose="02040503050406030204" pitchFamily="18" charset="0"/>
                            <a:ea typeface="微软雅黑" panose="020B0503020204020204" pitchFamily="34" charset="-122"/>
                          </a:rPr>
                          <m:t>𝑝</m:t>
                        </m:r>
                      </m:e>
                      <m:sub>
                        <m:r>
                          <a:rPr lang="en-US" altLang="zh-CN" sz="2000" i="1">
                            <a:solidFill>
                              <a:schemeClr val="tx1"/>
                            </a:solidFill>
                            <a:latin typeface="Cambria Math" panose="02040503050406030204" pitchFamily="18" charset="0"/>
                            <a:ea typeface="微软雅黑" panose="020B0503020204020204" pitchFamily="34" charset="-122"/>
                          </a:rPr>
                          <m:t>𝑡</m:t>
                        </m:r>
                      </m:sub>
                      <m:sup>
                        <m:d>
                          <m:dPr>
                            <m:ctrlPr>
                              <a:rPr lang="en-US" altLang="zh-CN" sz="2000" i="1">
                                <a:solidFill>
                                  <a:schemeClr val="tx1"/>
                                </a:solidFill>
                                <a:latin typeface="Cambria Math" panose="02040503050406030204" pitchFamily="18" charset="0"/>
                                <a:ea typeface="微软雅黑" panose="020B0503020204020204" pitchFamily="34" charset="-122"/>
                              </a:rPr>
                            </m:ctrlPr>
                          </m:dPr>
                          <m:e>
                            <m:r>
                              <a:rPr lang="en-US" altLang="zh-CN" sz="2000" i="1">
                                <a:solidFill>
                                  <a:schemeClr val="tx1"/>
                                </a:solidFill>
                                <a:latin typeface="Cambria Math" panose="02040503050406030204" pitchFamily="18" charset="0"/>
                                <a:ea typeface="微软雅黑" panose="020B0503020204020204" pitchFamily="34" charset="-122"/>
                              </a:rPr>
                              <m:t>𝑠</m:t>
                            </m:r>
                          </m:e>
                        </m:d>
                      </m:sup>
                    </m:sSubSup>
                    <m:r>
                      <a:rPr lang="en-US" altLang="zh-CN" sz="2000" b="0" i="1" smtClean="0">
                        <a:solidFill>
                          <a:schemeClr val="tx1"/>
                        </a:solidFill>
                        <a:latin typeface="Cambria Math" panose="02040503050406030204" pitchFamily="18" charset="0"/>
                        <a:ea typeface="微软雅黑" panose="020B0503020204020204" pitchFamily="34" charset="-122"/>
                      </a:rPr>
                      <m:t>−</m:t>
                    </m:r>
                    <m:sSubSup>
                      <m:sSubSupPr>
                        <m:ctrlPr>
                          <a:rPr lang="en-US" altLang="zh-CN" sz="2000" i="1">
                            <a:solidFill>
                              <a:schemeClr val="tx1"/>
                            </a:solidFill>
                            <a:latin typeface="Cambria Math" panose="02040503050406030204" pitchFamily="18" charset="0"/>
                            <a:ea typeface="微软雅黑" panose="020B0503020204020204" pitchFamily="34" charset="-122"/>
                          </a:rPr>
                        </m:ctrlPr>
                      </m:sSubSupPr>
                      <m:e>
                        <m:r>
                          <a:rPr lang="en-US" altLang="zh-CN" sz="2000" i="1">
                            <a:solidFill>
                              <a:schemeClr val="tx1"/>
                            </a:solidFill>
                            <a:latin typeface="Cambria Math" panose="02040503050406030204" pitchFamily="18" charset="0"/>
                            <a:ea typeface="微软雅黑" panose="020B0503020204020204" pitchFamily="34" charset="-122"/>
                          </a:rPr>
                          <m:t>𝑝</m:t>
                        </m:r>
                      </m:e>
                      <m:sub>
                        <m:r>
                          <a:rPr lang="en-US" altLang="zh-CN" sz="2000" i="1">
                            <a:solidFill>
                              <a:schemeClr val="tx1"/>
                            </a:solidFill>
                            <a:latin typeface="Cambria Math" panose="02040503050406030204" pitchFamily="18" charset="0"/>
                            <a:ea typeface="微软雅黑" panose="020B0503020204020204" pitchFamily="34" charset="-122"/>
                          </a:rPr>
                          <m:t>𝑡</m:t>
                        </m:r>
                      </m:sub>
                      <m:sup>
                        <m:d>
                          <m:dPr>
                            <m:ctrlPr>
                              <a:rPr lang="en-US" altLang="zh-CN" sz="2000" i="1">
                                <a:solidFill>
                                  <a:schemeClr val="tx1"/>
                                </a:solidFill>
                                <a:latin typeface="Cambria Math" panose="02040503050406030204" pitchFamily="18" charset="0"/>
                                <a:ea typeface="微软雅黑" panose="020B0503020204020204" pitchFamily="34" charset="-122"/>
                              </a:rPr>
                            </m:ctrlPr>
                          </m:dPr>
                          <m:e>
                            <m:r>
                              <a:rPr lang="en-US" altLang="zh-CN" sz="2000" i="1">
                                <a:solidFill>
                                  <a:schemeClr val="tx1"/>
                                </a:solidFill>
                                <a:latin typeface="Cambria Math" panose="02040503050406030204" pitchFamily="18" charset="0"/>
                                <a:ea typeface="微软雅黑" panose="020B0503020204020204" pitchFamily="34" charset="-122"/>
                              </a:rPr>
                              <m:t>𝑠</m:t>
                            </m:r>
                            <m:r>
                              <a:rPr lang="en-US" altLang="zh-CN" sz="2000" i="1">
                                <a:solidFill>
                                  <a:schemeClr val="tx1"/>
                                </a:solidFill>
                                <a:latin typeface="Cambria Math" panose="02040503050406030204" pitchFamily="18" charset="0"/>
                                <a:ea typeface="微软雅黑" panose="020B0503020204020204" pitchFamily="34" charset="-122"/>
                              </a:rPr>
                              <m:t>+1</m:t>
                            </m:r>
                          </m:e>
                        </m:d>
                      </m:sup>
                    </m:sSubSup>
                    <m:r>
                      <a:rPr lang="en-US" altLang="zh-CN" sz="2000" b="0" i="1" smtClean="0">
                        <a:solidFill>
                          <a:schemeClr val="tx1"/>
                        </a:solidFill>
                        <a:latin typeface="Cambria Math" panose="02040503050406030204" pitchFamily="18" charset="0"/>
                        <a:ea typeface="微软雅黑" panose="020B0503020204020204" pitchFamily="34" charset="-122"/>
                      </a:rPr>
                      <m:t>+</m:t>
                    </m:r>
                    <m:r>
                      <a:rPr lang="en-US" altLang="zh-CN" sz="2000" b="0" i="1" smtClean="0">
                        <a:solidFill>
                          <a:schemeClr val="tx1"/>
                        </a:solidFill>
                        <a:latin typeface="Cambria Math" panose="02040503050406030204" pitchFamily="18" charset="0"/>
                        <a:ea typeface="微软雅黑" panose="020B0503020204020204" pitchFamily="34" charset="-122"/>
                      </a:rPr>
                      <m:t>𝑚𝑎𝑟𝑔𝑖𝑛</m:t>
                    </m:r>
                    <m:r>
                      <a:rPr lang="en-US" altLang="zh-CN" sz="2000" b="0" i="1" smtClean="0">
                        <a:solidFill>
                          <a:schemeClr val="tx1"/>
                        </a:solidFill>
                        <a:latin typeface="Cambria Math" panose="02040503050406030204" pitchFamily="18" charset="0"/>
                        <a:ea typeface="微软雅黑" panose="020B0503020204020204" pitchFamily="34" charset="-122"/>
                      </a:rPr>
                      <m:t>}</m:t>
                    </m:r>
                  </m:oMath>
                </a14:m>
                <a:endParaRPr lang="zh-CN" altLang="en-US" sz="20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 y="1604568"/>
                <a:ext cx="3920246" cy="4378058"/>
              </a:xfrm>
              <a:prstGeom prst="rect">
                <a:avLst/>
              </a:prstGeom>
              <a:blipFill>
                <a:blip r:embed="rId4"/>
                <a:stretch>
                  <a:fillRect l="-1553" b="-278"/>
                </a:stretch>
              </a:blipFill>
            </p:spPr>
            <p:txBody>
              <a:bodyPr/>
              <a:lstStyle/>
              <a:p>
                <a:r>
                  <a:rPr lang="zh-CN" altLang="en-US">
                    <a:noFill/>
                  </a:rPr>
                  <a:t> </a:t>
                </a:r>
              </a:p>
            </p:txBody>
          </p:sp>
        </mc:Fallback>
      </mc:AlternateContent>
      <p:cxnSp>
        <p:nvCxnSpPr>
          <p:cNvPr id="6" name="直线箭头连接符 21">
            <a:extLst>
              <a:ext uri="{FF2B5EF4-FFF2-40B4-BE49-F238E27FC236}">
                <a16:creationId xmlns:a16="http://schemas.microsoft.com/office/drawing/2014/main" id="{2B00D57C-9659-42EB-8623-1196CD099D7C}"/>
              </a:ext>
            </a:extLst>
          </p:cNvPr>
          <p:cNvCxnSpPr>
            <a:cxnSpLocks/>
          </p:cNvCxnSpPr>
          <p:nvPr/>
        </p:nvCxnSpPr>
        <p:spPr>
          <a:xfrm flipV="1">
            <a:off x="7712956" y="1468877"/>
            <a:ext cx="728487" cy="2288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id="{1313F926-1900-4D63-AF3D-A5DEE752DAAE}"/>
              </a:ext>
            </a:extLst>
          </p:cNvPr>
          <p:cNvSpPr/>
          <p:nvPr/>
        </p:nvSpPr>
        <p:spPr>
          <a:xfrm>
            <a:off x="5661498" y="1697746"/>
            <a:ext cx="4192621" cy="101627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B665C19-E886-441B-9BA4-FBE40EA78199}"/>
              </a:ext>
            </a:extLst>
          </p:cNvPr>
          <p:cNvSpPr txBox="1"/>
          <p:nvPr/>
        </p:nvSpPr>
        <p:spPr>
          <a:xfrm>
            <a:off x="7707909" y="1086389"/>
            <a:ext cx="146706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分类子网络</a:t>
            </a:r>
          </a:p>
        </p:txBody>
      </p:sp>
      <p:sp>
        <p:nvSpPr>
          <p:cNvPr id="10" name="矩形: 圆角 9">
            <a:extLst>
              <a:ext uri="{FF2B5EF4-FFF2-40B4-BE49-F238E27FC236}">
                <a16:creationId xmlns:a16="http://schemas.microsoft.com/office/drawing/2014/main" id="{248DD74B-1B6C-4B41-818A-C39F498F5B30}"/>
              </a:ext>
            </a:extLst>
          </p:cNvPr>
          <p:cNvSpPr/>
          <p:nvPr/>
        </p:nvSpPr>
        <p:spPr>
          <a:xfrm flipV="1">
            <a:off x="7636213" y="2714017"/>
            <a:ext cx="440988" cy="6513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线箭头连接符 21">
            <a:extLst>
              <a:ext uri="{FF2B5EF4-FFF2-40B4-BE49-F238E27FC236}">
                <a16:creationId xmlns:a16="http://schemas.microsoft.com/office/drawing/2014/main" id="{A52F2D67-0673-473B-B5C6-905E53EDBA92}"/>
              </a:ext>
            </a:extLst>
          </p:cNvPr>
          <p:cNvCxnSpPr>
            <a:cxnSpLocks/>
          </p:cNvCxnSpPr>
          <p:nvPr/>
        </p:nvCxnSpPr>
        <p:spPr>
          <a:xfrm flipV="1">
            <a:off x="8077200" y="1526506"/>
            <a:ext cx="2097932" cy="15571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6E4EE6E-4FA2-47C0-9886-47AD07F79122}"/>
              </a:ext>
            </a:extLst>
          </p:cNvPr>
          <p:cNvSpPr txBox="1"/>
          <p:nvPr/>
        </p:nvSpPr>
        <p:spPr>
          <a:xfrm>
            <a:off x="9445919" y="1092871"/>
            <a:ext cx="146706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定位子网络</a:t>
            </a:r>
          </a:p>
        </p:txBody>
      </p:sp>
      <p:sp>
        <p:nvSpPr>
          <p:cNvPr id="15" name="矩形 14">
            <a:extLst>
              <a:ext uri="{FF2B5EF4-FFF2-40B4-BE49-F238E27FC236}">
                <a16:creationId xmlns:a16="http://schemas.microsoft.com/office/drawing/2014/main" id="{F5DF150D-7BD9-4668-A391-DD8428B87AFA}"/>
              </a:ext>
            </a:extLst>
          </p:cNvPr>
          <p:cNvSpPr/>
          <p:nvPr/>
        </p:nvSpPr>
        <p:spPr>
          <a:xfrm>
            <a:off x="386385" y="6611779"/>
            <a:ext cx="8959173" cy="246221"/>
          </a:xfrm>
          <a:prstGeom prst="rect">
            <a:avLst/>
          </a:prstGeom>
        </p:spPr>
        <p:txBody>
          <a:bodyPr wrap="square">
            <a:spAutoFit/>
          </a:bodyPr>
          <a:lstStyle/>
          <a:p>
            <a:r>
              <a:rPr lang="zh-CN" altLang="en-US" sz="1000" dirty="0">
                <a:latin typeface="Times New Roman" panose="02020603050405020304" pitchFamily="18" charset="0"/>
              </a:rPr>
              <a:t>Jianlong Fu, Heliang Zheng, Tao Mei “Look Closer to See Better: Recurrent Attention Convolutional Neural Network for Fine-grained Image Recognition” CVPR 2017</a:t>
            </a:r>
          </a:p>
        </p:txBody>
      </p:sp>
    </p:spTree>
    <p:extLst>
      <p:ext uri="{BB962C8B-B14F-4D97-AF65-F5344CB8AC3E}">
        <p14:creationId xmlns:p14="http://schemas.microsoft.com/office/powerpoint/2010/main" val="3214748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67372" y="212087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细粒度分类</a:t>
            </a:r>
          </a:p>
        </p:txBody>
      </p:sp>
      <p:sp>
        <p:nvSpPr>
          <p:cNvPr id="3" name="圆角矩形 2"/>
          <p:cNvSpPr/>
          <p:nvPr/>
        </p:nvSpPr>
        <p:spPr>
          <a:xfrm>
            <a:off x="3567371" y="400919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标题生成</a:t>
            </a:r>
          </a:p>
        </p:txBody>
      </p:sp>
      <p:sp>
        <p:nvSpPr>
          <p:cNvPr id="4" name="圆角矩形 3"/>
          <p:cNvSpPr/>
          <p:nvPr/>
        </p:nvSpPr>
        <p:spPr>
          <a:xfrm>
            <a:off x="3567368" y="3065031"/>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风格迁移</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特色图像分析任务</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3564791" y="498298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超分辨率生成</a:t>
            </a:r>
          </a:p>
        </p:txBody>
      </p:sp>
    </p:spTree>
    <p:extLst>
      <p:ext uri="{BB962C8B-B14F-4D97-AF65-F5344CB8AC3E}">
        <p14:creationId xmlns:p14="http://schemas.microsoft.com/office/powerpoint/2010/main" val="4101909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图像风格迁移</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242570" y="1461708"/>
            <a:ext cx="11840252" cy="3636376"/>
            <a:chOff x="652" y="3656"/>
            <a:chExt cx="17493" cy="4068"/>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rcRect t="-7" b="9887"/>
            <a:stretch>
              <a:fillRect/>
            </a:stretch>
          </p:blipFill>
          <p:spPr>
            <a:xfrm>
              <a:off x="652" y="3656"/>
              <a:ext cx="5506" cy="374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t="-7" b="9317"/>
            <a:stretch>
              <a:fillRect/>
            </a:stretch>
          </p:blipFill>
          <p:spPr>
            <a:xfrm>
              <a:off x="6158" y="3656"/>
              <a:ext cx="5986" cy="406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t="-6" b="9317"/>
            <a:stretch>
              <a:fillRect/>
            </a:stretch>
          </p:blipFill>
          <p:spPr>
            <a:xfrm>
              <a:off x="12144" y="3656"/>
              <a:ext cx="6001" cy="4068"/>
            </a:xfrm>
            <a:prstGeom prst="rect">
              <a:avLst/>
            </a:prstGeom>
          </p:spPr>
        </p:pic>
      </p:grpSp>
      <p:sp>
        <p:nvSpPr>
          <p:cNvPr id="8" name="矩形 7">
            <a:extLst>
              <a:ext uri="{FF2B5EF4-FFF2-40B4-BE49-F238E27FC236}">
                <a16:creationId xmlns:a16="http://schemas.microsoft.com/office/drawing/2014/main" id="{D8CEB36D-8F4D-4C44-94CA-2E11C1B793F1}"/>
              </a:ext>
            </a:extLst>
          </p:cNvPr>
          <p:cNvSpPr/>
          <p:nvPr/>
        </p:nvSpPr>
        <p:spPr>
          <a:xfrm>
            <a:off x="651179" y="5383652"/>
            <a:ext cx="10687987" cy="523220"/>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800" dirty="0">
                <a:latin typeface="微软雅黑" panose="020B0503020204020204" pitchFamily="34" charset="-122"/>
                <a:ea typeface="微软雅黑" panose="020B0503020204020204" pitchFamily="34" charset="-122"/>
              </a:rPr>
              <a:t>那么对喜欢的绘画风格，怎么将其风格，搬到另外一张图片上呢？</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如何描述一张图的绘画内容</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文本框 8"/>
          <p:cNvSpPr txBox="1"/>
          <p:nvPr/>
        </p:nvSpPr>
        <p:spPr>
          <a:xfrm>
            <a:off x="315362" y="1389288"/>
            <a:ext cx="1151496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新生成的图要保留原本的内容大体不变，那就需要图片</a:t>
            </a:r>
            <a:r>
              <a:rPr lang="zh-CN" altLang="en-US" sz="2000" dirty="0">
                <a:solidFill>
                  <a:srgbClr val="CC0099"/>
                </a:solidFill>
                <a:latin typeface="微软雅黑" panose="020B0503020204020204" pitchFamily="34" charset="-122"/>
                <a:ea typeface="微软雅黑" panose="020B0503020204020204" pitchFamily="34" charset="-122"/>
              </a:rPr>
              <a:t>内容表示方法</a:t>
            </a:r>
            <a:r>
              <a:rPr lang="zh-CN" altLang="en-US" sz="2000" dirty="0">
                <a:latin typeface="微软雅黑" panose="020B0503020204020204" pitchFamily="34" charset="-122"/>
                <a:ea typeface="微软雅黑" panose="020B0503020204020204" pitchFamily="34" charset="-122"/>
              </a:rPr>
              <a:t>，并且定义图像间</a:t>
            </a:r>
            <a:r>
              <a:rPr lang="zh-CN" altLang="en-US" sz="2000" dirty="0">
                <a:solidFill>
                  <a:srgbClr val="CC0099"/>
                </a:solidFill>
                <a:latin typeface="微软雅黑" panose="020B0503020204020204" pitchFamily="34" charset="-122"/>
                <a:ea typeface="微软雅黑" panose="020B0503020204020204" pitchFamily="34" charset="-122"/>
              </a:rPr>
              <a:t>内容上的差距</a:t>
            </a:r>
            <a:endParaRPr lang="en-US" sz="2000" dirty="0">
              <a:solidFill>
                <a:srgbClr val="CC0099"/>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155" y="1970002"/>
            <a:ext cx="6622937" cy="4487947"/>
          </a:xfrm>
          <a:prstGeom prst="rect">
            <a:avLst/>
          </a:prstGeom>
        </p:spPr>
      </p:pic>
      <p:sp>
        <p:nvSpPr>
          <p:cNvPr id="13" name="矩形 12"/>
          <p:cNvSpPr/>
          <p:nvPr/>
        </p:nvSpPr>
        <p:spPr>
          <a:xfrm>
            <a:off x="5651769" y="4282235"/>
            <a:ext cx="6235429" cy="2078087"/>
          </a:xfrm>
          <a:prstGeom prst="rect">
            <a:avLst/>
          </a:prstGeom>
          <a:solidFill>
            <a:schemeClr val="lt1">
              <a:alpha val="0"/>
            </a:schemeClr>
          </a:solidFill>
          <a:ln w="25400">
            <a:solidFill>
              <a:schemeClr val="accent2"/>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文本框 13"/>
          <p:cNvSpPr txBox="1"/>
          <p:nvPr/>
        </p:nvSpPr>
        <p:spPr>
          <a:xfrm>
            <a:off x="334818" y="1995750"/>
            <a:ext cx="4621286" cy="1422954"/>
          </a:xfrm>
          <a:prstGeom prst="rect">
            <a:avLst/>
          </a:prstGeom>
          <a:noFill/>
        </p:spPr>
        <p:txBody>
          <a:bodyPr wrap="square" rtlCol="0">
            <a:spAutoFit/>
          </a:bodyPr>
          <a:lstStyle/>
          <a:p>
            <a:pPr>
              <a:lnSpc>
                <a:spcPct val="150000"/>
              </a:lnSpc>
            </a:pPr>
            <a:r>
              <a:rPr lang="en-US" altLang="zh-CN" sz="2000"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feature-map</a:t>
            </a:r>
            <a:r>
              <a:rPr lang="zh-CN" altLang="en-US" sz="2000"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本身就表示了图像在不同层上的内容，所以依然将其作为内容的表征形式</a:t>
            </a:r>
            <a:endParaRPr lang="en-US" sz="2000"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1074" name="Picture 2" descr="VGG19模型结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934" y="3430496"/>
            <a:ext cx="4560715" cy="292982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206F2CD-F696-4D8E-908F-2C03A2AB43EB}"/>
              </a:ext>
            </a:extLst>
          </p:cNvPr>
          <p:cNvSpPr/>
          <p:nvPr/>
        </p:nvSpPr>
        <p:spPr>
          <a:xfrm>
            <a:off x="523600" y="6611779"/>
            <a:ext cx="6622937" cy="246221"/>
          </a:xfrm>
          <a:prstGeom prst="rect">
            <a:avLst/>
          </a:prstGeom>
        </p:spPr>
        <p:txBody>
          <a:bodyPr wrap="square">
            <a:spAutoFit/>
          </a:bodyPr>
          <a:lstStyle/>
          <a:p>
            <a:r>
              <a:rPr lang="zh-CN" altLang="en-US" sz="1000" dirty="0"/>
              <a:t>Leon A. Gatys,Alexander S. Ecker,Matthias Bethge “Image Style Transfer Using Convolutional Neural Networks”CVPR 2016</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如何描述一张图的绘画风格</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文本框 2"/>
          <p:cNvSpPr txBox="1"/>
          <p:nvPr/>
        </p:nvSpPr>
        <p:spPr>
          <a:xfrm>
            <a:off x="434616" y="1258579"/>
            <a:ext cx="5572045" cy="523220"/>
          </a:xfrm>
          <a:prstGeom prst="rect">
            <a:avLst/>
          </a:prstGeom>
          <a:noFill/>
        </p:spPr>
        <p:txBody>
          <a:bodyPr wrap="square" rtlCol="0">
            <a:spAutoFit/>
          </a:bodyPr>
          <a:lstStyle/>
          <a:p>
            <a:pPr marL="457200" indent="-457200">
              <a:buFont typeface="Wingdings" panose="05000000000000000000" pitchFamily="2" charset="2"/>
              <a:buChar char="u"/>
            </a:pPr>
            <a:r>
              <a:rPr lang="en-US" sz="2800" b="1" dirty="0">
                <a:solidFill>
                  <a:srgbClr val="CC0099"/>
                </a:solidFill>
                <a:latin typeface="微软雅黑" panose="020B0503020204020204" pitchFamily="34" charset="-122"/>
                <a:ea typeface="微软雅黑" panose="020B0503020204020204" pitchFamily="34" charset="-122"/>
              </a:rPr>
              <a:t>texture representation</a:t>
            </a:r>
            <a:endParaRPr lang="en-US" sz="3600" dirty="0">
              <a:solidFill>
                <a:srgbClr val="CC0099"/>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5739" y="1708511"/>
            <a:ext cx="1123614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卷积网络的</a:t>
            </a:r>
            <a:r>
              <a:rPr lang="en-US" altLang="zh-CN" dirty="0">
                <a:latin typeface="微软雅黑" panose="020B0503020204020204" pitchFamily="34" charset="-122"/>
                <a:ea typeface="微软雅黑" panose="020B0503020204020204" pitchFamily="34" charset="-122"/>
              </a:rPr>
              <a:t>feature-map</a:t>
            </a:r>
            <a:r>
              <a:rPr lang="zh-CN" altLang="en-US" dirty="0">
                <a:latin typeface="微软雅黑" panose="020B0503020204020204" pitchFamily="34" charset="-122"/>
                <a:ea typeface="微软雅黑" panose="020B0503020204020204" pitchFamily="34" charset="-122"/>
              </a:rPr>
              <a:t>在分类任务中学习了图像的深层特征，这些</a:t>
            </a:r>
            <a:r>
              <a:rPr lang="en-US" altLang="zh-CN" dirty="0">
                <a:latin typeface="微软雅黑" panose="020B0503020204020204" pitchFamily="34" charset="-122"/>
                <a:ea typeface="微软雅黑" panose="020B0503020204020204" pitchFamily="34" charset="-122"/>
              </a:rPr>
              <a:t>feature-map</a:t>
            </a:r>
            <a:r>
              <a:rPr lang="zh-CN" altLang="en-US" dirty="0">
                <a:latin typeface="微软雅黑" panose="020B0503020204020204" pitchFamily="34" charset="-122"/>
                <a:ea typeface="微软雅黑" panose="020B0503020204020204" pitchFamily="34" charset="-122"/>
              </a:rPr>
              <a:t>如何表示图像的纹理特性呢？</a:t>
            </a:r>
            <a:endParaRPr 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943" y="2059014"/>
            <a:ext cx="7103057" cy="4813294"/>
          </a:xfrm>
          <a:prstGeom prst="rect">
            <a:avLst/>
          </a:prstGeom>
        </p:spPr>
      </p:pic>
      <p:sp>
        <p:nvSpPr>
          <p:cNvPr id="11" name="文本框 10"/>
          <p:cNvSpPr txBox="1"/>
          <p:nvPr/>
        </p:nvSpPr>
        <p:spPr>
          <a:xfrm>
            <a:off x="202319" y="2131367"/>
            <a:ext cx="5176487" cy="2120902"/>
          </a:xfrm>
          <a:prstGeom prst="rect">
            <a:avLst/>
          </a:prstGeom>
          <a:noFill/>
        </p:spPr>
        <p:txBody>
          <a:bodyPr wrap="square" rtlCol="0">
            <a:spAutoFit/>
          </a:bodyPr>
          <a:lstStyle/>
          <a:p>
            <a:pPr>
              <a:lnSpc>
                <a:spcPct val="150000"/>
              </a:lnSpc>
            </a:pPr>
            <a:r>
              <a:rPr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对某一隐层，假设有</a:t>
            </a:r>
            <a:r>
              <a:rPr lang="en-US" altLang="zh-CN"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个</a:t>
            </a:r>
            <a:r>
              <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channel</a:t>
            </a:r>
            <a:r>
              <a:rPr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feature-map，</a:t>
            </a:r>
            <a:r>
              <a:rPr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每个</a:t>
            </a:r>
            <a:r>
              <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map</a:t>
            </a:r>
            <a:r>
              <a:rPr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size=</a:t>
            </a:r>
            <a:r>
              <a:rPr lang="en-US" dirty="0" err="1">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height×width</a:t>
            </a:r>
            <a:r>
              <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那么每两个</a:t>
            </a:r>
            <a:r>
              <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channel</a:t>
            </a:r>
            <a:r>
              <a:rPr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间都计算各</a:t>
            </a:r>
            <a:r>
              <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inner-production，</a:t>
            </a:r>
            <a:r>
              <a:rPr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再累和作为本层的</a:t>
            </a:r>
            <a:r>
              <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Texture</a:t>
            </a:r>
            <a:r>
              <a:rPr lang="zh-CN" alt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表示矩阵，数学上称之为</a:t>
            </a:r>
            <a:r>
              <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Gram matrix</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484" y="4168999"/>
            <a:ext cx="2636440" cy="955440"/>
          </a:xfrm>
          <a:prstGeom prst="rect">
            <a:avLst/>
          </a:prstGeom>
        </p:spPr>
      </p:pic>
      <p:sp>
        <p:nvSpPr>
          <p:cNvPr id="15" name="矩形 14"/>
          <p:cNvSpPr/>
          <p:nvPr/>
        </p:nvSpPr>
        <p:spPr>
          <a:xfrm>
            <a:off x="5250542" y="2122962"/>
            <a:ext cx="6618920" cy="2190093"/>
          </a:xfrm>
          <a:prstGeom prst="rect">
            <a:avLst/>
          </a:prstGeom>
          <a:solidFill>
            <a:schemeClr val="lt1">
              <a:alpha val="0"/>
            </a:schemeClr>
          </a:solidFill>
          <a:ln w="25400">
            <a:solidFill>
              <a:schemeClr val="accent2"/>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文本框 21"/>
          <p:cNvSpPr txBox="1"/>
          <p:nvPr/>
        </p:nvSpPr>
        <p:spPr>
          <a:xfrm>
            <a:off x="397695" y="5454032"/>
            <a:ext cx="4279501" cy="369332"/>
          </a:xfrm>
          <a:prstGeom prst="rect">
            <a:avLst/>
          </a:prstGeom>
          <a:noFill/>
        </p:spPr>
        <p:txBody>
          <a:bodyPr wrap="square" rtlCol="0">
            <a:spAutoFit/>
          </a:bodyPr>
          <a:lstStyle/>
          <a:p>
            <a:endParaRPr 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106423" y="4898303"/>
            <a:ext cx="5242412" cy="1615827"/>
          </a:xfrm>
          <a:prstGeom prst="rect">
            <a:avLst/>
          </a:prstGeom>
          <a:noFill/>
        </p:spPr>
        <p:txBody>
          <a:bodyPr wrap="square" rtlCol="0">
            <a:spAutoFit/>
          </a:bodyPr>
          <a:lstStyle/>
          <a:p>
            <a:pPr>
              <a:lnSpc>
                <a:spcPct val="150000"/>
              </a:lnSpc>
            </a:pPr>
            <a:r>
              <a:rPr lang="en-US" altLang="zh-CN" i="1"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表示</a:t>
            </a:r>
            <a:r>
              <a:rPr lang="en-US" dirty="0">
                <a:latin typeface="微软雅黑" panose="020B0503020204020204" pitchFamily="34" charset="-122"/>
                <a:ea typeface="微软雅黑" panose="020B0503020204020204" pitchFamily="34" charset="-122"/>
              </a:rPr>
              <a:t>feature-map</a:t>
            </a:r>
            <a:r>
              <a:rPr lang="zh-CN" altLang="en-US" dirty="0">
                <a:latin typeface="微软雅黑" panose="020B0503020204020204" pitchFamily="34" charset="-122"/>
                <a:ea typeface="微软雅黑" panose="020B0503020204020204" pitchFamily="34" charset="-122"/>
              </a:rPr>
              <a:t>被展开成</a:t>
            </a:r>
            <a:r>
              <a:rPr lang="en-US" altLang="zh-CN" dirty="0">
                <a:latin typeface="微软雅黑" panose="020B0503020204020204" pitchFamily="34" charset="-122"/>
                <a:ea typeface="微软雅黑" panose="020B0503020204020204" pitchFamily="34" charset="-122"/>
              </a:rPr>
              <a:t>1-</a:t>
            </a:r>
            <a:r>
              <a:rPr lang="en-US"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的向量；</a:t>
            </a:r>
            <a:r>
              <a:rPr lang="en-US" altLang="zh-CN" i="1"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是向量</a:t>
            </a:r>
            <a:r>
              <a:rPr lang="en-US" altLang="zh-CN" dirty="0">
                <a:latin typeface="微软雅黑" panose="020B0503020204020204" pitchFamily="34" charset="-122"/>
                <a:ea typeface="微软雅黑" panose="020B0503020204020204" pitchFamily="34" charset="-122"/>
              </a:rPr>
              <a:t>index; </a:t>
            </a:r>
            <a:r>
              <a:rPr lang="en-US" i="1" dirty="0" err="1">
                <a:latin typeface="微软雅黑" panose="020B0503020204020204" pitchFamily="34" charset="-122"/>
                <a:ea typeface="微软雅黑" panose="020B0503020204020204" pitchFamily="34" charset="-122"/>
              </a:rPr>
              <a:t>i</a:t>
            </a:r>
            <a:r>
              <a:rPr lang="en-US" dirty="0" err="1">
                <a:latin typeface="微软雅黑" panose="020B0503020204020204" pitchFamily="34" charset="-122"/>
                <a:ea typeface="微软雅黑" panose="020B0503020204020204" pitchFamily="34" charset="-122"/>
              </a:rPr>
              <a:t>,</a:t>
            </a:r>
            <a:r>
              <a:rPr lang="en-US" i="1" dirty="0" err="1">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表示同层内的不同</a:t>
            </a:r>
            <a:r>
              <a:rPr lang="en-US" dirty="0">
                <a:latin typeface="微软雅黑" panose="020B0503020204020204" pitchFamily="34" charset="-122"/>
                <a:ea typeface="微软雅黑" panose="020B0503020204020204" pitchFamily="34" charset="-122"/>
              </a:rPr>
              <a:t>feature-map</a:t>
            </a:r>
            <a:r>
              <a:rPr lang="zh-CN" altLang="en-US" dirty="0">
                <a:latin typeface="微软雅黑" panose="020B0503020204020204" pitchFamily="34" charset="-122"/>
                <a:ea typeface="微软雅黑" panose="020B0503020204020204" pitchFamily="34" charset="-122"/>
              </a:rPr>
              <a:t>的</a:t>
            </a:r>
            <a:r>
              <a:rPr lang="en-US" dirty="0" err="1">
                <a:latin typeface="微软雅黑" panose="020B0503020204020204" pitchFamily="34" charset="-122"/>
                <a:ea typeface="微软雅黑" panose="020B0503020204020204" pitchFamily="34" charset="-122"/>
              </a:rPr>
              <a:t>channel-index；</a:t>
            </a:r>
            <a:r>
              <a:rPr lang="en-US" i="1" dirty="0" err="1">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表示当前所在的隐层</a:t>
            </a:r>
            <a:endParaRPr lang="en-US" altLang="zh-CN" dirty="0">
              <a:latin typeface="微软雅黑" panose="020B0503020204020204" pitchFamily="34" charset="-122"/>
              <a:ea typeface="微软雅黑" panose="020B0503020204020204" pitchFamily="34" charset="-122"/>
            </a:endParaRPr>
          </a:p>
          <a:p>
            <a:endParaRPr lang="en-US" dirty="0">
              <a:latin typeface="微软雅黑" panose="020B0503020204020204" pitchFamily="34" charset="-122"/>
              <a:ea typeface="微软雅黑" panose="020B0503020204020204" pitchFamily="34" charset="-122"/>
            </a:endParaRPr>
          </a:p>
        </p:txBody>
      </p:sp>
      <p:sp>
        <p:nvSpPr>
          <p:cNvPr id="25" name="矩形 24"/>
          <p:cNvSpPr/>
          <p:nvPr/>
        </p:nvSpPr>
        <p:spPr>
          <a:xfrm>
            <a:off x="202319" y="6224903"/>
            <a:ext cx="6036640" cy="5664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从左往右，层数越深，风格越明显。</a:t>
            </a:r>
            <a:endParaRPr 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两阶段方法</a:t>
            </a:r>
          </a:p>
        </p:txBody>
      </p:sp>
      <p:pic>
        <p:nvPicPr>
          <p:cNvPr id="6" name="图片 5">
            <a:extLst>
              <a:ext uri="{FF2B5EF4-FFF2-40B4-BE49-F238E27FC236}">
                <a16:creationId xmlns:a16="http://schemas.microsoft.com/office/drawing/2014/main" id="{CE70935A-7B1D-8C48-98D9-56FF802DB5D0}"/>
              </a:ext>
            </a:extLst>
          </p:cNvPr>
          <p:cNvPicPr>
            <a:picLocks noChangeAspect="1"/>
          </p:cNvPicPr>
          <p:nvPr/>
        </p:nvPicPr>
        <p:blipFill>
          <a:blip r:embed="rId3"/>
          <a:stretch>
            <a:fillRect/>
          </a:stretch>
        </p:blipFill>
        <p:spPr>
          <a:xfrm>
            <a:off x="1264191" y="2069153"/>
            <a:ext cx="9168769" cy="3248474"/>
          </a:xfrm>
          <a:prstGeom prst="rect">
            <a:avLst/>
          </a:prstGeom>
        </p:spPr>
      </p:pic>
      <p:sp>
        <p:nvSpPr>
          <p:cNvPr id="3" name="矩形 2">
            <a:extLst>
              <a:ext uri="{FF2B5EF4-FFF2-40B4-BE49-F238E27FC236}">
                <a16:creationId xmlns:a16="http://schemas.microsoft.com/office/drawing/2014/main" id="{A869208A-A684-DC4D-90FA-7812B441BCF5}"/>
              </a:ext>
            </a:extLst>
          </p:cNvPr>
          <p:cNvSpPr/>
          <p:nvPr/>
        </p:nvSpPr>
        <p:spPr>
          <a:xfrm>
            <a:off x="353725" y="6611779"/>
            <a:ext cx="10989700" cy="246221"/>
          </a:xfrm>
          <a:prstGeom prst="rect">
            <a:avLst/>
          </a:prstGeom>
        </p:spPr>
        <p:txBody>
          <a:bodyPr wrap="square">
            <a:spAutoFit/>
          </a:bodyPr>
          <a:lstStyle/>
          <a:p>
            <a:r>
              <a:rPr lang="en" altLang="zh-CN" sz="1000" dirty="0">
                <a:latin typeface="Times New Roman" panose="02020603050405020304" pitchFamily="18" charset="0"/>
              </a:rPr>
              <a:t>Ross B. </a:t>
            </a:r>
            <a:r>
              <a:rPr lang="en" altLang="zh-CN" sz="1000" dirty="0" err="1">
                <a:latin typeface="Times New Roman" panose="02020603050405020304" pitchFamily="18" charset="0"/>
              </a:rPr>
              <a:t>Girshick</a:t>
            </a:r>
            <a:r>
              <a:rPr lang="en" altLang="zh-CN" sz="1000" dirty="0">
                <a:latin typeface="Times New Roman" panose="02020603050405020304" pitchFamily="18" charset="0"/>
              </a:rPr>
              <a:t>, Jeff Donahue, Trevor Darrell, Jitendra Malik, “Rich Feature Hierarchies for Accurate Object Detection and Semantic Segmentation,” CVPR 2014 </a:t>
            </a:r>
            <a:endParaRPr lang="en" altLang="zh-CN" sz="1000" dirty="0">
              <a:effectLst/>
            </a:endParaRPr>
          </a:p>
        </p:txBody>
      </p:sp>
      <p:sp>
        <p:nvSpPr>
          <p:cNvPr id="4" name="矩形 3"/>
          <p:cNvSpPr/>
          <p:nvPr/>
        </p:nvSpPr>
        <p:spPr>
          <a:xfrm>
            <a:off x="1490332" y="5491591"/>
            <a:ext cx="1210588" cy="400110"/>
          </a:xfrm>
          <a:prstGeom prst="rect">
            <a:avLst/>
          </a:prstGeom>
        </p:spPr>
        <p:txBody>
          <a:bodyPr wrap="none">
            <a:spAutoFit/>
          </a:bodyPr>
          <a:lstStyle/>
          <a:p>
            <a:r>
              <a:rPr lang="zh-CN" altLang="en-US" sz="2000" dirty="0">
                <a:solidFill>
                  <a:srgbClr val="00B0F0"/>
                </a:solidFill>
                <a:latin typeface="微软雅黑" pitchFamily="34" charset="-122"/>
                <a:ea typeface="微软雅黑" pitchFamily="34" charset="-122"/>
              </a:rPr>
              <a:t>输入图像</a:t>
            </a:r>
          </a:p>
        </p:txBody>
      </p:sp>
      <p:sp>
        <p:nvSpPr>
          <p:cNvPr id="7" name="矩形 6"/>
          <p:cNvSpPr/>
          <p:nvPr/>
        </p:nvSpPr>
        <p:spPr>
          <a:xfrm>
            <a:off x="3270022" y="5365027"/>
            <a:ext cx="1983903" cy="707886"/>
          </a:xfrm>
          <a:prstGeom prst="rect">
            <a:avLst/>
          </a:prstGeom>
        </p:spPr>
        <p:txBody>
          <a:bodyPr wrap="square">
            <a:spAutoFit/>
          </a:bodyPr>
          <a:lstStyle/>
          <a:p>
            <a:r>
              <a:rPr lang="zh-CN" altLang="en-US" sz="2000" dirty="0">
                <a:solidFill>
                  <a:srgbClr val="00B0F0"/>
                </a:solidFill>
                <a:latin typeface="微软雅黑" pitchFamily="34" charset="-122"/>
                <a:ea typeface="微软雅黑" pitchFamily="34" charset="-122"/>
              </a:rPr>
              <a:t>提取候选检测框（约</a:t>
            </a:r>
            <a:r>
              <a:rPr lang="en-US" altLang="zh-CN" sz="2000" dirty="0">
                <a:solidFill>
                  <a:srgbClr val="00B0F0"/>
                </a:solidFill>
                <a:latin typeface="微软雅黑" pitchFamily="34" charset="-122"/>
                <a:ea typeface="微软雅黑" pitchFamily="34" charset="-122"/>
              </a:rPr>
              <a:t>2000</a:t>
            </a:r>
            <a:r>
              <a:rPr lang="zh-CN" altLang="en-US" sz="2000" dirty="0">
                <a:solidFill>
                  <a:srgbClr val="00B0F0"/>
                </a:solidFill>
                <a:latin typeface="微软雅黑" pitchFamily="34" charset="-122"/>
                <a:ea typeface="微软雅黑" pitchFamily="34" charset="-122"/>
              </a:rPr>
              <a:t>个）</a:t>
            </a:r>
          </a:p>
        </p:txBody>
      </p:sp>
      <p:sp>
        <p:nvSpPr>
          <p:cNvPr id="8" name="矩形 7"/>
          <p:cNvSpPr/>
          <p:nvPr/>
        </p:nvSpPr>
        <p:spPr>
          <a:xfrm>
            <a:off x="5979592" y="5377945"/>
            <a:ext cx="2110527" cy="707886"/>
          </a:xfrm>
          <a:prstGeom prst="rect">
            <a:avLst/>
          </a:prstGeom>
        </p:spPr>
        <p:txBody>
          <a:bodyPr wrap="square">
            <a:spAutoFit/>
          </a:bodyPr>
          <a:lstStyle/>
          <a:p>
            <a:r>
              <a:rPr lang="zh-CN" altLang="en-US" sz="2000" dirty="0">
                <a:solidFill>
                  <a:srgbClr val="00B0F0"/>
                </a:solidFill>
                <a:latin typeface="微软雅黑" pitchFamily="34" charset="-122"/>
                <a:ea typeface="微软雅黑" pitchFamily="34" charset="-122"/>
              </a:rPr>
              <a:t>为每个候选检测框提取</a:t>
            </a:r>
            <a:r>
              <a:rPr lang="en-US" altLang="zh-CN" sz="2000" dirty="0">
                <a:solidFill>
                  <a:srgbClr val="00B0F0"/>
                </a:solidFill>
                <a:latin typeface="微软雅黑" pitchFamily="34" charset="-122"/>
                <a:ea typeface="微软雅黑" pitchFamily="34" charset="-122"/>
              </a:rPr>
              <a:t>CNN</a:t>
            </a:r>
            <a:r>
              <a:rPr lang="zh-CN" altLang="en-US" sz="2000" dirty="0">
                <a:solidFill>
                  <a:srgbClr val="00B0F0"/>
                </a:solidFill>
                <a:latin typeface="微软雅黑" pitchFamily="34" charset="-122"/>
                <a:ea typeface="微软雅黑" pitchFamily="34" charset="-122"/>
              </a:rPr>
              <a:t>特征</a:t>
            </a:r>
          </a:p>
        </p:txBody>
      </p:sp>
      <p:sp>
        <p:nvSpPr>
          <p:cNvPr id="9" name="矩形 8"/>
          <p:cNvSpPr/>
          <p:nvPr/>
        </p:nvSpPr>
        <p:spPr>
          <a:xfrm>
            <a:off x="8534182" y="5375365"/>
            <a:ext cx="2110527" cy="707886"/>
          </a:xfrm>
          <a:prstGeom prst="rect">
            <a:avLst/>
          </a:prstGeom>
        </p:spPr>
        <p:txBody>
          <a:bodyPr wrap="square">
            <a:spAutoFit/>
          </a:bodyPr>
          <a:lstStyle/>
          <a:p>
            <a:r>
              <a:rPr lang="zh-CN" altLang="en-US" sz="2000" dirty="0">
                <a:solidFill>
                  <a:srgbClr val="00B0F0"/>
                </a:solidFill>
                <a:latin typeface="微软雅黑" pitchFamily="34" charset="-122"/>
                <a:ea typeface="微软雅黑" pitchFamily="34" charset="-122"/>
              </a:rPr>
              <a:t>为每个候选检测框进行分类</a:t>
            </a:r>
          </a:p>
        </p:txBody>
      </p:sp>
      <p:sp>
        <p:nvSpPr>
          <p:cNvPr id="10" name="矩形 9"/>
          <p:cNvSpPr/>
          <p:nvPr/>
        </p:nvSpPr>
        <p:spPr>
          <a:xfrm>
            <a:off x="1293877" y="1434070"/>
            <a:ext cx="5343035" cy="546753"/>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R-CNN</a:t>
            </a:r>
            <a:endParaRPr kumimoji="0" lang="zh-CN" altLang="en-US" sz="26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4216134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怎么权衡内容和风格</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469599" y="1453146"/>
            <a:ext cx="4895419" cy="1135054"/>
          </a:xfrm>
          <a:prstGeom prst="rect">
            <a:avLst/>
          </a:prstGeom>
          <a:noFill/>
        </p:spPr>
        <p:txBody>
          <a:bodyPr wrap="square" rtlCol="0">
            <a:spAutoFit/>
          </a:bodyPr>
          <a:lstStyle/>
          <a:p>
            <a:pPr>
              <a:lnSpc>
                <a:spcPct val="150000"/>
              </a:lnSpc>
            </a:pPr>
            <a:r>
              <a:rPr lang="zh-CN" altLang="en-US" sz="2400" dirty="0">
                <a:solidFill>
                  <a:srgbClr val="CC0099"/>
                </a:solidFill>
                <a:latin typeface="微软雅黑" panose="020B0503020204020204" pitchFamily="34" charset="-122"/>
                <a:ea typeface="微软雅黑" panose="020B0503020204020204" pitchFamily="34" charset="-122"/>
              </a:rPr>
              <a:t>为了权衡内容和风格，整体优化目标如下</a:t>
            </a:r>
            <a:r>
              <a:rPr lang="zh-CN" altLang="en-US" dirty="0">
                <a:solidFill>
                  <a:srgbClr val="CC0099"/>
                </a:solidFill>
                <a:latin typeface="微软雅黑" panose="020B0503020204020204" pitchFamily="34" charset="-122"/>
                <a:ea typeface="微软雅黑" panose="020B0503020204020204" pitchFamily="34" charset="-122"/>
              </a:rPr>
              <a:t>：</a:t>
            </a:r>
            <a:endParaRPr lang="en-US" dirty="0">
              <a:solidFill>
                <a:srgbClr val="CC0099"/>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52" y="2588200"/>
            <a:ext cx="4089827" cy="988375"/>
          </a:xfrm>
          <a:prstGeom prst="rect">
            <a:avLst/>
          </a:prstGeom>
        </p:spPr>
      </p:pic>
      <p:sp>
        <p:nvSpPr>
          <p:cNvPr id="6" name="文本框 5"/>
          <p:cNvSpPr txBox="1"/>
          <p:nvPr/>
        </p:nvSpPr>
        <p:spPr>
          <a:xfrm>
            <a:off x="315589" y="3576575"/>
            <a:ext cx="5465779" cy="2862322"/>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图像的内容和风格</a:t>
            </a:r>
            <a:r>
              <a:rPr lang="zh-CN" altLang="en-US" sz="2000" dirty="0">
                <a:solidFill>
                  <a:srgbClr val="00B0F0"/>
                </a:solidFill>
                <a:latin typeface="微软雅黑" panose="020B0503020204020204" pitchFamily="34" charset="-122"/>
                <a:ea typeface="微软雅黑" panose="020B0503020204020204" pitchFamily="34" charset="-122"/>
              </a:rPr>
              <a:t>并不能被完全地分开</a:t>
            </a:r>
            <a:r>
              <a:rPr lang="zh-CN" altLang="en-US" sz="2000" dirty="0">
                <a:latin typeface="微软雅黑" panose="020B0503020204020204" pitchFamily="34" charset="-122"/>
                <a:ea typeface="微软雅黑" panose="020B0503020204020204" pitchFamily="34" charset="-122"/>
              </a:rPr>
              <a:t>。当风格与内容来自不同的两个图像时，被合成的新图像并</a:t>
            </a:r>
            <a:r>
              <a:rPr lang="zh-CN" altLang="en-US" sz="2000" dirty="0">
                <a:solidFill>
                  <a:srgbClr val="00B0F0"/>
                </a:solidFill>
                <a:latin typeface="微软雅黑" panose="020B0503020204020204" pitchFamily="34" charset="-122"/>
                <a:ea typeface="微软雅黑" panose="020B0503020204020204" pitchFamily="34" charset="-122"/>
              </a:rPr>
              <a:t>不存在</a:t>
            </a:r>
            <a:r>
              <a:rPr lang="zh-CN" altLang="en-US" sz="2000" dirty="0">
                <a:latin typeface="微软雅黑" panose="020B0503020204020204" pitchFamily="34" charset="-122"/>
                <a:ea typeface="微软雅黑" panose="020B0503020204020204" pitchFamily="34" charset="-122"/>
              </a:rPr>
              <a:t>在同一时刻完美地符合了两个约束。但是，在图像合成中</a:t>
            </a:r>
            <a:r>
              <a:rPr lang="zh-CN" altLang="en-US" sz="2000" dirty="0">
                <a:solidFill>
                  <a:srgbClr val="00B0F0"/>
                </a:solidFill>
                <a:latin typeface="微软雅黑" panose="020B0503020204020204" pitchFamily="34" charset="-122"/>
                <a:ea typeface="微软雅黑" panose="020B0503020204020204" pitchFamily="34" charset="-122"/>
              </a:rPr>
              <a:t>最小化的损失函数</a:t>
            </a:r>
            <a:r>
              <a:rPr lang="zh-CN" altLang="en-US" sz="2000" dirty="0">
                <a:latin typeface="微软雅黑" panose="020B0503020204020204" pitchFamily="34" charset="-122"/>
                <a:ea typeface="微软雅黑" panose="020B0503020204020204" pitchFamily="34" charset="-122"/>
              </a:rPr>
              <a:t>分别包括了内容与风格两者，所以，我们可以平滑地将重点</a:t>
            </a:r>
            <a:r>
              <a:rPr lang="zh-CN" altLang="en-US" sz="2000" dirty="0">
                <a:solidFill>
                  <a:srgbClr val="00B0F0"/>
                </a:solidFill>
                <a:latin typeface="微软雅黑" panose="020B0503020204020204" pitchFamily="34" charset="-122"/>
                <a:ea typeface="微软雅黑" panose="020B0503020204020204" pitchFamily="34" charset="-122"/>
              </a:rPr>
              <a:t>既放在内容上又放在风格上</a:t>
            </a:r>
            <a:r>
              <a:rPr lang="zh-CN" altLang="en-US" sz="2000" dirty="0">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382" y="895713"/>
            <a:ext cx="5250635" cy="5921253"/>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90332" y="400051"/>
            <a:ext cx="7031876" cy="646331"/>
          </a:xfrm>
          <a:prstGeom prst="rect">
            <a:avLst/>
          </a:prstGeom>
        </p:spPr>
        <p:txBody>
          <a:bodyPr wrap="square">
            <a:spAutoFit/>
          </a:bodyPr>
          <a:lstStyle/>
          <a:p>
            <a:pPr lvl="0">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如何得到风格转换后的图像</a:t>
            </a:r>
          </a:p>
        </p:txBody>
      </p:sp>
      <p:pic>
        <p:nvPicPr>
          <p:cNvPr id="8" name="图片 7">
            <a:extLst>
              <a:ext uri="{FF2B5EF4-FFF2-40B4-BE49-F238E27FC236}">
                <a16:creationId xmlns:a16="http://schemas.microsoft.com/office/drawing/2014/main" id="{5E1CC2E1-B885-BF40-930E-7E10CC1081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8264" y="1529015"/>
            <a:ext cx="7843736" cy="4349766"/>
          </a:xfrm>
          <a:prstGeom prst="rect">
            <a:avLst/>
          </a:prstGeom>
        </p:spPr>
      </p:pic>
      <p:sp>
        <p:nvSpPr>
          <p:cNvPr id="17" name="文本框 16">
            <a:extLst>
              <a:ext uri="{FF2B5EF4-FFF2-40B4-BE49-F238E27FC236}">
                <a16:creationId xmlns:a16="http://schemas.microsoft.com/office/drawing/2014/main" id="{1AA2DAD3-86EF-C748-B7CB-F190FBFE71ED}"/>
              </a:ext>
            </a:extLst>
          </p:cNvPr>
          <p:cNvSpPr txBox="1"/>
          <p:nvPr/>
        </p:nvSpPr>
        <p:spPr>
          <a:xfrm>
            <a:off x="590307" y="1460639"/>
            <a:ext cx="4201611" cy="2167068"/>
          </a:xfrm>
          <a:prstGeom prst="rect">
            <a:avLst/>
          </a:prstGeom>
          <a:noFill/>
        </p:spPr>
        <p:txBody>
          <a:bodyPr wrap="square" rtlCol="0">
            <a:spAutoFit/>
          </a:bodyPr>
          <a:lstStyle/>
          <a:p>
            <a:pPr>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rPr>
              <a:t>风格分支：</a:t>
            </a:r>
            <a:endParaRPr lang="en-US" altLang="zh-CN" sz="2000" b="1" dirty="0">
              <a:solidFill>
                <a:srgbClr val="CC0099"/>
              </a:solidFill>
              <a:latin typeface="微软雅黑" panose="020B0503020204020204" pitchFamily="34" charset="-122"/>
              <a:ea typeface="微软雅黑"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VGG</a:t>
            </a:r>
            <a:r>
              <a:rPr kumimoji="1" lang="zh-CN" altLang="en-US" dirty="0">
                <a:latin typeface="Microsoft YaHei" panose="020B0503020204020204" pitchFamily="34" charset="-122"/>
                <a:ea typeface="Microsoft YaHei" panose="020B0503020204020204" pitchFamily="34" charset="-122"/>
              </a:rPr>
              <a:t>的每个卷积层都可以得到很多</a:t>
            </a:r>
            <a:r>
              <a:rPr kumimoji="1" lang="en-US" altLang="zh-CN" dirty="0">
                <a:latin typeface="Microsoft YaHei" panose="020B0503020204020204" pitchFamily="34" charset="-122"/>
                <a:ea typeface="Microsoft YaHei" panose="020B0503020204020204" pitchFamily="34" charset="-122"/>
              </a:rPr>
              <a:t>feature map</a:t>
            </a:r>
            <a:r>
              <a:rPr kumimoji="1" lang="zh-CN" altLang="en-US" dirty="0">
                <a:latin typeface="Microsoft YaHei" panose="020B0503020204020204" pitchFamily="34" charset="-122"/>
                <a:ea typeface="Microsoft YaHei" panose="020B0503020204020204" pitchFamily="34" charset="-122"/>
              </a:rPr>
              <a:t>，</a:t>
            </a:r>
            <a:r>
              <a:rPr kumimoji="1" lang="zh-CN" altLang="en-US" dirty="0">
                <a:solidFill>
                  <a:srgbClr val="0432FF"/>
                </a:solidFill>
                <a:latin typeface="Microsoft YaHei" panose="020B0503020204020204" pitchFamily="34" charset="-122"/>
                <a:ea typeface="Microsoft YaHei" panose="020B0503020204020204" pitchFamily="34" charset="-122"/>
              </a:rPr>
              <a:t>每一层的特征都将被保存下来</a:t>
            </a:r>
            <a:r>
              <a:rPr kumimoji="1" lang="zh-CN" altLang="en-US" dirty="0">
                <a:latin typeface="Microsoft YaHei" panose="020B0503020204020204" pitchFamily="34" charset="-122"/>
                <a:ea typeface="Microsoft YaHei" panose="020B0503020204020204" pitchFamily="34" charset="-122"/>
              </a:rPr>
              <a:t>，与白噪声图像的相应</a:t>
            </a:r>
            <a:r>
              <a:rPr kumimoji="1" lang="en-US" altLang="zh-CN" dirty="0">
                <a:latin typeface="Microsoft YaHei" panose="020B0503020204020204" pitchFamily="34" charset="-122"/>
                <a:ea typeface="Microsoft YaHei" panose="020B0503020204020204" pitchFamily="34" charset="-122"/>
              </a:rPr>
              <a:t>feature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map</a:t>
            </a:r>
            <a:r>
              <a:rPr kumimoji="1" lang="zh-CN" altLang="en-US" dirty="0">
                <a:latin typeface="Microsoft YaHei" panose="020B0503020204020204" pitchFamily="34" charset="-122"/>
                <a:ea typeface="Microsoft YaHei" panose="020B0503020204020204" pitchFamily="34" charset="-122"/>
              </a:rPr>
              <a:t>计算</a:t>
            </a:r>
            <a:r>
              <a:rPr lang="en-US" altLang="zh-CN"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rPr>
              <a:t>Gram matrix</a:t>
            </a:r>
            <a:r>
              <a:rPr lang="zh-CN" altLang="en-US"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得到</a:t>
            </a:r>
            <a:r>
              <a:rPr lang="zh-CN" altLang="en-US" dirty="0">
                <a:solidFill>
                  <a:srgbClr val="0432FF"/>
                </a:solidFill>
                <a:latin typeface="Microsoft YaHei" panose="020B0503020204020204" pitchFamily="34" charset="-122"/>
                <a:ea typeface="Microsoft YaHei" panose="020B0503020204020204" pitchFamily="34" charset="-122"/>
                <a:cs typeface="Times New Roman" panose="02020603050405020304" pitchFamily="18" charset="0"/>
              </a:rPr>
              <a:t>风格损失</a:t>
            </a:r>
            <a:endParaRPr kumimoji="1" lang="en-US" altLang="zh-CN" dirty="0">
              <a:solidFill>
                <a:srgbClr val="0432FF"/>
              </a:solidFill>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7B559469-BE8D-0842-BDF9-A9F35BB52A2A}"/>
              </a:ext>
            </a:extLst>
          </p:cNvPr>
          <p:cNvSpPr txBox="1"/>
          <p:nvPr/>
        </p:nvSpPr>
        <p:spPr>
          <a:xfrm>
            <a:off x="590307" y="3703898"/>
            <a:ext cx="4001148" cy="2582566"/>
          </a:xfrm>
          <a:prstGeom prst="rect">
            <a:avLst/>
          </a:prstGeom>
          <a:noFill/>
        </p:spPr>
        <p:txBody>
          <a:bodyPr wrap="square" rtlCol="0">
            <a:spAutoFit/>
          </a:bodyPr>
          <a:lstStyle/>
          <a:p>
            <a:pPr>
              <a:lnSpc>
                <a:spcPct val="150000"/>
              </a:lnSpc>
            </a:pPr>
            <a:r>
              <a:rPr lang="zh-CN" altLang="en-US" sz="2000" b="1" dirty="0">
                <a:solidFill>
                  <a:srgbClr val="CC0099"/>
                </a:solidFill>
                <a:latin typeface="微软雅黑" panose="020B0503020204020204" pitchFamily="34" charset="-122"/>
                <a:ea typeface="微软雅黑" panose="020B0503020204020204" pitchFamily="34" charset="-122"/>
              </a:rPr>
              <a:t>内容分支：</a:t>
            </a:r>
            <a:endParaRPr lang="en-US" altLang="zh-CN" sz="2000" b="1" dirty="0">
              <a:solidFill>
                <a:srgbClr val="CC0099"/>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        内容图像每个卷积层都会生成很多</a:t>
            </a:r>
            <a:r>
              <a:rPr lang="en" altLang="zh-CN" dirty="0">
                <a:latin typeface="Microsoft YaHei" panose="020B0503020204020204" pitchFamily="34" charset="-122"/>
                <a:ea typeface="Microsoft YaHei" panose="020B0503020204020204" pitchFamily="34" charset="-122"/>
              </a:rPr>
              <a:t>feature map</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只保存</a:t>
            </a:r>
            <a:r>
              <a:rPr lang="en" altLang="zh-CN" dirty="0">
                <a:latin typeface="Microsoft YaHei" panose="020B0503020204020204" pitchFamily="34" charset="-122"/>
                <a:ea typeface="Microsoft YaHei" panose="020B0503020204020204" pitchFamily="34" charset="-122"/>
              </a:rPr>
              <a:t>conv4</a:t>
            </a:r>
            <a:r>
              <a:rPr lang="zh-CN" altLang="en-US" dirty="0">
                <a:latin typeface="Microsoft YaHei" panose="020B0503020204020204" pitchFamily="34" charset="-122"/>
                <a:ea typeface="Microsoft YaHei" panose="020B0503020204020204" pitchFamily="34" charset="-122"/>
              </a:rPr>
              <a:t>层的</a:t>
            </a:r>
            <a:r>
              <a:rPr lang="en" altLang="zh-CN" dirty="0">
                <a:latin typeface="Microsoft YaHei" panose="020B0503020204020204" pitchFamily="34" charset="-122"/>
                <a:ea typeface="Microsoft YaHei" panose="020B0503020204020204" pitchFamily="34" charset="-122"/>
              </a:rPr>
              <a:t>feature map</a:t>
            </a:r>
            <a:r>
              <a:rPr lang="zh-CN" altLang="en-US" dirty="0">
                <a:latin typeface="Microsoft YaHei" panose="020B0503020204020204" pitchFamily="34" charset="-122"/>
                <a:ea typeface="Microsoft YaHei" panose="020B0503020204020204" pitchFamily="34" charset="-122"/>
              </a:rPr>
              <a:t>，与白噪声图像计算两个</a:t>
            </a:r>
            <a:r>
              <a:rPr lang="en-US" altLang="zh-CN" dirty="0">
                <a:latin typeface="Microsoft YaHei" panose="020B0503020204020204" pitchFamily="34" charset="-122"/>
                <a:ea typeface="Microsoft YaHei" panose="020B0503020204020204" pitchFamily="34" charset="-122"/>
              </a:rPr>
              <a:t>feature</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map</a:t>
            </a:r>
            <a:r>
              <a:rPr lang="zh-CN" altLang="en-US" dirty="0">
                <a:latin typeface="Microsoft YaHei" panose="020B0503020204020204" pitchFamily="34" charset="-122"/>
                <a:ea typeface="Microsoft YaHei" panose="020B0503020204020204" pitchFamily="34" charset="-122"/>
              </a:rPr>
              <a:t>的均方误差，得到</a:t>
            </a:r>
            <a:r>
              <a:rPr lang="zh-CN" altLang="en-US" dirty="0">
                <a:solidFill>
                  <a:srgbClr val="0432FF"/>
                </a:solidFill>
                <a:latin typeface="Microsoft YaHei" panose="020B0503020204020204" pitchFamily="34" charset="-122"/>
                <a:ea typeface="Microsoft YaHei" panose="020B0503020204020204" pitchFamily="34" charset="-122"/>
              </a:rPr>
              <a:t>内容损失</a:t>
            </a:r>
            <a:endParaRPr kumimoji="1" lang="en-US" altLang="zh-CN" dirty="0">
              <a:solidFill>
                <a:srgbClr val="0432FF"/>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CE6B0D32-F53B-452C-844A-3B3E45C0231B}"/>
              </a:ext>
            </a:extLst>
          </p:cNvPr>
          <p:cNvSpPr/>
          <p:nvPr/>
        </p:nvSpPr>
        <p:spPr>
          <a:xfrm>
            <a:off x="6414341" y="1310161"/>
            <a:ext cx="4801314" cy="369332"/>
          </a:xfrm>
          <a:prstGeom prst="rect">
            <a:avLst/>
          </a:prstGeom>
        </p:spPr>
        <p:txBody>
          <a:bodyPr wrap="none">
            <a:spAutoFit/>
          </a:bodyPr>
          <a:lstStyle/>
          <a:p>
            <a:r>
              <a:rPr lang="zh-CN" altLang="en-US" dirty="0">
                <a:solidFill>
                  <a:srgbClr val="00B0F0"/>
                </a:solidFill>
                <a:latin typeface="微软雅黑" panose="020B0503020204020204" pitchFamily="34" charset="-122"/>
                <a:ea typeface="微软雅黑" panose="020B0503020204020204" pitchFamily="34" charset="-122"/>
              </a:rPr>
              <a:t>从白噪声图像出发，生成了一张风格化图像！</a:t>
            </a:r>
            <a:endParaRPr lang="zh-CN" altLang="en-US" dirty="0"/>
          </a:p>
        </p:txBody>
      </p:sp>
    </p:spTree>
    <p:extLst>
      <p:ext uri="{BB962C8B-B14F-4D97-AF65-F5344CB8AC3E}">
        <p14:creationId xmlns:p14="http://schemas.microsoft.com/office/powerpoint/2010/main" val="3340574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67372" y="212087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细粒度分类</a:t>
            </a:r>
          </a:p>
        </p:txBody>
      </p:sp>
      <p:sp>
        <p:nvSpPr>
          <p:cNvPr id="3" name="圆角矩形 2"/>
          <p:cNvSpPr/>
          <p:nvPr/>
        </p:nvSpPr>
        <p:spPr>
          <a:xfrm>
            <a:off x="3567371" y="4009191"/>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标题生成</a:t>
            </a:r>
          </a:p>
        </p:txBody>
      </p:sp>
      <p:sp>
        <p:nvSpPr>
          <p:cNvPr id="4" name="圆角矩形 3"/>
          <p:cNvSpPr/>
          <p:nvPr/>
        </p:nvSpPr>
        <p:spPr>
          <a:xfrm>
            <a:off x="3567368" y="306503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风格迁移</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特色图像分析任务</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3564791" y="4982985"/>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超分辨率生成</a:t>
            </a:r>
          </a:p>
        </p:txBody>
      </p:sp>
    </p:spTree>
    <p:extLst>
      <p:ext uri="{BB962C8B-B14F-4D97-AF65-F5344CB8AC3E}">
        <p14:creationId xmlns:p14="http://schemas.microsoft.com/office/powerpoint/2010/main" val="36131153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什么是图像标题生成</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850" y="1648313"/>
            <a:ext cx="6096000" cy="3971925"/>
          </a:xfrm>
          <a:prstGeom prst="rect">
            <a:avLst/>
          </a:prstGeom>
        </p:spPr>
      </p:pic>
      <p:sp>
        <p:nvSpPr>
          <p:cNvPr id="6" name="文本框 5"/>
          <p:cNvSpPr txBox="1"/>
          <p:nvPr/>
        </p:nvSpPr>
        <p:spPr>
          <a:xfrm>
            <a:off x="810561" y="1948281"/>
            <a:ext cx="4851289"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输入是一张图片，输出是一句对图片进行描述的文本，这就是</a:t>
            </a:r>
            <a:r>
              <a:rPr lang="zh-CN" altLang="en-US" sz="2000" dirty="0">
                <a:solidFill>
                  <a:srgbClr val="FF0000"/>
                </a:solidFill>
                <a:latin typeface="微软雅黑" panose="020B0503020204020204" pitchFamily="34" charset="-122"/>
                <a:ea typeface="微软雅黑" panose="020B0503020204020204" pitchFamily="34" charset="-122"/>
              </a:rPr>
              <a:t>图像标题生成</a:t>
            </a:r>
          </a:p>
          <a:p>
            <a:pPr marL="342900" indent="-342900">
              <a:lnSpc>
                <a:spcPct val="150000"/>
              </a:lnSpc>
              <a:buFont typeface="Wingdings" panose="05000000000000000000" pitchFamily="2" charset="2"/>
              <a:buChar char="ü"/>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要为一张图片生成一句描述之前，首先要正确理解图片的主要</a:t>
            </a:r>
            <a:r>
              <a:rPr lang="zh-CN" altLang="en-US" sz="2000" dirty="0">
                <a:solidFill>
                  <a:srgbClr val="FF0000"/>
                </a:solidFill>
                <a:latin typeface="微软雅黑" panose="020B0503020204020204" pitchFamily="34" charset="-122"/>
                <a:ea typeface="微软雅黑" panose="020B0503020204020204" pitchFamily="34" charset="-122"/>
              </a:rPr>
              <a:t>内容和含义</a:t>
            </a:r>
            <a:r>
              <a:rPr lang="zh-CN" altLang="en-US" sz="2000" dirty="0">
                <a:latin typeface="微软雅黑" panose="020B0503020204020204" pitchFamily="34" charset="-122"/>
                <a:ea typeface="微软雅黑" panose="020B0503020204020204" pitchFamily="34" charset="-122"/>
              </a:rPr>
              <a:t>，在图片内容和语言文字之间</a:t>
            </a:r>
            <a:r>
              <a:rPr lang="zh-CN" altLang="en-US" sz="2000" dirty="0">
                <a:solidFill>
                  <a:srgbClr val="FF0000"/>
                </a:solidFill>
                <a:latin typeface="微软雅黑" panose="020B0503020204020204" pitchFamily="34" charset="-122"/>
                <a:ea typeface="微软雅黑" panose="020B0503020204020204" pitchFamily="34" charset="-122"/>
              </a:rPr>
              <a:t>建立语义关联</a:t>
            </a:r>
            <a:endParaRPr lang="en-US"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bwxgetmsgimg[2]"/>
          <p:cNvPicPr>
            <a:picLocks noChangeAspect="1"/>
          </p:cNvPicPr>
          <p:nvPr/>
        </p:nvPicPr>
        <p:blipFill>
          <a:blip r:embed="rId3"/>
          <a:stretch>
            <a:fillRect/>
          </a:stretch>
        </p:blipFill>
        <p:spPr>
          <a:xfrm>
            <a:off x="1855470" y="2720975"/>
            <a:ext cx="8743950" cy="4136390"/>
          </a:xfrm>
          <a:prstGeom prst="rect">
            <a:avLst/>
          </a:prstGeom>
        </p:spPr>
      </p:pic>
      <p:sp>
        <p:nvSpPr>
          <p:cNvPr id="5" name="矩形 4"/>
          <p:cNvSpPr/>
          <p:nvPr/>
        </p:nvSpPr>
        <p:spPr>
          <a:xfrm>
            <a:off x="1490332" y="400051"/>
            <a:ext cx="9773781"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图像标题生成</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最简版</a:t>
            </a:r>
            <a:r>
              <a:rPr kumimoji="1" lang="en-US" altLang="zh-CN" sz="3600" b="1" dirty="0">
                <a:solidFill>
                  <a:prstClr val="black"/>
                </a:solidFill>
                <a:latin typeface="微软雅黑" panose="020B0503020204020204" pitchFamily="34" charset="-122"/>
                <a:ea typeface="微软雅黑" panose="020B0503020204020204" pitchFamily="34" charset="-122"/>
              </a:rPr>
              <a:t>encoder-decoder</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323682" y="1488935"/>
            <a:ext cx="11571610"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当前大多数的</a:t>
            </a:r>
            <a:r>
              <a:rPr lang="en-US" altLang="zh-CN" sz="2000" dirty="0">
                <a:latin typeface="微软雅黑" panose="020B0503020204020204" pitchFamily="34" charset="-122"/>
                <a:ea typeface="微软雅黑" panose="020B0503020204020204" pitchFamily="34" charset="-122"/>
              </a:rPr>
              <a:t>Image Caption</a:t>
            </a:r>
            <a:r>
              <a:rPr lang="zh-CN" altLang="en-US" sz="2000" dirty="0">
                <a:latin typeface="微软雅黑" panose="020B0503020204020204" pitchFamily="34" charset="-122"/>
                <a:ea typeface="微软雅黑" panose="020B0503020204020204" pitchFamily="34" charset="-122"/>
              </a:rPr>
              <a:t>方法基于</a:t>
            </a:r>
            <a:r>
              <a:rPr lang="en-US" altLang="zh-CN" sz="2000" dirty="0">
                <a:solidFill>
                  <a:srgbClr val="FF0000"/>
                </a:solidFill>
                <a:latin typeface="微软雅黑" panose="020B0503020204020204" pitchFamily="34" charset="-122"/>
                <a:ea typeface="微软雅黑" panose="020B0503020204020204" pitchFamily="34" charset="-122"/>
              </a:rPr>
              <a:t>encoder-decoder</a:t>
            </a:r>
            <a:r>
              <a:rPr lang="zh-CN" altLang="en-US" sz="2000" dirty="0">
                <a:solidFill>
                  <a:srgbClr val="FF0000"/>
                </a:solidFill>
                <a:latin typeface="微软雅黑" panose="020B0503020204020204" pitchFamily="34" charset="-122"/>
                <a:ea typeface="微软雅黑" panose="020B0503020204020204" pitchFamily="34" charset="-122"/>
              </a:rPr>
              <a:t>模型</a:t>
            </a:r>
            <a:r>
              <a:rPr lang="zh-CN" altLang="en-US" sz="2000" dirty="0">
                <a:latin typeface="微软雅黑" panose="020B0503020204020204" pitchFamily="34" charset="-122"/>
                <a:ea typeface="微软雅黑" panose="020B0503020204020204" pitchFamily="34" charset="-122"/>
              </a:rPr>
              <a:t>。其中</a:t>
            </a:r>
            <a:r>
              <a:rPr lang="en-US" altLang="zh-CN" sz="2000" dirty="0">
                <a:solidFill>
                  <a:srgbClr val="FF0000"/>
                </a:solidFill>
                <a:latin typeface="微软雅黑" panose="020B0503020204020204" pitchFamily="34" charset="-122"/>
                <a:ea typeface="微软雅黑" panose="020B0503020204020204" pitchFamily="34" charset="-122"/>
              </a:rPr>
              <a:t>encoder</a:t>
            </a:r>
            <a:r>
              <a:rPr lang="zh-CN" altLang="en-US" sz="2000" dirty="0">
                <a:solidFill>
                  <a:srgbClr val="FF0000"/>
                </a:solidFill>
                <a:latin typeface="微软雅黑" panose="020B0503020204020204" pitchFamily="34" charset="-122"/>
                <a:ea typeface="微软雅黑" panose="020B0503020204020204" pitchFamily="34" charset="-122"/>
              </a:rPr>
              <a:t>一般为卷积神经网络</a:t>
            </a:r>
            <a:r>
              <a:rPr lang="zh-CN" altLang="en-US" sz="2000" dirty="0">
                <a:latin typeface="微软雅黑" panose="020B0503020204020204" pitchFamily="34" charset="-122"/>
                <a:ea typeface="微软雅黑" panose="020B0503020204020204" pitchFamily="34" charset="-122"/>
              </a:rPr>
              <a:t>，利用最后全连接层或者卷积层的特征作作为图像的特征，</a:t>
            </a:r>
            <a:r>
              <a:rPr lang="en-US" altLang="zh-CN" sz="2000" dirty="0">
                <a:solidFill>
                  <a:srgbClr val="FF0000"/>
                </a:solidFill>
                <a:latin typeface="微软雅黑" panose="020B0503020204020204" pitchFamily="34" charset="-122"/>
                <a:ea typeface="微软雅黑" panose="020B0503020204020204" pitchFamily="34" charset="-122"/>
              </a:rPr>
              <a:t>decoder</a:t>
            </a:r>
            <a:r>
              <a:rPr lang="zh-CN" altLang="en-US" sz="2000" dirty="0">
                <a:solidFill>
                  <a:srgbClr val="FF0000"/>
                </a:solidFill>
                <a:latin typeface="微软雅黑" panose="020B0503020204020204" pitchFamily="34" charset="-122"/>
                <a:ea typeface="微软雅黑" panose="020B0503020204020204" pitchFamily="34" charset="-122"/>
              </a:rPr>
              <a:t>一般为递归神经网络</a:t>
            </a:r>
            <a:r>
              <a:rPr lang="zh-CN" altLang="en-US" sz="2000" dirty="0">
                <a:latin typeface="微软雅黑" panose="020B0503020204020204" pitchFamily="34" charset="-122"/>
                <a:ea typeface="微软雅黑" panose="020B0503020204020204" pitchFamily="34" charset="-122"/>
              </a:rPr>
              <a:t>，主要用于图像描述的生成。 </a:t>
            </a:r>
            <a:endParaRPr 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9773781"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图像标题生成</a:t>
            </a:r>
            <a:r>
              <a:rPr kumimoji="1" lang="en-US" altLang="zh-CN" sz="3600" b="1" dirty="0">
                <a:solidFill>
                  <a:prstClr val="black"/>
                </a:solidFill>
                <a:latin typeface="微软雅黑" panose="020B0503020204020204" pitchFamily="34" charset="-122"/>
                <a:ea typeface="微软雅黑" panose="020B0503020204020204" pitchFamily="34" charset="-122"/>
              </a:rPr>
              <a:t>—MS Captivator</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731676" y="1745140"/>
            <a:ext cx="5895701" cy="424731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先通过</a:t>
            </a:r>
            <a:r>
              <a:rPr lang="zh-CN" altLang="en-US" sz="2000" dirty="0">
                <a:solidFill>
                  <a:srgbClr val="FF0000"/>
                </a:solidFill>
                <a:latin typeface="微软雅黑" panose="020B0503020204020204" pitchFamily="34" charset="-122"/>
                <a:ea typeface="微软雅黑" panose="020B0503020204020204" pitchFamily="34" charset="-122"/>
              </a:rPr>
              <a:t>目标检测</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物体识别</a:t>
            </a:r>
            <a:r>
              <a:rPr lang="zh-CN" altLang="en-US" sz="2000" dirty="0">
                <a:latin typeface="微软雅黑" panose="020B0503020204020204" pitchFamily="34" charset="-122"/>
                <a:ea typeface="微软雅黑" panose="020B0503020204020204" pitchFamily="34" charset="-122"/>
              </a:rPr>
              <a:t>，把图像中的实体词都识别出来，实体词相关之间的连接词是构造完整句子的核心，然后采用</a:t>
            </a:r>
            <a:r>
              <a:rPr lang="en-US" altLang="zh-CN" sz="2000" dirty="0">
                <a:solidFill>
                  <a:srgbClr val="FF0000"/>
                </a:solidFill>
                <a:latin typeface="微软雅黑" panose="020B0503020204020204" pitchFamily="34" charset="-122"/>
                <a:ea typeface="微软雅黑" panose="020B0503020204020204" pitchFamily="34" charset="-122"/>
              </a:rPr>
              <a:t>Multiple Instance Learning(MIL)</a:t>
            </a:r>
            <a:r>
              <a:rPr lang="zh-CN" altLang="en-US" sz="2000" dirty="0">
                <a:latin typeface="微软雅黑" panose="020B0503020204020204" pitchFamily="34" charset="-122"/>
                <a:ea typeface="微软雅黑" panose="020B0503020204020204" pitchFamily="34" charset="-122"/>
              </a:rPr>
              <a:t>的弱监督方法进行造句。</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步骤是： </a:t>
            </a:r>
          </a:p>
          <a:p>
            <a:pPr marL="800100" lvl="1" indent="-342900">
              <a:lnSpc>
                <a:spcPct val="150000"/>
              </a:lnSpc>
              <a:buFont typeface="Wingdings" panose="05000000000000000000" pitchFamily="2" charset="2"/>
              <a:buChar char="ü"/>
            </a:pPr>
            <a:r>
              <a:rPr lang="en-US" altLang="zh-CN" sz="2000" dirty="0">
                <a:solidFill>
                  <a:srgbClr val="CC0099"/>
                </a:solidFill>
                <a:latin typeface="微软雅黑" panose="020B0503020204020204" pitchFamily="34" charset="-122"/>
                <a:ea typeface="微软雅黑" panose="020B0503020204020204" pitchFamily="34" charset="-122"/>
              </a:rPr>
              <a:t>detect words</a:t>
            </a:r>
            <a:r>
              <a:rPr lang="zh-CN" altLang="en-US" sz="2000" dirty="0">
                <a:solidFill>
                  <a:srgbClr val="CC0099"/>
                </a:solidFill>
                <a:latin typeface="微软雅黑" panose="020B0503020204020204" pitchFamily="34" charset="-122"/>
                <a:ea typeface="微软雅黑" panose="020B0503020204020204" pitchFamily="34" charset="-122"/>
              </a:rPr>
              <a:t>：识别实体词 </a:t>
            </a:r>
          </a:p>
          <a:p>
            <a:pPr marL="800100" lvl="1" indent="-342900">
              <a:lnSpc>
                <a:spcPct val="150000"/>
              </a:lnSpc>
              <a:buFont typeface="Wingdings" panose="05000000000000000000" pitchFamily="2" charset="2"/>
              <a:buChar char="ü"/>
            </a:pPr>
            <a:r>
              <a:rPr lang="en-US" altLang="zh-CN" sz="2000" dirty="0">
                <a:solidFill>
                  <a:srgbClr val="CC0099"/>
                </a:solidFill>
                <a:latin typeface="微软雅黑" panose="020B0503020204020204" pitchFamily="34" charset="-122"/>
                <a:ea typeface="微软雅黑" panose="020B0503020204020204" pitchFamily="34" charset="-122"/>
              </a:rPr>
              <a:t>generate sentences</a:t>
            </a:r>
            <a:r>
              <a:rPr lang="zh-CN" altLang="en-US" sz="2000" dirty="0">
                <a:solidFill>
                  <a:srgbClr val="CC0099"/>
                </a:solidFill>
                <a:latin typeface="微软雅黑" panose="020B0503020204020204" pitchFamily="34" charset="-122"/>
                <a:ea typeface="微软雅黑" panose="020B0503020204020204" pitchFamily="34" charset="-122"/>
              </a:rPr>
              <a:t>：生成句子 </a:t>
            </a:r>
          </a:p>
          <a:p>
            <a:pPr marL="800100" lvl="1" indent="-342900">
              <a:lnSpc>
                <a:spcPct val="150000"/>
              </a:lnSpc>
              <a:buFont typeface="Wingdings" panose="05000000000000000000" pitchFamily="2" charset="2"/>
              <a:buChar char="ü"/>
            </a:pPr>
            <a:r>
              <a:rPr lang="en-US" altLang="zh-CN" sz="2000" dirty="0">
                <a:solidFill>
                  <a:srgbClr val="CC0099"/>
                </a:solidFill>
                <a:latin typeface="微软雅黑" panose="020B0503020204020204" pitchFamily="34" charset="-122"/>
                <a:ea typeface="微软雅黑" panose="020B0503020204020204" pitchFamily="34" charset="-122"/>
              </a:rPr>
              <a:t>re-rank sentences</a:t>
            </a:r>
            <a:r>
              <a:rPr lang="zh-CN" altLang="en-US" sz="2000" dirty="0">
                <a:solidFill>
                  <a:srgbClr val="CC0099"/>
                </a:solidFill>
                <a:latin typeface="微软雅黑" panose="020B0503020204020204" pitchFamily="34" charset="-122"/>
                <a:ea typeface="微软雅黑" panose="020B0503020204020204" pitchFamily="34" charset="-122"/>
              </a:rPr>
              <a:t>：重整句子结构 </a:t>
            </a:r>
            <a:endParaRPr lang="en-US" sz="2000" dirty="0">
              <a:solidFill>
                <a:srgbClr val="CC0099"/>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364" y="1003104"/>
            <a:ext cx="4733093" cy="573138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97737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图像标题生成</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基于注意力的模型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356050" y="1383739"/>
            <a:ext cx="11628255" cy="184665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第一步：</a:t>
            </a:r>
            <a:r>
              <a:rPr lang="zh-CN" altLang="en-US" sz="2000" dirty="0">
                <a:latin typeface="微软雅黑" panose="020B0503020204020204" pitchFamily="34" charset="-122"/>
                <a:ea typeface="微软雅黑" panose="020B0503020204020204" pitchFamily="34" charset="-122"/>
              </a:rPr>
              <a:t>与直接通过全连接层提取特征不同，从某一个卷积层得到原始图片的表示，称为</a:t>
            </a:r>
            <a:r>
              <a:rPr lang="en-US" altLang="zh-CN" sz="2000" dirty="0">
                <a:latin typeface="微软雅黑" panose="020B0503020204020204" pitchFamily="34" charset="-122"/>
                <a:ea typeface="微软雅黑" panose="020B0503020204020204" pitchFamily="34" charset="-122"/>
              </a:rPr>
              <a:t>contexts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solidFill>
                  <a:srgbClr val="00B0F0"/>
                </a:solidFill>
                <a:latin typeface="微软雅黑" panose="020B0503020204020204" pitchFamily="34" charset="-122"/>
                <a:ea typeface="微软雅黑" panose="020B0503020204020204" pitchFamily="34" charset="-122"/>
              </a:rPr>
              <a:t>例如从</a:t>
            </a:r>
            <a:r>
              <a:rPr lang="en-US" altLang="zh-CN" dirty="0">
                <a:solidFill>
                  <a:srgbClr val="00B0F0"/>
                </a:solidFill>
                <a:latin typeface="微软雅黑" panose="020B0503020204020204" pitchFamily="34" charset="-122"/>
                <a:ea typeface="微软雅黑" panose="020B0503020204020204" pitchFamily="34" charset="-122"/>
              </a:rPr>
              <a:t>VGG19</a:t>
            </a:r>
            <a:r>
              <a:rPr lang="zh-CN" altLang="en-US" dirty="0">
                <a:solidFill>
                  <a:srgbClr val="00B0F0"/>
                </a:solidFill>
                <a:latin typeface="微软雅黑" panose="020B0503020204020204" pitchFamily="34" charset="-122"/>
                <a:ea typeface="微软雅黑" panose="020B0503020204020204" pitchFamily="34" charset="-122"/>
              </a:rPr>
              <a:t>的</a:t>
            </a:r>
            <a:r>
              <a:rPr lang="en-US" altLang="zh-CN" dirty="0">
                <a:solidFill>
                  <a:srgbClr val="00B0F0"/>
                </a:solidFill>
                <a:latin typeface="微软雅黑" panose="020B0503020204020204" pitchFamily="34" charset="-122"/>
                <a:ea typeface="微软雅黑" panose="020B0503020204020204" pitchFamily="34" charset="-122"/>
              </a:rPr>
              <a:t>conv5_3</a:t>
            </a:r>
            <a:r>
              <a:rPr lang="zh-CN" altLang="en-US" dirty="0">
                <a:solidFill>
                  <a:srgbClr val="00B0F0"/>
                </a:solidFill>
                <a:latin typeface="微软雅黑" panose="020B0503020204020204" pitchFamily="34" charset="-122"/>
                <a:ea typeface="微软雅黑" panose="020B0503020204020204" pitchFamily="34" charset="-122"/>
              </a:rPr>
              <a:t>拿到原始图片表示，</a:t>
            </a:r>
            <a:r>
              <a:rPr lang="en-US" altLang="zh-CN" dirty="0">
                <a:solidFill>
                  <a:srgbClr val="00B0F0"/>
                </a:solidFill>
                <a:latin typeface="微软雅黑" panose="020B0503020204020204" pitchFamily="34" charset="-122"/>
                <a:ea typeface="微软雅黑" panose="020B0503020204020204" pitchFamily="34" charset="-122"/>
              </a:rPr>
              <a:t>shape</a:t>
            </a:r>
            <a:r>
              <a:rPr lang="zh-CN" altLang="en-US" dirty="0">
                <a:solidFill>
                  <a:srgbClr val="00B0F0"/>
                </a:solidFill>
                <a:latin typeface="微软雅黑" panose="020B0503020204020204" pitchFamily="34" charset="-122"/>
                <a:ea typeface="微软雅黑" panose="020B0503020204020204" pitchFamily="34" charset="-122"/>
              </a:rPr>
              <a:t>为</a:t>
            </a:r>
            <a:r>
              <a:rPr lang="en-US" altLang="zh-CN" dirty="0">
                <a:solidFill>
                  <a:srgbClr val="00B0F0"/>
                </a:solidFill>
                <a:latin typeface="微软雅黑" panose="020B0503020204020204" pitchFamily="34" charset="-122"/>
                <a:ea typeface="微软雅黑" panose="020B0503020204020204" pitchFamily="34" charset="-122"/>
              </a:rPr>
              <a:t>14*14*512</a:t>
            </a:r>
            <a:r>
              <a:rPr lang="zh-CN" altLang="en-US" dirty="0">
                <a:solidFill>
                  <a:srgbClr val="00B0F0"/>
                </a:solidFill>
                <a:latin typeface="微软雅黑" panose="020B0503020204020204" pitchFamily="34" charset="-122"/>
                <a:ea typeface="微软雅黑" panose="020B0503020204020204" pitchFamily="34" charset="-122"/>
              </a:rPr>
              <a:t>，可以理解为将原始图片分成</a:t>
            </a:r>
            <a:r>
              <a:rPr lang="en-US" altLang="zh-CN" dirty="0">
                <a:solidFill>
                  <a:srgbClr val="00B0F0"/>
                </a:solidFill>
                <a:latin typeface="微软雅黑" panose="020B0503020204020204" pitchFamily="34" charset="-122"/>
                <a:ea typeface="微软雅黑" panose="020B0503020204020204" pitchFamily="34" charset="-122"/>
              </a:rPr>
              <a:t>14*14</a:t>
            </a:r>
            <a:r>
              <a:rPr lang="zh-CN" altLang="en-US" dirty="0">
                <a:solidFill>
                  <a:srgbClr val="00B0F0"/>
                </a:solidFill>
                <a:latin typeface="微软雅黑" panose="020B0503020204020204" pitchFamily="34" charset="-122"/>
                <a:ea typeface="微软雅黑" panose="020B0503020204020204" pitchFamily="34" charset="-122"/>
              </a:rPr>
              <a:t>共</a:t>
            </a:r>
            <a:r>
              <a:rPr lang="en-US" altLang="zh-CN" dirty="0">
                <a:solidFill>
                  <a:srgbClr val="00B0F0"/>
                </a:solidFill>
                <a:latin typeface="微软雅黑" panose="020B0503020204020204" pitchFamily="34" charset="-122"/>
                <a:ea typeface="微软雅黑" panose="020B0503020204020204" pitchFamily="34" charset="-122"/>
              </a:rPr>
              <a:t>196</a:t>
            </a:r>
            <a:r>
              <a:rPr lang="zh-CN" altLang="en-US" dirty="0">
                <a:solidFill>
                  <a:srgbClr val="00B0F0"/>
                </a:solidFill>
                <a:latin typeface="微软雅黑" panose="020B0503020204020204" pitchFamily="34" charset="-122"/>
                <a:ea typeface="微软雅黑" panose="020B0503020204020204" pitchFamily="34" charset="-122"/>
              </a:rPr>
              <a:t>个小块，每个小块对应一个</a:t>
            </a:r>
            <a:r>
              <a:rPr lang="en-US" altLang="zh-CN" dirty="0">
                <a:solidFill>
                  <a:srgbClr val="00B0F0"/>
                </a:solidFill>
                <a:latin typeface="微软雅黑" panose="020B0503020204020204" pitchFamily="34" charset="-122"/>
                <a:ea typeface="微软雅黑" panose="020B0503020204020204" pitchFamily="34" charset="-122"/>
              </a:rPr>
              <a:t>512</a:t>
            </a:r>
            <a:r>
              <a:rPr lang="zh-CN" altLang="en-US" dirty="0">
                <a:solidFill>
                  <a:srgbClr val="00B0F0"/>
                </a:solidFill>
                <a:latin typeface="微软雅黑" panose="020B0503020204020204" pitchFamily="34" charset="-122"/>
                <a:ea typeface="微软雅黑" panose="020B0503020204020204" pitchFamily="34" charset="-122"/>
              </a:rPr>
              <a:t>维的特征</a:t>
            </a:r>
            <a:endParaRPr lang="en-US" altLang="zh-CN" sz="2000" dirty="0">
              <a:solidFill>
                <a:srgbClr val="00B0F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第二步：</a:t>
            </a:r>
            <a:r>
              <a:rPr lang="zh-CN" altLang="en-US" sz="2000" dirty="0">
                <a:latin typeface="微软雅黑" panose="020B0503020204020204" pitchFamily="34" charset="-122"/>
                <a:ea typeface="微软雅黑" panose="020B0503020204020204" pitchFamily="34" charset="-122"/>
              </a:rPr>
              <a:t>根据</a:t>
            </a:r>
            <a:r>
              <a:rPr lang="en-US" altLang="zh-CN" sz="2000" dirty="0">
                <a:latin typeface="微软雅黑" panose="020B0503020204020204" pitchFamily="34" charset="-122"/>
                <a:ea typeface="微软雅黑" panose="020B0503020204020204" pitchFamily="34" charset="-122"/>
              </a:rPr>
              <a:t>contexts</a:t>
            </a:r>
            <a:r>
              <a:rPr lang="zh-CN" altLang="en-US" sz="2000" dirty="0">
                <a:latin typeface="微软雅黑" panose="020B0503020204020204" pitchFamily="34" charset="-122"/>
                <a:ea typeface="微软雅黑" panose="020B0503020204020204" pitchFamily="34" charset="-122"/>
              </a:rPr>
              <a:t>使用</a:t>
            </a:r>
            <a:r>
              <a:rPr lang="en-US" altLang="zh-CN" sz="2000" dirty="0">
                <a:solidFill>
                  <a:srgbClr val="00B0F0"/>
                </a:solidFill>
                <a:latin typeface="微软雅黑" panose="020B0503020204020204" pitchFamily="34" charset="-122"/>
                <a:ea typeface="微软雅黑" panose="020B0503020204020204" pitchFamily="34" charset="-122"/>
              </a:rPr>
              <a:t>LSTM</a:t>
            </a:r>
            <a:r>
              <a:rPr lang="zh-CN" altLang="en-US" sz="2000" dirty="0">
                <a:latin typeface="微软雅黑" panose="020B0503020204020204" pitchFamily="34" charset="-122"/>
                <a:ea typeface="微软雅黑" panose="020B0503020204020204" pitchFamily="34" charset="-122"/>
              </a:rPr>
              <a:t>逐步生成单词，</a:t>
            </a:r>
            <a:r>
              <a:rPr lang="en-US" altLang="zh-CN" sz="2000" dirty="0">
                <a:solidFill>
                  <a:srgbClr val="00B0F0"/>
                </a:solidFill>
                <a:latin typeface="微软雅黑" panose="020B0503020204020204" pitchFamily="34" charset="-122"/>
                <a:ea typeface="微软雅黑" panose="020B0503020204020204" pitchFamily="34" charset="-122"/>
              </a:rPr>
              <a:t>attention</a:t>
            </a:r>
            <a:r>
              <a:rPr lang="zh-CN" altLang="en-US" sz="2000" dirty="0">
                <a:latin typeface="微软雅黑" panose="020B0503020204020204" pitchFamily="34" charset="-122"/>
                <a:ea typeface="微软雅黑" panose="020B0503020204020204" pitchFamily="34" charset="-122"/>
              </a:rPr>
              <a:t>的加入，能够显著提高描述的性能。</a:t>
            </a:r>
            <a:endParaRPr lang="en-US" sz="2000" dirty="0">
              <a:latin typeface="微软雅黑" panose="020B0503020204020204" pitchFamily="34" charset="-122"/>
              <a:ea typeface="微软雅黑" panose="020B0503020204020204" pitchFamily="34" charset="-122"/>
            </a:endParaRPr>
          </a:p>
        </p:txBody>
      </p:sp>
      <p:pic>
        <p:nvPicPr>
          <p:cNvPr id="132098" name="Picture 2" descr="https://note.youdao.com/yws/api/personal/file/WEB61b0580e7a5f0df1cfb880efcbb3fb20?method=download&amp;shareKey=bbdd1e297fb67e0dd2163dfa5c8d36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114" y="3176025"/>
            <a:ext cx="8748125" cy="35226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67372" y="212087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细粒度分类</a:t>
            </a:r>
          </a:p>
        </p:txBody>
      </p:sp>
      <p:sp>
        <p:nvSpPr>
          <p:cNvPr id="3" name="圆角矩形 2"/>
          <p:cNvSpPr/>
          <p:nvPr/>
        </p:nvSpPr>
        <p:spPr>
          <a:xfrm>
            <a:off x="3567371" y="400919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标题生成</a:t>
            </a:r>
          </a:p>
        </p:txBody>
      </p:sp>
      <p:sp>
        <p:nvSpPr>
          <p:cNvPr id="4" name="圆角矩形 3"/>
          <p:cNvSpPr/>
          <p:nvPr/>
        </p:nvSpPr>
        <p:spPr>
          <a:xfrm>
            <a:off x="3567368" y="306503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风格迁移</a:t>
            </a:r>
          </a:p>
        </p:txBody>
      </p:sp>
      <p:sp>
        <p:nvSpPr>
          <p:cNvPr id="5" name="矩形 4"/>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特色图像分析任务</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3564791" y="4982985"/>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超分辨率生成</a:t>
            </a:r>
          </a:p>
        </p:txBody>
      </p:sp>
    </p:spTree>
    <p:extLst>
      <p:ext uri="{BB962C8B-B14F-4D97-AF65-F5344CB8AC3E}">
        <p14:creationId xmlns:p14="http://schemas.microsoft.com/office/powerpoint/2010/main" val="3613115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8252479"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什么是图像超分辨率</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AutoShape 4"/>
          <p:cNvSpPr>
            <a:spLocks noChangeArrowheads="1"/>
          </p:cNvSpPr>
          <p:nvPr/>
        </p:nvSpPr>
        <p:spPr bwMode="auto">
          <a:xfrm>
            <a:off x="1084333" y="4950459"/>
            <a:ext cx="9985571" cy="1749745"/>
          </a:xfrm>
          <a:prstGeom prst="horizontalScroll">
            <a:avLst>
              <a:gd name="adj" fmla="val 12500"/>
            </a:avLst>
          </a:prstGeom>
          <a:solidFill>
            <a:srgbClr val="0070C0"/>
          </a:solidFill>
          <a:ln w="9525">
            <a:solidFill>
              <a:schemeClr val="tx1"/>
            </a:solidFill>
            <a:round/>
          </a:ln>
        </p:spPr>
        <p:txBody>
          <a:bodyPr wrap="none" lIns="73025" tIns="36512" rIns="73025" bIns="3651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图像超分辨率是指由一幅低分辨率图像或图像序列恢复出高分辨率图像。</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6E27878-4809-1444-94C6-254017E5192D}"/>
              </a:ext>
            </a:extLst>
          </p:cNvPr>
          <p:cNvPicPr>
            <a:picLocks noChangeAspect="1"/>
          </p:cNvPicPr>
          <p:nvPr/>
        </p:nvPicPr>
        <p:blipFill>
          <a:blip r:embed="rId3"/>
          <a:stretch>
            <a:fillRect/>
          </a:stretch>
        </p:blipFill>
        <p:spPr>
          <a:xfrm>
            <a:off x="1886406" y="1359069"/>
            <a:ext cx="8381423" cy="3348720"/>
          </a:xfrm>
          <a:prstGeom prst="rect">
            <a:avLst/>
          </a:prstGeom>
        </p:spPr>
      </p:pic>
    </p:spTree>
    <p:extLst>
      <p:ext uri="{BB962C8B-B14F-4D97-AF65-F5344CB8AC3E}">
        <p14:creationId xmlns:p14="http://schemas.microsoft.com/office/powerpoint/2010/main" val="11430084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8252479"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基于重建的图像超分辨率</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BB49F1C9-86D1-0E46-AC05-CE5210D07ADD}"/>
              </a:ext>
            </a:extLst>
          </p:cNvPr>
          <p:cNvSpPr txBox="1"/>
          <p:nvPr/>
        </p:nvSpPr>
        <p:spPr>
          <a:xfrm>
            <a:off x="8422771" y="1765480"/>
            <a:ext cx="2938447"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生成器</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将输入图像生成高分辨率图像。</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ü"/>
            </a:pP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判别器</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将判断输入图像是生成器生成的图像还是原始的高分辨率图像。</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生成器和判别器通过</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交替迭代训练</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，最终使生成器生成更接近原始图像的超分辨率图像。</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52966E43-78A7-A147-B9EE-6300719548C9}"/>
              </a:ext>
            </a:extLst>
          </p:cNvPr>
          <p:cNvSpPr txBox="1"/>
          <p:nvPr/>
        </p:nvSpPr>
        <p:spPr>
          <a:xfrm>
            <a:off x="7541502" y="1144321"/>
            <a:ext cx="1762539" cy="523220"/>
          </a:xfrm>
          <a:prstGeom prst="rect">
            <a:avLst/>
          </a:prstGeom>
          <a:noFill/>
        </p:spPr>
        <p:txBody>
          <a:bodyPr wrap="square" rtlCol="0">
            <a:spAutoFit/>
          </a:bodyPr>
          <a:lstStyle/>
          <a:p>
            <a:r>
              <a:rPr kumimoji="1" lang="en-US" altLang="zh-CN" sz="2800" b="1">
                <a:latin typeface="Microsoft YaHei" panose="020B0503020204020204" pitchFamily="34" charset="-122"/>
                <a:ea typeface="Microsoft YaHei" panose="020B0503020204020204" pitchFamily="34" charset="-122"/>
              </a:rPr>
              <a:t>SR</a:t>
            </a:r>
            <a:r>
              <a:rPr kumimoji="1" lang="en-US" altLang="zh-CN" sz="2800" b="1">
                <a:solidFill>
                  <a:srgbClr val="FF0000"/>
                </a:solidFill>
                <a:latin typeface="Microsoft YaHei" panose="020B0503020204020204" pitchFamily="34" charset="-122"/>
                <a:ea typeface="Microsoft YaHei" panose="020B0503020204020204" pitchFamily="34" charset="-122"/>
              </a:rPr>
              <a:t>GAN</a:t>
            </a:r>
            <a:r>
              <a:rPr kumimoji="1" lang="zh-CN" altLang="en-US" sz="2800" b="1">
                <a:solidFill>
                  <a:srgbClr val="7030A0"/>
                </a:solidFill>
                <a:latin typeface="Microsoft YaHei" panose="020B0503020204020204" pitchFamily="34" charset="-122"/>
                <a:ea typeface="Microsoft YaHei" panose="020B0503020204020204" pitchFamily="34" charset="-122"/>
              </a:rPr>
              <a:t>：</a:t>
            </a:r>
          </a:p>
        </p:txBody>
      </p:sp>
      <p:pic>
        <p:nvPicPr>
          <p:cNvPr id="6" name="图片 5">
            <a:extLst>
              <a:ext uri="{FF2B5EF4-FFF2-40B4-BE49-F238E27FC236}">
                <a16:creationId xmlns:a16="http://schemas.microsoft.com/office/drawing/2014/main" id="{FDAB967A-9D06-4965-952F-0FEE697C499C}"/>
              </a:ext>
            </a:extLst>
          </p:cNvPr>
          <p:cNvPicPr>
            <a:picLocks noChangeAspect="1"/>
          </p:cNvPicPr>
          <p:nvPr/>
        </p:nvPicPr>
        <p:blipFill>
          <a:blip r:embed="rId3"/>
          <a:stretch>
            <a:fillRect/>
          </a:stretch>
        </p:blipFill>
        <p:spPr>
          <a:xfrm>
            <a:off x="345571" y="1620438"/>
            <a:ext cx="8077200" cy="4292600"/>
          </a:xfrm>
          <a:prstGeom prst="rect">
            <a:avLst/>
          </a:prstGeom>
        </p:spPr>
      </p:pic>
      <p:sp>
        <p:nvSpPr>
          <p:cNvPr id="8" name="矩形 7">
            <a:extLst>
              <a:ext uri="{FF2B5EF4-FFF2-40B4-BE49-F238E27FC236}">
                <a16:creationId xmlns:a16="http://schemas.microsoft.com/office/drawing/2014/main" id="{6514DC86-B87C-41A9-89ED-AA02EC025F96}"/>
              </a:ext>
            </a:extLst>
          </p:cNvPr>
          <p:cNvSpPr/>
          <p:nvPr/>
        </p:nvSpPr>
        <p:spPr>
          <a:xfrm>
            <a:off x="345571" y="6566406"/>
            <a:ext cx="9548735" cy="246221"/>
          </a:xfrm>
          <a:prstGeom prst="rect">
            <a:avLst/>
          </a:prstGeom>
        </p:spPr>
        <p:txBody>
          <a:bodyPr wrap="square">
            <a:spAutoFit/>
          </a:bodyPr>
          <a:lstStyle/>
          <a:p>
            <a:r>
              <a:rPr lang="zh-CN" altLang="en-US" sz="1000" dirty="0"/>
              <a:t>Christian Ledig, Lucas Theis, Ferenc Husza</a:t>
            </a:r>
            <a:r>
              <a:rPr lang="en-US" altLang="zh-CN" sz="1000" dirty="0"/>
              <a:t>r </a:t>
            </a:r>
            <a:r>
              <a:rPr lang="zh-CN" altLang="en-US" sz="1000" dirty="0"/>
              <a:t>“Photo-Realistic Single Image Super-Resolution Using a Generative Adversarial Network” </a:t>
            </a:r>
            <a:r>
              <a:rPr lang="en-US" altLang="zh-CN" sz="1000" dirty="0"/>
              <a:t>C</a:t>
            </a:r>
            <a:r>
              <a:rPr lang="zh-CN" altLang="en-US" sz="1000" dirty="0"/>
              <a:t>VPR 2017</a:t>
            </a:r>
          </a:p>
        </p:txBody>
      </p:sp>
    </p:spTree>
    <p:extLst>
      <p:ext uri="{BB962C8B-B14F-4D97-AF65-F5344CB8AC3E}">
        <p14:creationId xmlns:p14="http://schemas.microsoft.com/office/powerpoint/2010/main" val="153153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6331"/>
          </a:xfrm>
          <a:prstGeom prst="rect">
            <a:avLst/>
          </a:prstGeom>
        </p:spPr>
        <p:txBody>
          <a:bodyPr wrap="square">
            <a:spAutoFit/>
          </a:bodyPr>
          <a:lstStyle/>
          <a:p>
            <a:pPr>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两</a:t>
            </a:r>
            <a:r>
              <a:rPr kumimoji="1" lang="zh-CN" altLang="en-US" sz="3600" b="1" dirty="0">
                <a:solidFill>
                  <a:prstClr val="black"/>
                </a:solidFill>
                <a:latin typeface="微软雅黑" panose="020B0503020204020204" pitchFamily="34" charset="-122"/>
                <a:ea typeface="微软雅黑" panose="020B0503020204020204" pitchFamily="34" charset="-122"/>
              </a:rPr>
              <a:t>阶段方法</a:t>
            </a:r>
          </a:p>
        </p:txBody>
      </p:sp>
      <p:pic>
        <p:nvPicPr>
          <p:cNvPr id="6" name="图片 5">
            <a:extLst>
              <a:ext uri="{FF2B5EF4-FFF2-40B4-BE49-F238E27FC236}">
                <a16:creationId xmlns:a16="http://schemas.microsoft.com/office/drawing/2014/main" id="{CE70935A-7B1D-8C48-98D9-56FF802DB5D0}"/>
              </a:ext>
            </a:extLst>
          </p:cNvPr>
          <p:cNvPicPr>
            <a:picLocks noChangeAspect="1"/>
          </p:cNvPicPr>
          <p:nvPr/>
        </p:nvPicPr>
        <p:blipFill>
          <a:blip r:embed="rId3"/>
          <a:stretch>
            <a:fillRect/>
          </a:stretch>
        </p:blipFill>
        <p:spPr>
          <a:xfrm>
            <a:off x="592872" y="2130940"/>
            <a:ext cx="5651193" cy="2002205"/>
          </a:xfrm>
          <a:prstGeom prst="rect">
            <a:avLst/>
          </a:prstGeom>
        </p:spPr>
      </p:pic>
      <p:sp>
        <p:nvSpPr>
          <p:cNvPr id="3" name="矩形 2">
            <a:extLst>
              <a:ext uri="{FF2B5EF4-FFF2-40B4-BE49-F238E27FC236}">
                <a16:creationId xmlns:a16="http://schemas.microsoft.com/office/drawing/2014/main" id="{BA3BA3BF-41B7-104E-83C4-4D4BCD8BDA29}"/>
              </a:ext>
            </a:extLst>
          </p:cNvPr>
          <p:cNvSpPr/>
          <p:nvPr/>
        </p:nvSpPr>
        <p:spPr>
          <a:xfrm>
            <a:off x="1668098" y="2410420"/>
            <a:ext cx="1451429" cy="1722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3B31B394-EA36-6A4A-8B35-5CEA570F3966}"/>
              </a:ext>
            </a:extLst>
          </p:cNvPr>
          <p:cNvSpPr txBox="1"/>
          <p:nvPr/>
        </p:nvSpPr>
        <p:spPr>
          <a:xfrm flipH="1">
            <a:off x="732646" y="4289754"/>
            <a:ext cx="10308247" cy="96128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 altLang="zh-CN" sz="2000" dirty="0">
                <a:solidFill>
                  <a:srgbClr val="CC0099"/>
                </a:solidFill>
                <a:latin typeface="微软雅黑" pitchFamily="34" charset="-122"/>
                <a:ea typeface="微软雅黑" pitchFamily="34" charset="-122"/>
              </a:rPr>
              <a:t>Selective</a:t>
            </a:r>
            <a:r>
              <a:rPr lang="zh-CN" altLang="en-US" sz="2000" dirty="0">
                <a:solidFill>
                  <a:srgbClr val="CC0099"/>
                </a:solidFill>
                <a:latin typeface="微软雅黑" pitchFamily="34" charset="-122"/>
                <a:ea typeface="微软雅黑" pitchFamily="34" charset="-122"/>
              </a:rPr>
              <a:t> </a:t>
            </a:r>
            <a:r>
              <a:rPr lang="en" altLang="zh-CN" sz="2000" dirty="0">
                <a:solidFill>
                  <a:srgbClr val="CC0099"/>
                </a:solidFill>
                <a:latin typeface="微软雅黑" pitchFamily="34" charset="-122"/>
                <a:ea typeface="微软雅黑" pitchFamily="34" charset="-122"/>
              </a:rPr>
              <a:t>Search</a:t>
            </a:r>
            <a:r>
              <a:rPr lang="en-US" altLang="zh-CN" sz="2000" dirty="0">
                <a:solidFill>
                  <a:srgbClr val="CC0099"/>
                </a:solidFill>
                <a:latin typeface="微软雅黑" pitchFamily="34" charset="-122"/>
                <a:ea typeface="微软雅黑" pitchFamily="34" charset="-122"/>
              </a:rPr>
              <a:t>(SS</a:t>
            </a:r>
            <a:r>
              <a:rPr lang="zh-CN" altLang="en-US" sz="2000" dirty="0">
                <a:solidFill>
                  <a:srgbClr val="CC0099"/>
                </a:solidFill>
                <a:latin typeface="微软雅黑" pitchFamily="34" charset="-122"/>
                <a:ea typeface="微软雅黑" pitchFamily="34" charset="-122"/>
              </a:rPr>
              <a:t>，选择性搜索</a:t>
            </a:r>
            <a:r>
              <a:rPr lang="en-US" altLang="zh-CN" sz="2000" dirty="0">
                <a:solidFill>
                  <a:srgbClr val="CC0099"/>
                </a:solidFill>
                <a:latin typeface="微软雅黑" pitchFamily="34" charset="-122"/>
                <a:ea typeface="微软雅黑" pitchFamily="34" charset="-122"/>
              </a:rPr>
              <a:t>)</a:t>
            </a:r>
            <a:r>
              <a:rPr lang="zh-CN" altLang="en-US" sz="2000" dirty="0">
                <a:solidFill>
                  <a:srgbClr val="CC0099"/>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根据颜色、纹理、尺寸和空间交叠相似度提取约</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region proposal(</a:t>
            </a:r>
            <a:r>
              <a:rPr lang="zh-CN" altLang="en-US" sz="2000" dirty="0">
                <a:latin typeface="微软雅黑" panose="020B0503020204020204" pitchFamily="34" charset="-122"/>
                <a:ea typeface="微软雅黑" panose="020B0503020204020204" pitchFamily="34" charset="-122"/>
              </a:rPr>
              <a:t>候选区域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60B8E2F1-116F-7843-99BC-F66241268EE9}"/>
              </a:ext>
            </a:extLst>
          </p:cNvPr>
          <p:cNvSpPr txBox="1"/>
          <p:nvPr/>
        </p:nvSpPr>
        <p:spPr>
          <a:xfrm>
            <a:off x="732652" y="5152343"/>
            <a:ext cx="9988323"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存在问题：</a:t>
            </a:r>
            <a:endParaRPr lang="en-US" altLang="zh-CN" sz="2000" dirty="0">
              <a:solidFill>
                <a:srgbClr val="CC0099"/>
              </a:solidFill>
              <a:latin typeface="微软雅黑" panose="020B0503020204020204" pitchFamily="34" charset="-122"/>
              <a:ea typeface="微软雅黑" panose="020B0503020204020204" pitchFamily="34" charset="-122"/>
            </a:endParaRPr>
          </a:p>
          <a:p>
            <a:pPr lvl="2"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对于每张图像，还需要额外的步骤</a:t>
            </a:r>
            <a:r>
              <a:rPr lang="zh-CN" altLang="en-US" sz="2000" dirty="0">
                <a:solidFill>
                  <a:srgbClr val="FF0000"/>
                </a:solidFill>
                <a:latin typeface="微软雅黑" panose="020B0503020204020204" pitchFamily="34" charset="-122"/>
                <a:ea typeface="微软雅黑" panose="020B0503020204020204" pitchFamily="34" charset="-122"/>
              </a:rPr>
              <a:t>提取</a:t>
            </a:r>
            <a:r>
              <a:rPr lang="en-US" altLang="zh-CN" sz="2000" dirty="0">
                <a:solidFill>
                  <a:srgbClr val="FF0000"/>
                </a:solidFill>
                <a:latin typeface="微软雅黑" panose="020B0503020204020204" pitchFamily="34" charset="-122"/>
                <a:ea typeface="微软雅黑" panose="020B0503020204020204" pitchFamily="34" charset="-122"/>
              </a:rPr>
              <a:t>region</a:t>
            </a: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proposal</a:t>
            </a:r>
            <a:endParaRPr lang="en-US" altLang="zh-CN" sz="2000" dirty="0">
              <a:latin typeface="微软雅黑" panose="020B0503020204020204" pitchFamily="34" charset="-122"/>
              <a:ea typeface="微软雅黑" panose="020B0503020204020204" pitchFamily="34" charset="-122"/>
            </a:endParaRPr>
          </a:p>
          <a:p>
            <a:pPr lvl="2"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存储和重复的提取每个</a:t>
            </a:r>
            <a:r>
              <a:rPr lang="en-US" altLang="zh-CN" sz="2000" dirty="0">
                <a:latin typeface="微软雅黑" panose="020B0503020204020204" pitchFamily="34" charset="-122"/>
                <a:ea typeface="微软雅黑" panose="020B0503020204020204" pitchFamily="34" charset="-122"/>
              </a:rPr>
              <a:t>region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proposal</a:t>
            </a:r>
            <a:r>
              <a:rPr lang="zh-CN" altLang="en-US" sz="2000" dirty="0">
                <a:latin typeface="微软雅黑" panose="020B0503020204020204" pitchFamily="34" charset="-122"/>
                <a:ea typeface="微软雅黑" panose="020B0503020204020204" pitchFamily="34" charset="-122"/>
              </a:rPr>
              <a:t>的特征花费大量的</a:t>
            </a:r>
            <a:r>
              <a:rPr lang="zh-CN" altLang="en-US" sz="2000" dirty="0">
                <a:solidFill>
                  <a:srgbClr val="FF0000"/>
                </a:solidFill>
                <a:latin typeface="微软雅黑" panose="020B0503020204020204" pitchFamily="34" charset="-122"/>
                <a:ea typeface="微软雅黑" panose="020B0503020204020204" pitchFamily="34" charset="-122"/>
              </a:rPr>
              <a:t>存储和计算资源</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CCE4D5C-AD3C-AE4A-80B8-D50C197AC71B}"/>
              </a:ext>
            </a:extLst>
          </p:cNvPr>
          <p:cNvPicPr>
            <a:picLocks noChangeAspect="1"/>
          </p:cNvPicPr>
          <p:nvPr/>
        </p:nvPicPr>
        <p:blipFill>
          <a:blip r:embed="rId4"/>
          <a:stretch>
            <a:fillRect/>
          </a:stretch>
        </p:blipFill>
        <p:spPr>
          <a:xfrm>
            <a:off x="6361134" y="1930223"/>
            <a:ext cx="5374371" cy="2202922"/>
          </a:xfrm>
          <a:prstGeom prst="rect">
            <a:avLst/>
          </a:prstGeom>
        </p:spPr>
      </p:pic>
      <p:sp>
        <p:nvSpPr>
          <p:cNvPr id="9" name="圆角矩形 8">
            <a:extLst>
              <a:ext uri="{FF2B5EF4-FFF2-40B4-BE49-F238E27FC236}">
                <a16:creationId xmlns:a16="http://schemas.microsoft.com/office/drawing/2014/main" id="{05962064-6FA5-B847-AD05-42793DC9B332}"/>
              </a:ext>
            </a:extLst>
          </p:cNvPr>
          <p:cNvSpPr/>
          <p:nvPr/>
        </p:nvSpPr>
        <p:spPr>
          <a:xfrm>
            <a:off x="7610959" y="1552241"/>
            <a:ext cx="3194657" cy="442745"/>
          </a:xfrm>
          <a:prstGeom prst="round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latin typeface="微软雅黑" panose="020B0503020204020204" pitchFamily="34" charset="-122"/>
                <a:ea typeface="微软雅黑" panose="020B0503020204020204" pitchFamily="34" charset="-122"/>
              </a:rPr>
              <a:t>类似于一种层次聚类算法</a:t>
            </a:r>
          </a:p>
        </p:txBody>
      </p:sp>
      <p:sp>
        <p:nvSpPr>
          <p:cNvPr id="10" name="矩形 9"/>
          <p:cNvSpPr/>
          <p:nvPr/>
        </p:nvSpPr>
        <p:spPr>
          <a:xfrm>
            <a:off x="1293877" y="1434070"/>
            <a:ext cx="5343035" cy="546753"/>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：候选区域生成</a:t>
            </a: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10226661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8252479"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基于重建的图像超分辨率</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BB49F1C9-86D1-0E46-AC05-CE5210D07ADD}"/>
              </a:ext>
            </a:extLst>
          </p:cNvPr>
          <p:cNvSpPr txBox="1"/>
          <p:nvPr/>
        </p:nvSpPr>
        <p:spPr>
          <a:xfrm>
            <a:off x="7499476" y="1765480"/>
            <a:ext cx="3797790" cy="4613892"/>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生成器使用</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均方误差损失函数</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优化生成图像和高分辨率图像像素空间的最小均方差。</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生成器同时使用</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感知损失</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vgg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）优化生成图像和高分辨率图像</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特征表示</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的欧氏距离</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生成器和判别器使用</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对抗损失（生成器和判别器的交替迭代）</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训练整个网络。</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52966E43-78A7-A147-B9EE-6300719548C9}"/>
              </a:ext>
            </a:extLst>
          </p:cNvPr>
          <p:cNvSpPr txBox="1"/>
          <p:nvPr/>
        </p:nvSpPr>
        <p:spPr>
          <a:xfrm>
            <a:off x="7541502" y="1144321"/>
            <a:ext cx="1762539" cy="523220"/>
          </a:xfrm>
          <a:prstGeom prst="rect">
            <a:avLst/>
          </a:prstGeom>
          <a:noFill/>
        </p:spPr>
        <p:txBody>
          <a:bodyPr wrap="square" rtlCol="0">
            <a:spAutoFit/>
          </a:bodyPr>
          <a:lstStyle/>
          <a:p>
            <a:r>
              <a:rPr kumimoji="1" lang="en-US" altLang="zh-CN" sz="2800" b="1">
                <a:latin typeface="Microsoft YaHei" panose="020B0503020204020204" pitchFamily="34" charset="-122"/>
                <a:ea typeface="Microsoft YaHei" panose="020B0503020204020204" pitchFamily="34" charset="-122"/>
              </a:rPr>
              <a:t>SR</a:t>
            </a:r>
            <a:r>
              <a:rPr kumimoji="1" lang="en-US" altLang="zh-CN" sz="2800" b="1">
                <a:solidFill>
                  <a:srgbClr val="FF0000"/>
                </a:solidFill>
                <a:latin typeface="Microsoft YaHei" panose="020B0503020204020204" pitchFamily="34" charset="-122"/>
                <a:ea typeface="Microsoft YaHei" panose="020B0503020204020204" pitchFamily="34" charset="-122"/>
              </a:rPr>
              <a:t>GAN</a:t>
            </a:r>
            <a:r>
              <a:rPr kumimoji="1" lang="zh-CN" altLang="en-US" sz="2800" b="1">
                <a:solidFill>
                  <a:srgbClr val="7030A0"/>
                </a:solidFill>
                <a:latin typeface="Microsoft YaHei" panose="020B0503020204020204" pitchFamily="34" charset="-122"/>
                <a:ea typeface="Microsoft YaHei" panose="020B0503020204020204" pitchFamily="34" charset="-122"/>
              </a:rPr>
              <a:t>：</a:t>
            </a:r>
          </a:p>
        </p:txBody>
      </p:sp>
      <p:grpSp>
        <p:nvGrpSpPr>
          <p:cNvPr id="13" name="组合 12">
            <a:extLst>
              <a:ext uri="{FF2B5EF4-FFF2-40B4-BE49-F238E27FC236}">
                <a16:creationId xmlns:a16="http://schemas.microsoft.com/office/drawing/2014/main" id="{31009B71-10DD-A24E-9756-D7A9F7CC3F91}"/>
              </a:ext>
            </a:extLst>
          </p:cNvPr>
          <p:cNvGrpSpPr/>
          <p:nvPr/>
        </p:nvGrpSpPr>
        <p:grpSpPr>
          <a:xfrm>
            <a:off x="613084" y="1301534"/>
            <a:ext cx="6928418" cy="4865649"/>
            <a:chOff x="613084" y="1301534"/>
            <a:chExt cx="6928418" cy="4865649"/>
          </a:xfrm>
        </p:grpSpPr>
        <p:pic>
          <p:nvPicPr>
            <p:cNvPr id="3" name="图片 2">
              <a:extLst>
                <a:ext uri="{FF2B5EF4-FFF2-40B4-BE49-F238E27FC236}">
                  <a16:creationId xmlns:a16="http://schemas.microsoft.com/office/drawing/2014/main" id="{EE993FBD-4616-B94F-8231-88F0D4DC2D22}"/>
                </a:ext>
              </a:extLst>
            </p:cNvPr>
            <p:cNvPicPr>
              <a:picLocks noChangeAspect="1"/>
            </p:cNvPicPr>
            <p:nvPr/>
          </p:nvPicPr>
          <p:blipFill>
            <a:blip r:embed="rId3"/>
            <a:stretch>
              <a:fillRect/>
            </a:stretch>
          </p:blipFill>
          <p:spPr>
            <a:xfrm>
              <a:off x="613084" y="4442865"/>
              <a:ext cx="6928418" cy="1724318"/>
            </a:xfrm>
            <a:prstGeom prst="rect">
              <a:avLst/>
            </a:prstGeom>
          </p:spPr>
        </p:pic>
        <p:pic>
          <p:nvPicPr>
            <p:cNvPr id="8" name="图片 7">
              <a:extLst>
                <a:ext uri="{FF2B5EF4-FFF2-40B4-BE49-F238E27FC236}">
                  <a16:creationId xmlns:a16="http://schemas.microsoft.com/office/drawing/2014/main" id="{B488D24F-E12C-B841-B1CD-BB1769CA6A75}"/>
                </a:ext>
              </a:extLst>
            </p:cNvPr>
            <p:cNvPicPr>
              <a:picLocks noChangeAspect="1"/>
            </p:cNvPicPr>
            <p:nvPr/>
          </p:nvPicPr>
          <p:blipFill>
            <a:blip r:embed="rId4"/>
            <a:stretch>
              <a:fillRect/>
            </a:stretch>
          </p:blipFill>
          <p:spPr>
            <a:xfrm>
              <a:off x="655110" y="1301534"/>
              <a:ext cx="6844365" cy="1443089"/>
            </a:xfrm>
            <a:prstGeom prst="rect">
              <a:avLst/>
            </a:prstGeom>
          </p:spPr>
        </p:pic>
        <p:pic>
          <p:nvPicPr>
            <p:cNvPr id="10" name="图片 9">
              <a:extLst>
                <a:ext uri="{FF2B5EF4-FFF2-40B4-BE49-F238E27FC236}">
                  <a16:creationId xmlns:a16="http://schemas.microsoft.com/office/drawing/2014/main" id="{679E1818-A507-134A-8100-31BC3FE3111E}"/>
                </a:ext>
              </a:extLst>
            </p:cNvPr>
            <p:cNvPicPr>
              <a:picLocks noChangeAspect="1"/>
            </p:cNvPicPr>
            <p:nvPr/>
          </p:nvPicPr>
          <p:blipFill>
            <a:blip r:embed="rId5"/>
            <a:stretch>
              <a:fillRect/>
            </a:stretch>
          </p:blipFill>
          <p:spPr>
            <a:xfrm>
              <a:off x="655110" y="2744623"/>
              <a:ext cx="5288731" cy="1623832"/>
            </a:xfrm>
            <a:prstGeom prst="rect">
              <a:avLst/>
            </a:prstGeom>
          </p:spPr>
        </p:pic>
      </p:grpSp>
    </p:spTree>
    <p:extLst>
      <p:ext uri="{BB962C8B-B14F-4D97-AF65-F5344CB8AC3E}">
        <p14:creationId xmlns:p14="http://schemas.microsoft.com/office/powerpoint/2010/main" val="1299923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8252479"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基于重建的图像超分辨率</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99961FE4-E02E-D045-8049-9C13DEDFB859}"/>
              </a:ext>
            </a:extLst>
          </p:cNvPr>
          <p:cNvPicPr>
            <a:picLocks noChangeAspect="1"/>
          </p:cNvPicPr>
          <p:nvPr/>
        </p:nvPicPr>
        <p:blipFill>
          <a:blip r:embed="rId3"/>
          <a:stretch>
            <a:fillRect/>
          </a:stretch>
        </p:blipFill>
        <p:spPr>
          <a:xfrm>
            <a:off x="722671" y="1373816"/>
            <a:ext cx="10117394" cy="2676615"/>
          </a:xfrm>
          <a:prstGeom prst="rect">
            <a:avLst/>
          </a:prstGeom>
        </p:spPr>
      </p:pic>
      <p:sp>
        <p:nvSpPr>
          <p:cNvPr id="9" name="AutoShape 4">
            <a:extLst>
              <a:ext uri="{FF2B5EF4-FFF2-40B4-BE49-F238E27FC236}">
                <a16:creationId xmlns:a16="http://schemas.microsoft.com/office/drawing/2014/main" id="{D4001515-BBED-D640-9B23-05519C5DF4B2}"/>
              </a:ext>
            </a:extLst>
          </p:cNvPr>
          <p:cNvSpPr>
            <a:spLocks noChangeArrowheads="1"/>
          </p:cNvSpPr>
          <p:nvPr/>
        </p:nvSpPr>
        <p:spPr bwMode="auto">
          <a:xfrm>
            <a:off x="854494" y="4257284"/>
            <a:ext cx="9985571" cy="1749745"/>
          </a:xfrm>
          <a:prstGeom prst="horizontalScroll">
            <a:avLst>
              <a:gd name="adj" fmla="val 12500"/>
            </a:avLst>
          </a:prstGeom>
          <a:solidFill>
            <a:srgbClr val="0070C0"/>
          </a:solidFill>
          <a:ln w="9525">
            <a:solidFill>
              <a:schemeClr val="tx1"/>
            </a:solidFill>
            <a:round/>
          </a:ln>
        </p:spPr>
        <p:txBody>
          <a:bodyPr wrap="none" lIns="73025" tIns="36512" rIns="73025" bIns="3651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相比于双三次插值、</a:t>
            </a:r>
            <a:r>
              <a:rPr lang="en-US" altLang="zh-CN" sz="2000" b="1" dirty="0">
                <a:solidFill>
                  <a:schemeClr val="bg1"/>
                </a:solidFill>
                <a:latin typeface="微软雅黑" panose="020B0503020204020204" pitchFamily="34" charset="-122"/>
                <a:ea typeface="微软雅黑" panose="020B0503020204020204" pitchFamily="34" charset="-122"/>
              </a:rPr>
              <a:t>SRResNet</a:t>
            </a:r>
            <a:r>
              <a:rPr lang="zh-CN" altLang="en-US" sz="2000" b="1" dirty="0">
                <a:solidFill>
                  <a:schemeClr val="bg1"/>
                </a:solidFill>
                <a:latin typeface="微软雅黑" panose="020B0503020204020204" pitchFamily="34" charset="-122"/>
                <a:ea typeface="微软雅黑" panose="020B0503020204020204" pitchFamily="34" charset="-122"/>
              </a:rPr>
              <a:t>等网络，</a:t>
            </a:r>
            <a:r>
              <a:rPr lang="en-US" altLang="zh-CN" sz="2000" b="1" dirty="0">
                <a:solidFill>
                  <a:schemeClr val="bg1"/>
                </a:solidFill>
                <a:latin typeface="微软雅黑" panose="020B0503020204020204" pitchFamily="34" charset="-122"/>
                <a:ea typeface="微软雅黑" panose="020B0503020204020204" pitchFamily="34" charset="-122"/>
              </a:rPr>
              <a:t>SRGAN</a:t>
            </a:r>
            <a:r>
              <a:rPr lang="zh-CN" altLang="en-US" sz="2000" b="1" dirty="0">
                <a:solidFill>
                  <a:schemeClr val="bg1"/>
                </a:solidFill>
                <a:latin typeface="微软雅黑" panose="020B0503020204020204" pitchFamily="34" charset="-122"/>
                <a:ea typeface="微软雅黑" panose="020B0503020204020204" pitchFamily="34" charset="-122"/>
              </a:rPr>
              <a:t>网络重建的超分辨率图像更好的</a:t>
            </a:r>
            <a:endParaRPr lang="en-US" altLang="zh-CN" sz="2000" b="1" dirty="0">
              <a:solidFill>
                <a:schemeClr val="bg1"/>
              </a:solidFill>
              <a:latin typeface="微软雅黑" panose="020B0503020204020204" pitchFamily="34" charset="-122"/>
              <a:ea typeface="微软雅黑" panose="020B0503020204020204" pitchFamily="34" charset="-122"/>
            </a:endParaRPr>
          </a:p>
          <a:p>
            <a:pPr indent="457200" algn="just">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视觉效果，更好的纹理细节。</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83238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2922" y="371916"/>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5" name="圆角矩形 24"/>
          <p:cNvSpPr/>
          <p:nvPr/>
        </p:nvSpPr>
        <p:spPr>
          <a:xfrm>
            <a:off x="2092044" y="1769460"/>
            <a:ext cx="407897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目标检测</a:t>
            </a:r>
          </a:p>
        </p:txBody>
      </p:sp>
      <p:sp>
        <p:nvSpPr>
          <p:cNvPr id="26" name="椭圆 25"/>
          <p:cNvSpPr/>
          <p:nvPr/>
        </p:nvSpPr>
        <p:spPr>
          <a:xfrm>
            <a:off x="1742922" y="1716086"/>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7" name="圆角矩形 26"/>
          <p:cNvSpPr/>
          <p:nvPr/>
        </p:nvSpPr>
        <p:spPr>
          <a:xfrm>
            <a:off x="2092043" y="2858032"/>
            <a:ext cx="4078977"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典型图像分析任务</a:t>
            </a:r>
          </a:p>
        </p:txBody>
      </p:sp>
      <p:sp>
        <p:nvSpPr>
          <p:cNvPr id="28" name="椭圆 27"/>
          <p:cNvSpPr/>
          <p:nvPr/>
        </p:nvSpPr>
        <p:spPr>
          <a:xfrm>
            <a:off x="1742922" y="2804658"/>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9" name="圆角矩形 28"/>
          <p:cNvSpPr/>
          <p:nvPr/>
        </p:nvSpPr>
        <p:spPr>
          <a:xfrm>
            <a:off x="2092044" y="3999978"/>
            <a:ext cx="4078976"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特色图像分析任务</a:t>
            </a:r>
          </a:p>
        </p:txBody>
      </p:sp>
      <p:sp>
        <p:nvSpPr>
          <p:cNvPr id="30" name="椭圆 29"/>
          <p:cNvSpPr/>
          <p:nvPr/>
        </p:nvSpPr>
        <p:spPr>
          <a:xfrm>
            <a:off x="1742922" y="3946604"/>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31" name="圆角矩形 30"/>
          <p:cNvSpPr/>
          <p:nvPr/>
        </p:nvSpPr>
        <p:spPr>
          <a:xfrm>
            <a:off x="2092044" y="5088550"/>
            <a:ext cx="4078976"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垂直应用与实践</a:t>
            </a:r>
          </a:p>
        </p:txBody>
      </p:sp>
      <p:sp>
        <p:nvSpPr>
          <p:cNvPr id="32" name="椭圆 31"/>
          <p:cNvSpPr/>
          <p:nvPr/>
        </p:nvSpPr>
        <p:spPr>
          <a:xfrm>
            <a:off x="1742922" y="5035176"/>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3" name="文本框 32"/>
          <p:cNvSpPr txBox="1"/>
          <p:nvPr/>
        </p:nvSpPr>
        <p:spPr>
          <a:xfrm>
            <a:off x="6352540" y="4184650"/>
            <a:ext cx="5655310" cy="398780"/>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t>细粒度分类、风格迁移、标题生成、超分辨率</a:t>
            </a:r>
            <a:endParaRPr lang="en-US" altLang="zh-CN" dirty="0"/>
          </a:p>
        </p:txBody>
      </p:sp>
      <p:sp>
        <p:nvSpPr>
          <p:cNvPr id="34" name="文本框 33"/>
          <p:cNvSpPr txBox="1"/>
          <p:nvPr/>
        </p:nvSpPr>
        <p:spPr>
          <a:xfrm>
            <a:off x="6363976" y="1927573"/>
            <a:ext cx="453133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两阶段方法、一阶段方法、最新进展</a:t>
            </a:r>
          </a:p>
        </p:txBody>
      </p:sp>
      <p:sp>
        <p:nvSpPr>
          <p:cNvPr id="36" name="文本框 35"/>
          <p:cNvSpPr txBox="1"/>
          <p:nvPr/>
        </p:nvSpPr>
        <p:spPr>
          <a:xfrm>
            <a:off x="6352780" y="3044215"/>
            <a:ext cx="515790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图像分割、图像搜索</a:t>
            </a:r>
          </a:p>
        </p:txBody>
      </p:sp>
      <p:sp>
        <p:nvSpPr>
          <p:cNvPr id="15" name="文本框 14"/>
          <p:cNvSpPr txBox="1"/>
          <p:nvPr/>
        </p:nvSpPr>
        <p:spPr>
          <a:xfrm>
            <a:off x="6520142" y="5119462"/>
            <a:ext cx="5643874" cy="707886"/>
          </a:xfrm>
          <a:prstGeom prst="rect">
            <a:avLst/>
          </a:prstGeom>
          <a:noFill/>
        </p:spPr>
        <p:txBody>
          <a:bodyPr wrap="square" rtlCol="0">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dirty="0">
                <a:solidFill>
                  <a:srgbClr val="FF0000"/>
                </a:solidFill>
              </a:rPr>
              <a:t>医学影像分析、文字检测识别</a:t>
            </a:r>
            <a:endParaRPr lang="en-US" altLang="zh-CN" dirty="0">
              <a:solidFill>
                <a:srgbClr val="FF0000"/>
              </a:solidFill>
            </a:endParaRPr>
          </a:p>
          <a:p>
            <a:r>
              <a:rPr lang="zh-CN" altLang="en-US" dirty="0">
                <a:solidFill>
                  <a:srgbClr val="FF0000"/>
                </a:solidFill>
              </a:rPr>
              <a:t>实践：目标检测</a:t>
            </a:r>
            <a:endParaRPr lang="en-US" altLang="zh-CN" dirty="0">
              <a:solidFill>
                <a:srgbClr val="FF0000"/>
              </a:solidFill>
            </a:endParaRPr>
          </a:p>
        </p:txBody>
      </p:sp>
    </p:spTree>
    <p:extLst>
      <p:ext uri="{BB962C8B-B14F-4D97-AF65-F5344CB8AC3E}">
        <p14:creationId xmlns:p14="http://schemas.microsoft.com/office/powerpoint/2010/main" val="3117078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18285" y="400050"/>
            <a:ext cx="6421755" cy="645160"/>
          </a:xfrm>
          <a:prstGeom prst="rect">
            <a:avLst/>
          </a:prstGeom>
        </p:spPr>
        <p:txBody>
          <a:bodyPr wrap="square">
            <a:spAutoFit/>
          </a:bodyPr>
          <a:lstStyle/>
          <a:p>
            <a:r>
              <a:rPr lang="zh-CN" altLang="en-US" sz="3600" b="1">
                <a:latin typeface="微软雅黑" panose="020B0503020204020204" pitchFamily="34" charset="-122"/>
                <a:ea typeface="微软雅黑" panose="020B0503020204020204" pitchFamily="34" charset="-122"/>
              </a:rPr>
              <a:t>垂直应用与实践</a:t>
            </a:r>
            <a:endParaRPr lang="zh-CN" altLang="en-US" sz="3600"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3683303" y="2707630"/>
            <a:ext cx="4544705"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医学影像分析</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2" name="圆角矩形 1"/>
          <p:cNvSpPr/>
          <p:nvPr/>
        </p:nvSpPr>
        <p:spPr>
          <a:xfrm>
            <a:off x="3683303" y="3689975"/>
            <a:ext cx="454470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文字检测识别</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680723" y="4694765"/>
            <a:ext cx="454470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实践：目标检测</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0185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医学影像分析</a:t>
            </a:r>
          </a:p>
        </p:txBody>
      </p:sp>
      <p:sp>
        <p:nvSpPr>
          <p:cNvPr id="6" name="文本框 5"/>
          <p:cNvSpPr txBox="1"/>
          <p:nvPr/>
        </p:nvSpPr>
        <p:spPr>
          <a:xfrm>
            <a:off x="575310" y="1624330"/>
            <a:ext cx="5283200" cy="424731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zh-CN" altLang="en-US" sz="2000" dirty="0">
                <a:solidFill>
                  <a:schemeClr val="tx1"/>
                </a:solidFill>
                <a:latin typeface="微软雅黑" panose="020B0503020204020204" pitchFamily="34" charset="-122"/>
                <a:ea typeface="微软雅黑" panose="020B0503020204020204" pitchFamily="34" charset="-122"/>
              </a:rPr>
              <a:t>右图展示了目前深度学习常规任务如分类、检测、分割在医学影像领域的应用。</a:t>
            </a:r>
          </a:p>
          <a:p>
            <a:pPr marL="342900" indent="-342900">
              <a:lnSpc>
                <a:spcPct val="150000"/>
              </a:lnSpc>
              <a:buFont typeface="Wingdings" panose="05000000000000000000" pitchFamily="2" charset="2"/>
              <a:buChar char="ü"/>
            </a:pPr>
            <a:r>
              <a:rPr lang="zh-CN" altLang="en-US" sz="2000" dirty="0">
                <a:solidFill>
                  <a:schemeClr val="tx1"/>
                </a:solidFill>
                <a:latin typeface="微软雅黑" panose="020B0503020204020204" pitchFamily="34" charset="-122"/>
                <a:ea typeface="微软雅黑" panose="020B0503020204020204" pitchFamily="34" charset="-122"/>
              </a:rPr>
              <a:t>例如，</a:t>
            </a:r>
            <a:r>
              <a:rPr lang="en-US" sz="2000" dirty="0">
                <a:solidFill>
                  <a:srgbClr val="FF0000"/>
                </a:solidFill>
                <a:latin typeface="微软雅黑" panose="020B0503020204020204" pitchFamily="34" charset="-122"/>
                <a:ea typeface="微软雅黑" panose="020B0503020204020204" pitchFamily="34" charset="-122"/>
              </a:rPr>
              <a:t>乳腺肿块分类</a:t>
            </a:r>
            <a:r>
              <a:rPr lang="zh-CN" altLang="en-US" sz="2000" dirty="0">
                <a:solidFill>
                  <a:srgbClr val="FF0000"/>
                </a:solidFill>
                <a:latin typeface="微软雅黑" panose="020B0503020204020204" pitchFamily="34" charset="-122"/>
                <a:ea typeface="微软雅黑" panose="020B0503020204020204" pitchFamily="34" charset="-122"/>
              </a:rPr>
              <a:t>任务</a:t>
            </a:r>
            <a:r>
              <a:rPr lang="zh-CN" altLang="en-US" sz="2000" dirty="0">
                <a:solidFill>
                  <a:schemeClr val="tx1"/>
                </a:solidFill>
                <a:latin typeface="微软雅黑" panose="020B0503020204020204" pitchFamily="34" charset="-122"/>
                <a:ea typeface="微软雅黑" panose="020B0503020204020204" pitchFamily="34" charset="-122"/>
              </a:rPr>
              <a:t>，</a:t>
            </a:r>
            <a:r>
              <a:rPr lang="en-US" sz="2000" dirty="0">
                <a:solidFill>
                  <a:srgbClr val="FF0000"/>
                </a:solidFill>
                <a:latin typeface="微软雅黑" panose="020B0503020204020204" pitchFamily="34" charset="-122"/>
                <a:ea typeface="微软雅黑" panose="020B0503020204020204" pitchFamily="34" charset="-122"/>
              </a:rPr>
              <a:t>脑损伤</a:t>
            </a:r>
            <a:r>
              <a:rPr lang="zh-CN" altLang="en-US" sz="2000" dirty="0">
                <a:solidFill>
                  <a:srgbClr val="FF0000"/>
                </a:solidFill>
                <a:latin typeface="微软雅黑" panose="020B0503020204020204" pitchFamily="34" charset="-122"/>
                <a:ea typeface="微软雅黑" panose="020B0503020204020204" pitchFamily="34" charset="-122"/>
              </a:rPr>
              <a:t>部位</a:t>
            </a:r>
            <a:r>
              <a:rPr lang="en-US" sz="2000" dirty="0">
                <a:solidFill>
                  <a:srgbClr val="FF0000"/>
                </a:solidFill>
                <a:latin typeface="微软雅黑" panose="020B0503020204020204" pitchFamily="34" charset="-122"/>
                <a:ea typeface="微软雅黑" panose="020B0503020204020204" pitchFamily="34" charset="-122"/>
              </a:rPr>
              <a:t>的分割</a:t>
            </a:r>
            <a:r>
              <a:rPr lang="zh-CN" altLang="en-US" sz="2000" dirty="0">
                <a:solidFill>
                  <a:schemeClr val="tx1"/>
                </a:solidFill>
                <a:latin typeface="微软雅黑" panose="020B0503020204020204" pitchFamily="34" charset="-122"/>
                <a:ea typeface="微软雅黑" panose="020B0503020204020204" pitchFamily="34" charset="-122"/>
              </a:rPr>
              <a:t>，</a:t>
            </a:r>
            <a:r>
              <a:rPr lang="en-US" sz="2000" dirty="0">
                <a:solidFill>
                  <a:srgbClr val="FF0000"/>
                </a:solidFill>
                <a:latin typeface="微软雅黑" panose="020B0503020204020204" pitchFamily="34" charset="-122"/>
                <a:ea typeface="微软雅黑" panose="020B0503020204020204" pitchFamily="34" charset="-122"/>
              </a:rPr>
              <a:t>气道树</a:t>
            </a:r>
            <a:r>
              <a:rPr lang="zh-CN" altLang="en-US" sz="2000" dirty="0">
                <a:solidFill>
                  <a:srgbClr val="FF0000"/>
                </a:solidFill>
                <a:latin typeface="微软雅黑" panose="020B0503020204020204" pitchFamily="34" charset="-122"/>
                <a:ea typeface="微软雅黑" panose="020B0503020204020204" pitchFamily="34" charset="-122"/>
              </a:rPr>
              <a:t>病变部位</a:t>
            </a:r>
            <a:r>
              <a:rPr lang="en-US" sz="2000" dirty="0">
                <a:solidFill>
                  <a:srgbClr val="FF0000"/>
                </a:solidFill>
                <a:latin typeface="微软雅黑" panose="020B0503020204020204" pitchFamily="34" charset="-122"/>
                <a:ea typeface="微软雅黑" panose="020B0503020204020204" pitchFamily="34" charset="-122"/>
              </a:rPr>
              <a:t>分割检测</a:t>
            </a:r>
            <a:r>
              <a:rPr lang="zh-CN" altLang="en-US" sz="2000" dirty="0">
                <a:solidFill>
                  <a:schemeClr val="tx1"/>
                </a:solidFill>
                <a:latin typeface="微软雅黑" panose="020B0503020204020204" pitchFamily="34" charset="-122"/>
                <a:ea typeface="微软雅黑" panose="020B0503020204020204" pitchFamily="34" charset="-122"/>
              </a:rPr>
              <a:t>，</a:t>
            </a:r>
            <a:r>
              <a:rPr lang="en-US" sz="2000" dirty="0">
                <a:solidFill>
                  <a:srgbClr val="FF0000"/>
                </a:solidFill>
                <a:latin typeface="微软雅黑" panose="020B0503020204020204" pitchFamily="34" charset="-122"/>
                <a:ea typeface="微软雅黑" panose="020B0503020204020204" pitchFamily="34" charset="-122"/>
              </a:rPr>
              <a:t>糖尿病视网膜病变分类</a:t>
            </a:r>
            <a:r>
              <a:rPr lang="en-US" sz="2000" dirty="0">
                <a:solidFill>
                  <a:schemeClr val="tx1"/>
                </a:solidFill>
                <a:latin typeface="微软雅黑" panose="020B0503020204020204" pitchFamily="34" charset="-122"/>
                <a:ea typeface="微软雅黑" panose="020B0503020204020204" pitchFamily="34" charset="-122"/>
              </a:rPr>
              <a:t>，</a:t>
            </a:r>
            <a:r>
              <a:rPr lang="en-US" sz="2000" dirty="0">
                <a:solidFill>
                  <a:srgbClr val="FF0000"/>
                </a:solidFill>
                <a:latin typeface="微软雅黑" panose="020B0503020204020204" pitchFamily="34" charset="-122"/>
                <a:ea typeface="微软雅黑" panose="020B0503020204020204" pitchFamily="34" charset="-122"/>
              </a:rPr>
              <a:t>前列腺分割</a:t>
            </a:r>
            <a:r>
              <a:rPr lang="en-US" sz="2000" dirty="0">
                <a:solidFill>
                  <a:schemeClr val="tx1"/>
                </a:solidFill>
                <a:latin typeface="微软雅黑" panose="020B0503020204020204" pitchFamily="34" charset="-122"/>
                <a:ea typeface="微软雅黑" panose="020B0503020204020204" pitchFamily="34" charset="-122"/>
              </a:rPr>
              <a:t>，</a:t>
            </a:r>
            <a:r>
              <a:rPr lang="en-US" sz="2000" dirty="0">
                <a:solidFill>
                  <a:srgbClr val="FF0000"/>
                </a:solidFill>
                <a:latin typeface="微软雅黑" panose="020B0503020204020204" pitchFamily="34" charset="-122"/>
                <a:ea typeface="微软雅黑" panose="020B0503020204020204" pitchFamily="34" charset="-122"/>
              </a:rPr>
              <a:t>结节分类</a:t>
            </a:r>
            <a:r>
              <a:rPr lang="zh-CN" altLang="en-US"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淋巴结中的乳腺癌转移检测</a:t>
            </a:r>
            <a:r>
              <a:rPr lang="zh-CN" altLang="en-US" sz="2000" dirty="0">
                <a:solidFill>
                  <a:schemeClr val="tx1"/>
                </a:solidFill>
                <a:latin typeface="微软雅黑" panose="020B0503020204020204" pitchFamily="34" charset="-122"/>
                <a:ea typeface="微软雅黑" panose="020B0503020204020204" pitchFamily="34" charset="-122"/>
              </a:rPr>
              <a:t>，</a:t>
            </a:r>
            <a:r>
              <a:rPr lang="en-US" sz="2000" dirty="0">
                <a:solidFill>
                  <a:srgbClr val="FF0000"/>
                </a:solidFill>
                <a:latin typeface="微软雅黑" panose="020B0503020204020204" pitchFamily="34" charset="-122"/>
                <a:ea typeface="微软雅黑" panose="020B0503020204020204" pitchFamily="34" charset="-122"/>
              </a:rPr>
              <a:t>皮肤病变分类</a:t>
            </a:r>
            <a:r>
              <a:rPr lang="en-US" sz="2000" dirty="0">
                <a:solidFill>
                  <a:schemeClr val="tx1"/>
                </a:solidFill>
                <a:latin typeface="微软雅黑" panose="020B0503020204020204" pitchFamily="34" charset="-122"/>
                <a:ea typeface="微软雅黑" panose="020B0503020204020204" pitchFamily="34" charset="-122"/>
              </a:rPr>
              <a:t>，</a:t>
            </a:r>
            <a:r>
              <a:rPr lang="en-US" sz="2000" dirty="0">
                <a:solidFill>
                  <a:srgbClr val="FF0000"/>
                </a:solidFill>
                <a:latin typeface="微软雅黑" panose="020B0503020204020204" pitchFamily="34" charset="-122"/>
                <a:ea typeface="微软雅黑" panose="020B0503020204020204" pitchFamily="34" charset="-122"/>
              </a:rPr>
              <a:t>x</a:t>
            </a:r>
            <a:r>
              <a:rPr lang="zh-CN" altLang="en-US" sz="2000" dirty="0">
                <a:solidFill>
                  <a:srgbClr val="FF0000"/>
                </a:solidFill>
                <a:latin typeface="微软雅黑" panose="020B0503020204020204" pitchFamily="34" charset="-122"/>
                <a:ea typeface="微软雅黑" panose="020B0503020204020204" pitchFamily="34" charset="-122"/>
              </a:rPr>
              <a:t>射</a:t>
            </a:r>
            <a:r>
              <a:rPr lang="en-US" sz="2000" dirty="0">
                <a:solidFill>
                  <a:srgbClr val="FF0000"/>
                </a:solidFill>
                <a:latin typeface="微软雅黑" panose="020B0503020204020204" pitchFamily="34" charset="-122"/>
                <a:ea typeface="微软雅黑" panose="020B0503020204020204" pitchFamily="34" charset="-122"/>
              </a:rPr>
              <a:t>线</a:t>
            </a:r>
            <a:r>
              <a:rPr lang="zh-CN" altLang="en-US" sz="2000" dirty="0">
                <a:solidFill>
                  <a:srgbClr val="FF0000"/>
                </a:solidFill>
                <a:latin typeface="微软雅黑" panose="020B0503020204020204" pitchFamily="34" charset="-122"/>
                <a:ea typeface="微软雅黑" panose="020B0503020204020204" pitchFamily="34" charset="-122"/>
              </a:rPr>
              <a:t>骨髓</a:t>
            </a:r>
            <a:r>
              <a:rPr lang="en-US" sz="2000" dirty="0">
                <a:solidFill>
                  <a:srgbClr val="FF0000"/>
                </a:solidFill>
                <a:latin typeface="微软雅黑" panose="020B0503020204020204" pitchFamily="34" charset="-122"/>
                <a:ea typeface="微软雅黑" panose="020B0503020204020204" pitchFamily="34" charset="-122"/>
              </a:rPr>
              <a:t>抑制</a:t>
            </a:r>
            <a:r>
              <a:rPr lang="zh-CN" altLang="en-US" sz="2000" dirty="0">
                <a:solidFill>
                  <a:srgbClr val="FF0000"/>
                </a:solidFill>
                <a:latin typeface="微软雅黑" panose="020B0503020204020204" pitchFamily="34" charset="-122"/>
                <a:ea typeface="微软雅黑" panose="020B0503020204020204" pitchFamily="34" charset="-122"/>
              </a:rPr>
              <a:t>检测</a:t>
            </a:r>
            <a:r>
              <a:rPr lang="zh-CN" altLang="en-US" sz="2000" dirty="0">
                <a:solidFill>
                  <a:schemeClr val="tx1"/>
                </a:solidFill>
                <a:latin typeface="微软雅黑" panose="020B0503020204020204" pitchFamily="34" charset="-122"/>
                <a:ea typeface="微软雅黑" panose="020B0503020204020204" pitchFamily="34" charset="-122"/>
              </a:rPr>
              <a:t>等。</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solidFill>
                  <a:schemeClr val="tx1"/>
                </a:solidFill>
                <a:latin typeface="微软雅黑" panose="020B0503020204020204" pitchFamily="34" charset="-122"/>
                <a:ea typeface="微软雅黑" panose="020B0503020204020204" pitchFamily="34" charset="-122"/>
              </a:rPr>
              <a:t>由此可见，深度学习技术在医学影像分析领域应用十分广泛。</a:t>
            </a:r>
          </a:p>
        </p:txBody>
      </p:sp>
      <p:pic>
        <p:nvPicPr>
          <p:cNvPr id="2" name="图片 1" descr="捕获"/>
          <p:cNvPicPr>
            <a:picLocks noChangeAspect="1"/>
          </p:cNvPicPr>
          <p:nvPr/>
        </p:nvPicPr>
        <p:blipFill>
          <a:blip r:embed="rId3"/>
          <a:stretch>
            <a:fillRect/>
          </a:stretch>
        </p:blipFill>
        <p:spPr>
          <a:xfrm>
            <a:off x="6280089" y="1454514"/>
            <a:ext cx="5348605" cy="4465955"/>
          </a:xfrm>
          <a:prstGeom prst="rect">
            <a:avLst/>
          </a:prstGeom>
        </p:spPr>
      </p:pic>
    </p:spTree>
    <p:extLst>
      <p:ext uri="{BB962C8B-B14F-4D97-AF65-F5344CB8AC3E}">
        <p14:creationId xmlns:p14="http://schemas.microsoft.com/office/powerpoint/2010/main" val="428992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40427" y="384062"/>
            <a:ext cx="702312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实例</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眼底病变分类</a:t>
            </a:r>
          </a:p>
        </p:txBody>
      </p:sp>
      <p:sp>
        <p:nvSpPr>
          <p:cNvPr id="10" name="Rectangle 20"/>
          <p:cNvSpPr/>
          <p:nvPr/>
        </p:nvSpPr>
        <p:spPr>
          <a:xfrm>
            <a:off x="569470" y="1267498"/>
            <a:ext cx="5666438" cy="3462486"/>
          </a:xfrm>
          <a:prstGeom prst="rect">
            <a:avLst/>
          </a:prstGeom>
        </p:spPr>
        <p:txBody>
          <a:bodyPr wrap="square">
            <a:spAutoFit/>
          </a:bodyPr>
          <a:lstStyle/>
          <a:p>
            <a:pPr marL="342900" indent="-342900" defTabSz="457200">
              <a:lnSpc>
                <a:spcPct val="150000"/>
              </a:lnSpc>
              <a:buFont typeface="Wingdings" panose="05000000000000000000" pitchFamily="2" charset="2"/>
              <a:buChar char="u"/>
              <a:defRPr/>
            </a:pPr>
            <a:r>
              <a:rPr lang="zh-CN" altLang="en-US" sz="2000" b="1" dirty="0">
                <a:solidFill>
                  <a:srgbClr val="CC0099"/>
                </a:solidFill>
                <a:latin typeface="微软雅黑" panose="020B0503020204020204" pitchFamily="34" charset="-122"/>
                <a:ea typeface="微软雅黑" panose="020B0503020204020204" pitchFamily="34" charset="-122"/>
              </a:rPr>
              <a:t>背景：</a:t>
            </a:r>
            <a:endParaRPr lang="en-US" altLang="zh-CN" sz="2000" b="1" dirty="0">
              <a:solidFill>
                <a:srgbClr val="CC0099"/>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sym typeface="+mn-ea"/>
              </a:rPr>
              <a:t>在美国，近1000万人患有年龄相关性黄斑变性（AMD）</a:t>
            </a:r>
            <a:r>
              <a:rPr lang="en-US" altLang="zh-CN" dirty="0">
                <a:latin typeface="微软雅黑" panose="020B0503020204020204" pitchFamily="34" charset="-122"/>
                <a:ea typeface="微软雅黑" panose="020B0503020204020204" pitchFamily="34" charset="-122"/>
                <a:sym typeface="+mn-ea"/>
              </a:rPr>
              <a:t>,近75万名年龄在40岁或以上的人患有糖尿病性黄斑水肿, 视网膜OCT图像对于指导</a:t>
            </a:r>
            <a:r>
              <a:rPr lang="zh-CN" altLang="en-US" dirty="0">
                <a:latin typeface="微软雅黑" panose="020B0503020204020204" pitchFamily="34" charset="-122"/>
                <a:ea typeface="微软雅黑" panose="020B0503020204020204" pitchFamily="34" charset="-122"/>
                <a:sym typeface="+mn-ea"/>
              </a:rPr>
              <a:t>治疗方案至关重要。</a:t>
            </a:r>
            <a:r>
              <a:rPr lang="zh-CN" altLang="en-US" dirty="0">
                <a:solidFill>
                  <a:srgbClr val="00B0F0"/>
                </a:solidFill>
                <a:latin typeface="微软雅黑" panose="020B0503020204020204" pitchFamily="34" charset="-122"/>
                <a:ea typeface="微软雅黑" panose="020B0503020204020204" pitchFamily="34" charset="-122"/>
                <a:sym typeface="+mn-ea"/>
              </a:rPr>
              <a:t>上图所示是脉络膜新生血管（CNV）</a:t>
            </a:r>
            <a:r>
              <a:rPr lang="en-US" altLang="zh-CN" dirty="0">
                <a:solidFill>
                  <a:srgbClr val="00B0F0"/>
                </a:solidFill>
                <a:latin typeface="微软雅黑" panose="020B0503020204020204" pitchFamily="34" charset="-122"/>
                <a:ea typeface="微软雅黑" panose="020B0503020204020204" pitchFamily="34" charset="-122"/>
                <a:sym typeface="+mn-ea"/>
              </a:rPr>
              <a:t>,</a:t>
            </a:r>
            <a:r>
              <a:rPr lang="zh-CN" altLang="en-US" dirty="0">
                <a:solidFill>
                  <a:srgbClr val="00B0F0"/>
                </a:solidFill>
                <a:latin typeface="微软雅黑" panose="020B0503020204020204" pitchFamily="34" charset="-122"/>
                <a:ea typeface="微软雅黑" panose="020B0503020204020204" pitchFamily="34" charset="-122"/>
                <a:sym typeface="+mn-ea"/>
              </a:rPr>
              <a:t>糖尿病性黄斑水肿（DME）</a:t>
            </a:r>
            <a:r>
              <a:rPr lang="en-US" altLang="zh-CN" dirty="0">
                <a:solidFill>
                  <a:srgbClr val="00B0F0"/>
                </a:solidFill>
                <a:latin typeface="微软雅黑" panose="020B0503020204020204" pitchFamily="34" charset="-122"/>
                <a:ea typeface="微软雅黑" panose="020B0503020204020204" pitchFamily="34" charset="-122"/>
                <a:sym typeface="+mn-ea"/>
              </a:rPr>
              <a:t>,</a:t>
            </a:r>
            <a:r>
              <a:rPr lang="zh-CN" altLang="en-US" dirty="0">
                <a:solidFill>
                  <a:srgbClr val="00B0F0"/>
                </a:solidFill>
                <a:latin typeface="微软雅黑" panose="020B0503020204020204" pitchFamily="34" charset="-122"/>
                <a:ea typeface="微软雅黑" panose="020B0503020204020204" pitchFamily="34" charset="-122"/>
                <a:sym typeface="+mn-ea"/>
              </a:rPr>
              <a:t>和玻璃疣（</a:t>
            </a:r>
            <a:r>
              <a:rPr lang="en-US" altLang="zh-CN" dirty="0">
                <a:solidFill>
                  <a:srgbClr val="00B0F0"/>
                </a:solidFill>
                <a:latin typeface="微软雅黑" panose="020B0503020204020204" pitchFamily="34" charset="-122"/>
                <a:ea typeface="微软雅黑" panose="020B0503020204020204" pitchFamily="34" charset="-122"/>
                <a:sym typeface="+mn-ea"/>
              </a:rPr>
              <a:t>DRRUSEN</a:t>
            </a:r>
            <a:r>
              <a:rPr lang="zh-CN" altLang="en-US" dirty="0">
                <a:solidFill>
                  <a:srgbClr val="00B0F0"/>
                </a:solidFill>
                <a:latin typeface="微软雅黑" panose="020B0503020204020204" pitchFamily="34" charset="-122"/>
                <a:ea typeface="微软雅黑" panose="020B0503020204020204" pitchFamily="34" charset="-122"/>
                <a:sym typeface="+mn-ea"/>
              </a:rPr>
              <a:t>）与正常，四种情况下的</a:t>
            </a:r>
            <a:r>
              <a:rPr lang="en-US" altLang="zh-CN" dirty="0">
                <a:solidFill>
                  <a:srgbClr val="00B0F0"/>
                </a:solidFill>
                <a:latin typeface="微软雅黑" panose="020B0503020204020204" pitchFamily="34" charset="-122"/>
                <a:ea typeface="微软雅黑" panose="020B0503020204020204" pitchFamily="34" charset="-122"/>
                <a:sym typeface="+mn-ea"/>
              </a:rPr>
              <a:t>OCT</a:t>
            </a:r>
            <a:r>
              <a:rPr lang="zh-CN" altLang="en-US" dirty="0">
                <a:solidFill>
                  <a:srgbClr val="00B0F0"/>
                </a:solidFill>
                <a:latin typeface="微软雅黑" panose="020B0503020204020204" pitchFamily="34" charset="-122"/>
                <a:ea typeface="微软雅黑" panose="020B0503020204020204" pitchFamily="34" charset="-122"/>
                <a:sym typeface="+mn-ea"/>
              </a:rPr>
              <a:t>图像。</a:t>
            </a:r>
            <a:endParaRPr kumimoji="1" lang="en-US" altLang="zh-CN" dirty="0">
              <a:solidFill>
                <a:srgbClr val="00B0F0"/>
              </a:solidFill>
              <a:latin typeface="黑体" panose="02010609060101010101" pitchFamily="49" charset="-122"/>
              <a:ea typeface="黑体" panose="02010609060101010101" pitchFamily="49" charset="-122"/>
              <a:cs typeface="微软雅黑" panose="020B0503020204020204" pitchFamily="34" charset="-122"/>
            </a:endParaRPr>
          </a:p>
        </p:txBody>
      </p:sp>
      <p:pic>
        <p:nvPicPr>
          <p:cNvPr id="3" name="图片 2" descr="捕获"/>
          <p:cNvPicPr>
            <a:picLocks noChangeAspect="1"/>
          </p:cNvPicPr>
          <p:nvPr/>
        </p:nvPicPr>
        <p:blipFill>
          <a:blip r:embed="rId3"/>
          <a:stretch>
            <a:fillRect/>
          </a:stretch>
        </p:blipFill>
        <p:spPr>
          <a:xfrm>
            <a:off x="7081520" y="1196340"/>
            <a:ext cx="4701540" cy="2226310"/>
          </a:xfrm>
          <a:prstGeom prst="rect">
            <a:avLst/>
          </a:prstGeom>
        </p:spPr>
      </p:pic>
      <p:pic>
        <p:nvPicPr>
          <p:cNvPr id="12" name="图片 11"/>
          <p:cNvPicPr>
            <a:picLocks noChangeAspect="1"/>
          </p:cNvPicPr>
          <p:nvPr/>
        </p:nvPicPr>
        <p:blipFill>
          <a:blip r:embed="rId4"/>
          <a:stretch>
            <a:fillRect/>
          </a:stretch>
        </p:blipFill>
        <p:spPr>
          <a:xfrm>
            <a:off x="7019925" y="3422650"/>
            <a:ext cx="4701540" cy="2564765"/>
          </a:xfrm>
          <a:prstGeom prst="rect">
            <a:avLst/>
          </a:prstGeom>
        </p:spPr>
      </p:pic>
      <p:sp>
        <p:nvSpPr>
          <p:cNvPr id="13" name="文本框 12"/>
          <p:cNvSpPr txBox="1"/>
          <p:nvPr/>
        </p:nvSpPr>
        <p:spPr>
          <a:xfrm>
            <a:off x="111125" y="6567757"/>
            <a:ext cx="10217862" cy="246221"/>
          </a:xfrm>
          <a:prstGeom prst="rect">
            <a:avLst/>
          </a:prstGeom>
          <a:noFill/>
        </p:spPr>
        <p:txBody>
          <a:bodyPr wrap="none" rtlCol="0" anchor="t">
            <a:spAutoFit/>
          </a:bodyPr>
          <a:lstStyle/>
          <a:p>
            <a:r>
              <a:rPr lang="zh-CN" altLang="en-US" sz="1000" dirty="0">
                <a:latin typeface="微软雅黑" panose="020B0503020204020204" pitchFamily="34" charset="-122"/>
                <a:ea typeface="微软雅黑" panose="020B0503020204020204" pitchFamily="34" charset="-122"/>
                <a:sym typeface="+mn-ea"/>
              </a:rPr>
              <a:t>Kermany D S , Goldbaum M , Cai W , et al. Identifying Medical Diagnoses and Treatable Diseases by Image-Based Deep Learning[J]. Cell, 2018, 172(5):1122–1131.e9.</a:t>
            </a:r>
            <a:endParaRPr lang="zh-CN" altLang="en-US" sz="1000" dirty="0">
              <a:latin typeface="微软雅黑" panose="020B0503020204020204" pitchFamily="34" charset="-122"/>
              <a:ea typeface="微软雅黑" panose="020B0503020204020204" pitchFamily="34" charset="-122"/>
            </a:endParaRPr>
          </a:p>
        </p:txBody>
      </p:sp>
      <p:sp>
        <p:nvSpPr>
          <p:cNvPr id="11" name="圆角矩形 199">
            <a:extLst>
              <a:ext uri="{FF2B5EF4-FFF2-40B4-BE49-F238E27FC236}">
                <a16:creationId xmlns:a16="http://schemas.microsoft.com/office/drawing/2014/main" id="{177A4D32-67A6-4D42-BBFC-0DDFA64D4EC6}"/>
              </a:ext>
            </a:extLst>
          </p:cNvPr>
          <p:cNvSpPr/>
          <p:nvPr/>
        </p:nvSpPr>
        <p:spPr>
          <a:xfrm>
            <a:off x="882548" y="4738066"/>
            <a:ext cx="5851117" cy="1237113"/>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rgbClr val="7030A0"/>
                </a:solidFill>
                <a:latin typeface="微软雅黑" panose="020B0503020204020204" pitchFamily="34" charset="-122"/>
                <a:ea typeface="微软雅黑" panose="020B0503020204020204" pitchFamily="34" charset="-122"/>
                <a:sym typeface="+mn-ea"/>
              </a:rPr>
              <a:t>2018</a:t>
            </a:r>
            <a:r>
              <a:rPr lang="zh-CN" altLang="en-US" sz="2000" dirty="0">
                <a:solidFill>
                  <a:srgbClr val="7030A0"/>
                </a:solidFill>
                <a:latin typeface="微软雅黑" panose="020B0503020204020204" pitchFamily="34" charset="-122"/>
                <a:ea typeface="微软雅黑" panose="020B0503020204020204" pitchFamily="34" charset="-122"/>
                <a:sym typeface="+mn-ea"/>
              </a:rPr>
              <a:t>年，加州大学圣迭戈分校的张康课题组在顶级期刊Cell上发表了用于精确诊断致盲性视网膜疾病的论文，实现了图像精准分类并且荣登封面。</a:t>
            </a:r>
            <a:endParaRPr lang="zh-CN" altLang="en-US" sz="2000"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12207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7" y="384062"/>
            <a:ext cx="702312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实例</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眼底病变分类</a:t>
            </a:r>
          </a:p>
        </p:txBody>
      </p:sp>
      <p:sp>
        <p:nvSpPr>
          <p:cNvPr id="2" name="文本框 1"/>
          <p:cNvSpPr txBox="1"/>
          <p:nvPr/>
        </p:nvSpPr>
        <p:spPr>
          <a:xfrm>
            <a:off x="337046" y="6611779"/>
            <a:ext cx="13723620" cy="246221"/>
          </a:xfrm>
          <a:prstGeom prst="rect">
            <a:avLst/>
          </a:prstGeom>
          <a:noFill/>
        </p:spPr>
        <p:txBody>
          <a:bodyPr wrap="square" rtlCol="0" anchor="t">
            <a:spAutoFit/>
          </a:bodyPr>
          <a:lstStyle/>
          <a:p>
            <a:r>
              <a:rPr lang="zh-CN" altLang="en-US" sz="1000" dirty="0">
                <a:sym typeface="+mn-ea"/>
              </a:rPr>
              <a:t>Kermany D S , Goldbaum M , Cai W , et al. Identifying Medical Diagnoses and Treatable Diseases by Image-Based Deep Learning[J]. Cell, 2018, 172(5):1122–1131.e9.</a:t>
            </a:r>
            <a:endParaRPr lang="zh-CN" altLang="en-US" sz="1000" dirty="0"/>
          </a:p>
        </p:txBody>
      </p:sp>
      <p:pic>
        <p:nvPicPr>
          <p:cNvPr id="13" name="图片 12" descr="捕获"/>
          <p:cNvPicPr>
            <a:picLocks noChangeAspect="1"/>
          </p:cNvPicPr>
          <p:nvPr/>
        </p:nvPicPr>
        <p:blipFill>
          <a:blip r:embed="rId2"/>
          <a:stretch>
            <a:fillRect/>
          </a:stretch>
        </p:blipFill>
        <p:spPr>
          <a:xfrm>
            <a:off x="6821388" y="1177568"/>
            <a:ext cx="4594860" cy="2388235"/>
          </a:xfrm>
          <a:prstGeom prst="rect">
            <a:avLst/>
          </a:prstGeom>
        </p:spPr>
      </p:pic>
      <p:pic>
        <p:nvPicPr>
          <p:cNvPr id="14" name="图片 13"/>
          <p:cNvPicPr>
            <a:picLocks noChangeAspect="1"/>
          </p:cNvPicPr>
          <p:nvPr/>
        </p:nvPicPr>
        <p:blipFill>
          <a:blip r:embed="rId3"/>
          <a:stretch>
            <a:fillRect/>
          </a:stretch>
        </p:blipFill>
        <p:spPr>
          <a:xfrm>
            <a:off x="6670321" y="3714149"/>
            <a:ext cx="5114925" cy="2233930"/>
          </a:xfrm>
          <a:prstGeom prst="rect">
            <a:avLst/>
          </a:prstGeom>
        </p:spPr>
      </p:pic>
      <p:sp>
        <p:nvSpPr>
          <p:cNvPr id="9" name="Rectangle 20"/>
          <p:cNvSpPr/>
          <p:nvPr/>
        </p:nvSpPr>
        <p:spPr>
          <a:xfrm>
            <a:off x="764996" y="1471438"/>
            <a:ext cx="5666438" cy="1800493"/>
          </a:xfrm>
          <a:prstGeom prst="rect">
            <a:avLst/>
          </a:prstGeom>
        </p:spPr>
        <p:txBody>
          <a:bodyPr wrap="square">
            <a:spAutoFit/>
          </a:bodyPr>
          <a:lstStyle/>
          <a:p>
            <a:pPr marL="342900" indent="-342900" defTabSz="457200">
              <a:lnSpc>
                <a:spcPct val="150000"/>
              </a:lnSpc>
              <a:buFont typeface="Wingdings" panose="05000000000000000000" pitchFamily="2" charset="2"/>
              <a:buChar char="u"/>
              <a:defRPr/>
            </a:pPr>
            <a:r>
              <a:rPr lang="zh-CN" altLang="en-US" sz="2000" b="1" dirty="0">
                <a:solidFill>
                  <a:srgbClr val="CC0099"/>
                </a:solidFill>
                <a:latin typeface="微软雅黑" panose="020B0503020204020204" pitchFamily="34" charset="-122"/>
                <a:ea typeface="微软雅黑" panose="020B0503020204020204" pitchFamily="34" charset="-122"/>
              </a:rPr>
              <a:t>方法流程：</a:t>
            </a:r>
            <a:endParaRPr lang="en-US" altLang="zh-CN" sz="2000" b="1" dirty="0">
              <a:solidFill>
                <a:srgbClr val="CC0099"/>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采集</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OCT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图像数据，并请专家标注病变类型</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Wingdings" panose="05000000000000000000" pitchFamily="2" charset="2"/>
              <a:buChar char="ü"/>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训练</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CNN</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分类模型并且在验证集上计算相关测评指标。</a:t>
            </a:r>
          </a:p>
        </p:txBody>
      </p:sp>
      <p:sp>
        <p:nvSpPr>
          <p:cNvPr id="15" name="圆角矩形 199">
            <a:extLst>
              <a:ext uri="{FF2B5EF4-FFF2-40B4-BE49-F238E27FC236}">
                <a16:creationId xmlns:a16="http://schemas.microsoft.com/office/drawing/2014/main" id="{177A4D32-67A6-4D42-BBFC-0DDFA64D4EC6}"/>
              </a:ext>
            </a:extLst>
          </p:cNvPr>
          <p:cNvSpPr/>
          <p:nvPr/>
        </p:nvSpPr>
        <p:spPr>
          <a:xfrm>
            <a:off x="944005" y="3565803"/>
            <a:ext cx="5308419" cy="1912845"/>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rgbClr val="7030A0"/>
                </a:solidFill>
                <a:latin typeface="微软雅黑" panose="020B0503020204020204" pitchFamily="34" charset="-122"/>
                <a:ea typeface="微软雅黑" panose="020B0503020204020204" pitchFamily="34" charset="-122"/>
              </a:rPr>
              <a:t>将该方法与人类专家的观察结果进行对比，发现在诊断眼底病变分类的评估指标方面，文章提出的方法表现比人类专家更精确并且稳定。此外采用迁移学习方法，</a:t>
            </a:r>
            <a:r>
              <a:rPr lang="zh-CN" altLang="en-US" sz="2000" dirty="0">
                <a:solidFill>
                  <a:srgbClr val="7030A0"/>
                </a:solidFill>
                <a:latin typeface="微软雅黑" panose="020B0503020204020204" pitchFamily="34" charset="-122"/>
                <a:ea typeface="微软雅黑" panose="020B0503020204020204" pitchFamily="34" charset="-122"/>
                <a:sym typeface="+mn-ea"/>
              </a:rPr>
              <a:t>该方法对肺炎以及胸片的鉴别准确度也高达</a:t>
            </a:r>
            <a:r>
              <a:rPr lang="zh-CN" altLang="en-US" sz="2000" b="1" dirty="0">
                <a:solidFill>
                  <a:srgbClr val="FF3300"/>
                </a:solidFill>
                <a:latin typeface="微软雅黑" panose="020B0503020204020204" pitchFamily="34" charset="-122"/>
                <a:ea typeface="微软雅黑" panose="020B0503020204020204" pitchFamily="34" charset="-122"/>
                <a:sym typeface="+mn-ea"/>
              </a:rPr>
              <a:t>90%以上</a:t>
            </a:r>
            <a:r>
              <a:rPr lang="zh-CN" altLang="en-US" sz="2000" dirty="0">
                <a:solidFill>
                  <a:srgbClr val="7030A0"/>
                </a:solidFill>
                <a:latin typeface="微软雅黑" panose="020B0503020204020204" pitchFamily="34" charset="-122"/>
                <a:ea typeface="微软雅黑" panose="020B0503020204020204" pitchFamily="34" charset="-122"/>
                <a:sym typeface="+mn-ea"/>
              </a:rPr>
              <a:t>。</a:t>
            </a:r>
            <a:endParaRPr lang="zh-CN" altLang="en-US" sz="2000"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70214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40427" y="384062"/>
            <a:ext cx="702312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实例</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皮肤病变分类</a:t>
            </a:r>
          </a:p>
        </p:txBody>
      </p:sp>
      <p:sp>
        <p:nvSpPr>
          <p:cNvPr id="10" name="Rectangle 20"/>
          <p:cNvSpPr/>
          <p:nvPr/>
        </p:nvSpPr>
        <p:spPr>
          <a:xfrm>
            <a:off x="0" y="1167347"/>
            <a:ext cx="6970426" cy="5124480"/>
          </a:xfrm>
          <a:prstGeom prst="rect">
            <a:avLst/>
          </a:prstGeom>
        </p:spPr>
        <p:txBody>
          <a:bodyPr wrap="square">
            <a:spAutoFit/>
          </a:bodyPr>
          <a:lstStyle/>
          <a:p>
            <a:pPr marL="342900" indent="-342900" defTabSz="457200">
              <a:lnSpc>
                <a:spcPct val="150000"/>
              </a:lnSpc>
              <a:buFont typeface="Wingdings" panose="05000000000000000000" pitchFamily="2" charset="2"/>
              <a:buChar char="u"/>
              <a:defRPr/>
            </a:pPr>
            <a:r>
              <a:rPr lang="zh-CN" altLang="en-US" sz="2000" b="1" dirty="0">
                <a:solidFill>
                  <a:srgbClr val="CC0099"/>
                </a:solidFill>
                <a:latin typeface="微软雅黑" panose="020B0503020204020204" pitchFamily="34" charset="-122"/>
                <a:ea typeface="微软雅黑" panose="020B0503020204020204" pitchFamily="34" charset="-122"/>
              </a:rPr>
              <a:t>背景：</a:t>
            </a:r>
            <a:endParaRPr lang="en-US" altLang="zh-CN" sz="2000" b="1" dirty="0">
              <a:solidFill>
                <a:srgbClr val="CC0099"/>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sym typeface="+mn-ea"/>
              </a:rPr>
              <a:t>美国有540万新发皮肤癌病例2每年。五分之一的美国人将在其一生中被诊断出患有皮肤恶性肿瘤。虽然黑色素瘤占美国所有皮肤癌的不到5％，但它们占所有皮肤癌相关死亡的约75％，并且仅在美国每年造成10,000多人死亡。早期检测至关重要，因为如果在最早阶段检测到，黑素瘤的估计5年生存率从超过99％下降到最近阶段检测到的约14％。</a:t>
            </a:r>
          </a:p>
          <a:p>
            <a:pPr marL="7429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sym typeface="+mn-ea"/>
              </a:rPr>
              <a:t>右图中上半部分是</a:t>
            </a:r>
            <a:r>
              <a:rPr lang="zh-CN" altLang="en-US" dirty="0">
                <a:solidFill>
                  <a:srgbClr val="FF0000"/>
                </a:solidFill>
                <a:latin typeface="微软雅黑" panose="020B0503020204020204" pitchFamily="34" charset="-122"/>
                <a:ea typeface="微软雅黑" panose="020B0503020204020204" pitchFamily="34" charset="-122"/>
                <a:sym typeface="+mn-ea"/>
              </a:rPr>
              <a:t>良性病变</a:t>
            </a:r>
            <a:r>
              <a:rPr lang="zh-CN" altLang="en-US" dirty="0">
                <a:latin typeface="微软雅黑" panose="020B0503020204020204" pitchFamily="34" charset="-122"/>
                <a:ea typeface="微软雅黑" panose="020B0503020204020204" pitchFamily="34" charset="-122"/>
                <a:sym typeface="+mn-ea"/>
              </a:rPr>
              <a:t>下半部分是</a:t>
            </a:r>
            <a:r>
              <a:rPr lang="zh-CN" altLang="en-US" dirty="0">
                <a:solidFill>
                  <a:srgbClr val="FF0000"/>
                </a:solidFill>
                <a:latin typeface="微软雅黑" panose="020B0503020204020204" pitchFamily="34" charset="-122"/>
                <a:ea typeface="微软雅黑" panose="020B0503020204020204" pitchFamily="34" charset="-122"/>
                <a:sym typeface="+mn-ea"/>
              </a:rPr>
              <a:t>恶性病变</a:t>
            </a:r>
            <a:r>
              <a:rPr lang="zh-CN" altLang="en-US" dirty="0">
                <a:latin typeface="微软雅黑" panose="020B0503020204020204" pitchFamily="34" charset="-122"/>
                <a:ea typeface="微软雅黑" panose="020B0503020204020204" pitchFamily="34" charset="-122"/>
                <a:sym typeface="+mn-ea"/>
              </a:rPr>
              <a:t>，分别是上皮细胞的病变，黑色素细胞的病变以及皮肤镜下黑色素细胞的病变。Andre Esteva团队，基于 GoogleNet Inception v3 设计了分类器，其准确程度也要比皮肤科医生优越，论文发表在顶级期刊</a:t>
            </a:r>
            <a:r>
              <a:rPr lang="zh-CN" altLang="en-US" dirty="0">
                <a:solidFill>
                  <a:srgbClr val="FF0000"/>
                </a:solidFill>
                <a:latin typeface="微软雅黑" panose="020B0503020204020204" pitchFamily="34" charset="-122"/>
                <a:ea typeface="微软雅黑" panose="020B0503020204020204" pitchFamily="34" charset="-122"/>
                <a:sym typeface="+mn-ea"/>
              </a:rPr>
              <a:t>Nature</a:t>
            </a:r>
            <a:r>
              <a:rPr lang="zh-CN" altLang="en-US" dirty="0">
                <a:latin typeface="微软雅黑" panose="020B0503020204020204" pitchFamily="34" charset="-122"/>
                <a:ea typeface="微软雅黑" panose="020B0503020204020204" pitchFamily="34" charset="-122"/>
                <a:sym typeface="+mn-ea"/>
              </a:rPr>
              <a:t>上。</a:t>
            </a:r>
            <a:endParaRPr lang="zh-CN" altLang="en-US" sz="1800" dirty="0">
              <a:latin typeface="微软雅黑" panose="020B0503020204020204" pitchFamily="34" charset="-122"/>
              <a:ea typeface="微软雅黑" panose="020B0503020204020204" pitchFamily="34" charset="-122"/>
            </a:endParaRPr>
          </a:p>
        </p:txBody>
      </p:sp>
      <p:pic>
        <p:nvPicPr>
          <p:cNvPr id="8" name="图片 7" descr="捕获"/>
          <p:cNvPicPr>
            <a:picLocks noChangeAspect="1"/>
          </p:cNvPicPr>
          <p:nvPr/>
        </p:nvPicPr>
        <p:blipFill>
          <a:blip r:embed="rId3"/>
          <a:stretch>
            <a:fillRect/>
          </a:stretch>
        </p:blipFill>
        <p:spPr>
          <a:xfrm>
            <a:off x="6970426" y="1379859"/>
            <a:ext cx="6115904" cy="4759839"/>
          </a:xfrm>
          <a:prstGeom prst="rect">
            <a:avLst/>
          </a:prstGeom>
        </p:spPr>
      </p:pic>
      <p:sp>
        <p:nvSpPr>
          <p:cNvPr id="4" name="文本框 3"/>
          <p:cNvSpPr txBox="1"/>
          <p:nvPr/>
        </p:nvSpPr>
        <p:spPr>
          <a:xfrm>
            <a:off x="557194" y="6611779"/>
            <a:ext cx="11467538" cy="246221"/>
          </a:xfrm>
          <a:prstGeom prst="rect">
            <a:avLst/>
          </a:prstGeom>
          <a:noFill/>
        </p:spPr>
        <p:txBody>
          <a:bodyPr wrap="square" rtlCol="0" anchor="t">
            <a:spAutoFit/>
          </a:bodyPr>
          <a:lstStyle/>
          <a:p>
            <a:r>
              <a:rPr lang="zh-CN" altLang="en-US" sz="1000" dirty="0">
                <a:latin typeface="微软雅黑" panose="020B0503020204020204" pitchFamily="34" charset="-122"/>
                <a:ea typeface="微软雅黑" panose="020B0503020204020204" pitchFamily="34" charset="-122"/>
                <a:sym typeface="+mn-ea"/>
              </a:rPr>
              <a:t>Esteva A , Kuprel B , Novoa R A , et al. Dermatologist-level classification of skin cancer with deep neural networks[J]. Nature, 2017, 542(7639):115-118.</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5954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7" y="384062"/>
            <a:ext cx="702312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实例</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皮肤病变分类</a:t>
            </a:r>
          </a:p>
        </p:txBody>
      </p:sp>
      <p:pic>
        <p:nvPicPr>
          <p:cNvPr id="2051" name="Content Placeholder 3"/>
          <p:cNvPicPr>
            <a:picLocks noGrp="1"/>
          </p:cNvPicPr>
          <p:nvPr>
            <p:ph idx="4294967295"/>
          </p:nvPr>
        </p:nvPicPr>
        <p:blipFill>
          <a:blip r:embed="rId2"/>
          <a:srcRect/>
          <a:stretch>
            <a:fillRect/>
          </a:stretch>
        </p:blipFill>
        <p:spPr>
          <a:xfrm>
            <a:off x="421014" y="1552909"/>
            <a:ext cx="11577955" cy="2034540"/>
          </a:xfrm>
        </p:spPr>
      </p:pic>
      <p:pic>
        <p:nvPicPr>
          <p:cNvPr id="7" name="图片 6" descr="捕获"/>
          <p:cNvPicPr>
            <a:picLocks noChangeAspect="1"/>
          </p:cNvPicPr>
          <p:nvPr/>
        </p:nvPicPr>
        <p:blipFill>
          <a:blip r:embed="rId3"/>
          <a:stretch>
            <a:fillRect/>
          </a:stretch>
        </p:blipFill>
        <p:spPr>
          <a:xfrm>
            <a:off x="5869940" y="3785235"/>
            <a:ext cx="6294120" cy="2284095"/>
          </a:xfrm>
          <a:prstGeom prst="rect">
            <a:avLst/>
          </a:prstGeom>
        </p:spPr>
      </p:pic>
      <p:sp>
        <p:nvSpPr>
          <p:cNvPr id="9" name="圆角矩形 199">
            <a:extLst>
              <a:ext uri="{FF2B5EF4-FFF2-40B4-BE49-F238E27FC236}">
                <a16:creationId xmlns:a16="http://schemas.microsoft.com/office/drawing/2014/main" id="{177A4D32-67A6-4D42-BBFC-0DDFA64D4EC6}"/>
              </a:ext>
            </a:extLst>
          </p:cNvPr>
          <p:cNvSpPr/>
          <p:nvPr/>
        </p:nvSpPr>
        <p:spPr>
          <a:xfrm>
            <a:off x="561521" y="3970859"/>
            <a:ext cx="5308419" cy="1912845"/>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rgbClr val="7030A0"/>
                </a:solidFill>
                <a:latin typeface="微软雅黑" panose="020B0503020204020204" pitchFamily="34" charset="-122"/>
                <a:ea typeface="微软雅黑" panose="020B0503020204020204" pitchFamily="34" charset="-122"/>
              </a:rPr>
              <a:t>AUC</a:t>
            </a:r>
            <a:r>
              <a:rPr lang="zh-CN" altLang="en-US" sz="2000" dirty="0">
                <a:solidFill>
                  <a:srgbClr val="7030A0"/>
                </a:solidFill>
                <a:latin typeface="微软雅黑" panose="020B0503020204020204" pitchFamily="34" charset="-122"/>
                <a:ea typeface="微软雅黑" panose="020B0503020204020204" pitchFamily="34" charset="-122"/>
              </a:rPr>
              <a:t>是</a:t>
            </a:r>
            <a:r>
              <a:rPr lang="en-US" altLang="zh-CN" sz="2000" dirty="0">
                <a:solidFill>
                  <a:srgbClr val="7030A0"/>
                </a:solidFill>
                <a:latin typeface="微软雅黑" panose="020B0503020204020204" pitchFamily="34" charset="-122"/>
                <a:ea typeface="微软雅黑" panose="020B0503020204020204" pitchFamily="34" charset="-122"/>
              </a:rPr>
              <a:t>CNN</a:t>
            </a:r>
            <a:r>
              <a:rPr lang="zh-CN" altLang="en-US" sz="2000" dirty="0">
                <a:solidFill>
                  <a:srgbClr val="7030A0"/>
                </a:solidFill>
                <a:latin typeface="微软雅黑" panose="020B0503020204020204" pitchFamily="34" charset="-122"/>
                <a:ea typeface="微软雅黑" panose="020B0503020204020204" pitchFamily="34" charset="-122"/>
              </a:rPr>
              <a:t>对性能的度量，最大值为</a:t>
            </a:r>
            <a:r>
              <a:rPr lang="en-US" altLang="zh-CN" sz="2000" dirty="0">
                <a:solidFill>
                  <a:srgbClr val="7030A0"/>
                </a:solidFill>
                <a:latin typeface="微软雅黑" panose="020B0503020204020204" pitchFamily="34" charset="-122"/>
                <a:ea typeface="微软雅黑" panose="020B0503020204020204" pitchFamily="34" charset="-122"/>
              </a:rPr>
              <a:t>1</a:t>
            </a:r>
            <a:r>
              <a:rPr lang="zh-CN" altLang="en-US" sz="2000" dirty="0">
                <a:solidFill>
                  <a:srgbClr val="7030A0"/>
                </a:solidFill>
                <a:latin typeface="微软雅黑" panose="020B0503020204020204" pitchFamily="34" charset="-122"/>
                <a:ea typeface="微软雅黑" panose="020B0503020204020204" pitchFamily="34" charset="-122"/>
              </a:rPr>
              <a:t>。如果皮肤科医生的敏感性</a:t>
            </a:r>
            <a:r>
              <a:rPr lang="en-US" altLang="zh-CN" sz="2000" dirty="0">
                <a:solidFill>
                  <a:srgbClr val="7030A0"/>
                </a:solidFill>
                <a:latin typeface="微软雅黑" panose="020B0503020204020204" pitchFamily="34" charset="-122"/>
                <a:ea typeface="微软雅黑" panose="020B0503020204020204" pitchFamily="34" charset="-122"/>
              </a:rPr>
              <a:t>-</a:t>
            </a:r>
            <a:r>
              <a:rPr lang="zh-CN" altLang="en-US" sz="2000" dirty="0">
                <a:solidFill>
                  <a:srgbClr val="7030A0"/>
                </a:solidFill>
                <a:latin typeface="微软雅黑" panose="020B0503020204020204" pitchFamily="34" charset="-122"/>
                <a:ea typeface="微软雅黑" panose="020B0503020204020204" pitchFamily="34" charset="-122"/>
              </a:rPr>
              <a:t>特异性点位于蓝色曲线以下</a:t>
            </a:r>
            <a:r>
              <a:rPr lang="en-US" altLang="zh-CN" sz="2000" dirty="0">
                <a:solidFill>
                  <a:srgbClr val="7030A0"/>
                </a:solidFill>
                <a:latin typeface="微软雅黑" panose="020B0503020204020204" pitchFamily="34" charset="-122"/>
                <a:ea typeface="微软雅黑" panose="020B0503020204020204" pitchFamily="34" charset="-122"/>
              </a:rPr>
              <a:t>(</a:t>
            </a:r>
            <a:r>
              <a:rPr lang="zh-CN" altLang="en-US" sz="2000" dirty="0">
                <a:solidFill>
                  <a:srgbClr val="7030A0"/>
                </a:solidFill>
                <a:latin typeface="微软雅黑" panose="020B0503020204020204" pitchFamily="34" charset="-122"/>
                <a:ea typeface="微软雅黑" panose="020B0503020204020204" pitchFamily="34" charset="-122"/>
              </a:rPr>
              <a:t>大多数情况下都是这样</a:t>
            </a:r>
            <a:r>
              <a:rPr lang="en-US" altLang="zh-CN" sz="2000" dirty="0">
                <a:solidFill>
                  <a:srgbClr val="7030A0"/>
                </a:solidFill>
                <a:latin typeface="微软雅黑" panose="020B0503020204020204" pitchFamily="34" charset="-122"/>
                <a:ea typeface="微软雅黑" panose="020B0503020204020204" pitchFamily="34" charset="-122"/>
              </a:rPr>
              <a:t>)</a:t>
            </a:r>
            <a:r>
              <a:rPr lang="zh-CN" altLang="en-US" sz="2000" dirty="0">
                <a:solidFill>
                  <a:srgbClr val="7030A0"/>
                </a:solidFill>
                <a:latin typeface="微软雅黑" panose="020B0503020204020204" pitchFamily="34" charset="-122"/>
                <a:ea typeface="微软雅黑" panose="020B0503020204020204" pitchFamily="34" charset="-122"/>
              </a:rPr>
              <a:t>，</a:t>
            </a:r>
            <a:r>
              <a:rPr lang="en-US" altLang="zh-CN" sz="2000" dirty="0">
                <a:solidFill>
                  <a:srgbClr val="7030A0"/>
                </a:solidFill>
                <a:latin typeface="微软雅黑" panose="020B0503020204020204" pitchFamily="34" charset="-122"/>
                <a:ea typeface="微软雅黑" panose="020B0503020204020204" pitchFamily="34" charset="-122"/>
              </a:rPr>
              <a:t>CNN</a:t>
            </a:r>
            <a:r>
              <a:rPr lang="zh-CN" altLang="en-US" sz="2000" dirty="0">
                <a:solidFill>
                  <a:srgbClr val="7030A0"/>
                </a:solidFill>
                <a:latin typeface="微软雅黑" panose="020B0503020204020204" pitchFamily="34" charset="-122"/>
                <a:ea typeface="微软雅黑" panose="020B0503020204020204" pitchFamily="34" charset="-122"/>
              </a:rPr>
              <a:t>的性能将优于皮肤科医生，可以直观看到文章提出的方法表现比人类专家更精确。</a:t>
            </a:r>
          </a:p>
        </p:txBody>
      </p:sp>
    </p:spTree>
    <p:extLst>
      <p:ext uri="{BB962C8B-B14F-4D97-AF65-F5344CB8AC3E}">
        <p14:creationId xmlns:p14="http://schemas.microsoft.com/office/powerpoint/2010/main" val="23989228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9773781"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实例</a:t>
            </a:r>
            <a:r>
              <a:rPr kumimoji="1" lang="en-US" altLang="zh-CN"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肺结节检测</a:t>
            </a:r>
          </a:p>
        </p:txBody>
      </p:sp>
      <p:sp>
        <p:nvSpPr>
          <p:cNvPr id="2" name="文本框 1"/>
          <p:cNvSpPr txBox="1"/>
          <p:nvPr/>
        </p:nvSpPr>
        <p:spPr>
          <a:xfrm>
            <a:off x="332740" y="6557416"/>
            <a:ext cx="11292205" cy="246221"/>
          </a:xfrm>
          <a:prstGeom prst="rect">
            <a:avLst/>
          </a:prstGeom>
          <a:noFill/>
        </p:spPr>
        <p:txBody>
          <a:bodyPr wrap="square" rtlCol="0" anchor="t">
            <a:spAutoFit/>
          </a:bodyPr>
          <a:lstStyle/>
          <a:p>
            <a:r>
              <a:rPr lang="zh-CN" altLang="en-US" sz="1000" dirty="0">
                <a:latin typeface="微软雅黑" panose="020B0503020204020204" pitchFamily="34" charset="-122"/>
                <a:ea typeface="微软雅黑" panose="020B0503020204020204" pitchFamily="34" charset="-122"/>
              </a:rPr>
              <a:t>Ding J , Li A , Hu Z , et al. Accurate Pulmonary Nodule Detection in Computed Tomography Images Using Deep Convolutional Neural Networks[J]. 2017.</a:t>
            </a:r>
          </a:p>
        </p:txBody>
      </p:sp>
      <p:pic>
        <p:nvPicPr>
          <p:cNvPr id="5" name="图片 4" descr="捕获"/>
          <p:cNvPicPr>
            <a:picLocks noChangeAspect="1"/>
          </p:cNvPicPr>
          <p:nvPr/>
        </p:nvPicPr>
        <p:blipFill>
          <a:blip r:embed="rId3"/>
          <a:stretch>
            <a:fillRect/>
          </a:stretch>
        </p:blipFill>
        <p:spPr>
          <a:xfrm>
            <a:off x="6915785" y="1478280"/>
            <a:ext cx="5060950" cy="2326640"/>
          </a:xfrm>
          <a:prstGeom prst="rect">
            <a:avLst/>
          </a:prstGeom>
        </p:spPr>
      </p:pic>
      <p:pic>
        <p:nvPicPr>
          <p:cNvPr id="9" name="图片 8" descr="捕获"/>
          <p:cNvPicPr>
            <a:picLocks noChangeAspect="1"/>
          </p:cNvPicPr>
          <p:nvPr/>
        </p:nvPicPr>
        <p:blipFill>
          <a:blip r:embed="rId4"/>
          <a:stretch>
            <a:fillRect/>
          </a:stretch>
        </p:blipFill>
        <p:spPr>
          <a:xfrm>
            <a:off x="6915785" y="4003040"/>
            <a:ext cx="4709160" cy="2073910"/>
          </a:xfrm>
          <a:prstGeom prst="rect">
            <a:avLst/>
          </a:prstGeom>
        </p:spPr>
      </p:pic>
      <p:sp>
        <p:nvSpPr>
          <p:cNvPr id="10" name="Rectangle 20"/>
          <p:cNvSpPr/>
          <p:nvPr/>
        </p:nvSpPr>
        <p:spPr>
          <a:xfrm>
            <a:off x="525152" y="1272567"/>
            <a:ext cx="6235411" cy="2215991"/>
          </a:xfrm>
          <a:prstGeom prst="rect">
            <a:avLst/>
          </a:prstGeom>
        </p:spPr>
        <p:txBody>
          <a:bodyPr wrap="square">
            <a:spAutoFit/>
          </a:bodyPr>
          <a:lstStyle/>
          <a:p>
            <a:pPr marL="342900" indent="-342900" defTabSz="457200">
              <a:lnSpc>
                <a:spcPct val="150000"/>
              </a:lnSpc>
              <a:buFont typeface="Wingdings" panose="05000000000000000000" pitchFamily="2" charset="2"/>
              <a:buChar char="u"/>
              <a:defRPr/>
            </a:pPr>
            <a:r>
              <a:rPr lang="zh-CN" altLang="en-US" sz="2000" b="1" dirty="0">
                <a:solidFill>
                  <a:srgbClr val="CC0099"/>
                </a:solidFill>
                <a:latin typeface="微软雅黑" panose="020B0503020204020204" pitchFamily="34" charset="-122"/>
                <a:ea typeface="微软雅黑" panose="020B0503020204020204" pitchFamily="34" charset="-122"/>
              </a:rPr>
              <a:t>背景：</a:t>
            </a:r>
            <a:endParaRPr lang="en-US" altLang="zh-CN" sz="2000" b="1" dirty="0">
              <a:solidFill>
                <a:srgbClr val="CC0099"/>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sym typeface="+mn-ea"/>
              </a:rPr>
              <a:t>       早期发现肺癌是提高患者生存机会的最有希望的方法。计算机断层扫描（CT）图像中准确的肺结节检测是诊断肺癌的关键步骤。</a:t>
            </a:r>
            <a:r>
              <a:rPr lang="zh-CN" altLang="en-US" dirty="0">
                <a:solidFill>
                  <a:srgbClr val="FF3300"/>
                </a:solidFill>
                <a:latin typeface="微软雅黑" panose="020B0503020204020204" pitchFamily="34" charset="-122"/>
                <a:ea typeface="微软雅黑" panose="020B0503020204020204" pitchFamily="34" charset="-122"/>
                <a:sym typeface="+mn-ea"/>
              </a:rPr>
              <a:t>北京大学王立威教授</a:t>
            </a:r>
            <a:r>
              <a:rPr lang="zh-CN" altLang="en-US" dirty="0">
                <a:latin typeface="微软雅黑" panose="020B0503020204020204" pitchFamily="34" charset="-122"/>
                <a:ea typeface="微软雅黑" panose="020B0503020204020204" pitchFamily="34" charset="-122"/>
                <a:sym typeface="+mn-ea"/>
              </a:rPr>
              <a:t>指导的LAB2112团队获得了决赛总冠军，并将他们的方法发表在在</a:t>
            </a:r>
            <a:r>
              <a:rPr lang="en-US" altLang="zh-CN" dirty="0">
                <a:solidFill>
                  <a:srgbClr val="FF0000"/>
                </a:solidFill>
                <a:latin typeface="微软雅黑" panose="020B0503020204020204" pitchFamily="34" charset="-122"/>
                <a:ea typeface="微软雅黑" panose="020B0503020204020204" pitchFamily="34" charset="-122"/>
                <a:sym typeface="+mn-ea"/>
              </a:rPr>
              <a:t>MICCAI</a:t>
            </a:r>
            <a:r>
              <a:rPr lang="zh-CN" altLang="en-US" dirty="0">
                <a:latin typeface="微软雅黑" panose="020B0503020204020204" pitchFamily="34" charset="-122"/>
                <a:ea typeface="微软雅黑" panose="020B0503020204020204" pitchFamily="34" charset="-122"/>
                <a:sym typeface="+mn-ea"/>
              </a:rPr>
              <a:t>。</a:t>
            </a:r>
          </a:p>
        </p:txBody>
      </p:sp>
      <p:sp>
        <p:nvSpPr>
          <p:cNvPr id="11" name="Rectangle 20"/>
          <p:cNvSpPr/>
          <p:nvPr/>
        </p:nvSpPr>
        <p:spPr>
          <a:xfrm>
            <a:off x="525151" y="3385195"/>
            <a:ext cx="6235411" cy="3046988"/>
          </a:xfrm>
          <a:prstGeom prst="rect">
            <a:avLst/>
          </a:prstGeom>
        </p:spPr>
        <p:txBody>
          <a:bodyPr wrap="square">
            <a:spAutoFit/>
          </a:bodyPr>
          <a:lstStyle/>
          <a:p>
            <a:pPr marL="342900" indent="-342900" defTabSz="457200">
              <a:lnSpc>
                <a:spcPct val="150000"/>
              </a:lnSpc>
              <a:buFont typeface="Wingdings" panose="05000000000000000000" pitchFamily="2" charset="2"/>
              <a:buChar char="u"/>
              <a:defRPr/>
            </a:pPr>
            <a:r>
              <a:rPr lang="zh-CN" altLang="en-US" sz="2000" b="1" dirty="0">
                <a:solidFill>
                  <a:srgbClr val="CC0099"/>
                </a:solidFill>
                <a:latin typeface="微软雅黑" panose="020B0503020204020204" pitchFamily="34" charset="-122"/>
                <a:ea typeface="微软雅黑" panose="020B0503020204020204" pitchFamily="34" charset="-122"/>
              </a:rPr>
              <a:t>方法简介：</a:t>
            </a:r>
            <a:endParaRPr lang="en-US" altLang="zh-CN" sz="2000" b="1" dirty="0">
              <a:solidFill>
                <a:srgbClr val="CC0099"/>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sym typeface="+mn-ea"/>
              </a:rPr>
              <a:t>       </a:t>
            </a:r>
            <a:r>
              <a:rPr lang="zh-CN" altLang="en-US" dirty="0">
                <a:solidFill>
                  <a:srgbClr val="FF3300"/>
                </a:solidFill>
                <a:latin typeface="微软雅黑" panose="020B0503020204020204" pitchFamily="34" charset="-122"/>
                <a:ea typeface="微软雅黑" panose="020B0503020204020204" pitchFamily="34" charset="-122"/>
                <a:sym typeface="+mn-ea"/>
              </a:rPr>
              <a:t>贾丁等人</a:t>
            </a:r>
            <a:r>
              <a:rPr lang="zh-CN" altLang="en-US" dirty="0">
                <a:latin typeface="微软雅黑" panose="020B0503020204020204" pitchFamily="34" charset="-122"/>
                <a:ea typeface="微软雅黑" panose="020B0503020204020204" pitchFamily="34" charset="-122"/>
                <a:sym typeface="+mn-ea"/>
              </a:rPr>
              <a:t>在阿里天池肺结节检测比赛中提出了一种基于</a:t>
            </a:r>
            <a:r>
              <a:rPr lang="zh-CN" altLang="en-US" dirty="0">
                <a:solidFill>
                  <a:srgbClr val="FF3300"/>
                </a:solidFill>
                <a:latin typeface="微软雅黑" panose="020B0503020204020204" pitchFamily="34" charset="-122"/>
                <a:ea typeface="微软雅黑" panose="020B0503020204020204" pitchFamily="34" charset="-122"/>
                <a:sym typeface="+mn-ea"/>
              </a:rPr>
              <a:t>深层卷积神经网络（</a:t>
            </a:r>
            <a:r>
              <a:rPr lang="en-US" altLang="zh-CN" dirty="0">
                <a:solidFill>
                  <a:srgbClr val="FF3300"/>
                </a:solidFill>
                <a:latin typeface="微软雅黑" panose="020B0503020204020204" pitchFamily="34" charset="-122"/>
                <a:ea typeface="微软雅黑" panose="020B0503020204020204" pitchFamily="34" charset="-122"/>
                <a:sym typeface="+mn-ea"/>
              </a:rPr>
              <a:t>DCNN</a:t>
            </a:r>
            <a:r>
              <a:rPr lang="zh-CN" altLang="en-US" dirty="0">
                <a:solidFill>
                  <a:srgbClr val="FF3300"/>
                </a:solidFill>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的新型计算机辅助检测（</a:t>
            </a:r>
            <a:r>
              <a:rPr lang="en-US" altLang="zh-CN" dirty="0">
                <a:latin typeface="微软雅黑" panose="020B0503020204020204" pitchFamily="34" charset="-122"/>
                <a:ea typeface="微软雅黑" panose="020B0503020204020204" pitchFamily="34" charset="-122"/>
                <a:sym typeface="+mn-ea"/>
              </a:rPr>
              <a:t>CAD</a:t>
            </a:r>
            <a:r>
              <a:rPr lang="zh-CN" altLang="en-US" dirty="0">
                <a:latin typeface="微软雅黑" panose="020B0503020204020204" pitchFamily="34" charset="-122"/>
                <a:ea typeface="微软雅黑" panose="020B0503020204020204" pitchFamily="34" charset="-122"/>
                <a:sym typeface="+mn-ea"/>
              </a:rPr>
              <a:t>）系统，用于精确的肺结节检测。在所提出的</a:t>
            </a:r>
            <a:r>
              <a:rPr lang="en-US" altLang="zh-CN" dirty="0">
                <a:latin typeface="微软雅黑" panose="020B0503020204020204" pitchFamily="34" charset="-122"/>
                <a:ea typeface="微软雅黑" panose="020B0503020204020204" pitchFamily="34" charset="-122"/>
                <a:sym typeface="+mn-ea"/>
              </a:rPr>
              <a:t>CAD</a:t>
            </a:r>
            <a:r>
              <a:rPr lang="zh-CN" altLang="en-US" dirty="0">
                <a:latin typeface="微软雅黑" panose="020B0503020204020204" pitchFamily="34" charset="-122"/>
                <a:ea typeface="微软雅黑" panose="020B0503020204020204" pitchFamily="34" charset="-122"/>
                <a:sym typeface="+mn-ea"/>
              </a:rPr>
              <a:t>系统中，首先将反卷积结构</a:t>
            </a:r>
            <a:r>
              <a:rPr lang="zh-CN" altLang="en-US" dirty="0">
                <a:solidFill>
                  <a:srgbClr val="FF3300"/>
                </a:solidFill>
                <a:latin typeface="微软雅黑" panose="020B0503020204020204" pitchFamily="34" charset="-122"/>
                <a:ea typeface="微软雅黑" panose="020B0503020204020204" pitchFamily="34" charset="-122"/>
                <a:sym typeface="+mn-ea"/>
              </a:rPr>
              <a:t>引入</a:t>
            </a:r>
            <a:r>
              <a:rPr lang="en-US" altLang="zh-CN" dirty="0">
                <a:solidFill>
                  <a:srgbClr val="FF3300"/>
                </a:solidFill>
                <a:latin typeface="微软雅黑" panose="020B0503020204020204" pitchFamily="34" charset="-122"/>
                <a:ea typeface="微软雅黑" panose="020B0503020204020204" pitchFamily="34" charset="-122"/>
                <a:sym typeface="+mn-ea"/>
              </a:rPr>
              <a:t>faster-</a:t>
            </a:r>
            <a:r>
              <a:rPr lang="en-US" altLang="zh-CN" dirty="0" err="1">
                <a:solidFill>
                  <a:srgbClr val="FF3300"/>
                </a:solidFill>
                <a:latin typeface="微软雅黑" panose="020B0503020204020204" pitchFamily="34" charset="-122"/>
                <a:ea typeface="微软雅黑" panose="020B0503020204020204" pitchFamily="34" charset="-122"/>
                <a:sym typeface="+mn-ea"/>
              </a:rPr>
              <a:t>rcnn</a:t>
            </a:r>
            <a:r>
              <a:rPr lang="zh-CN" altLang="en-US" dirty="0">
                <a:latin typeface="微软雅黑" panose="020B0503020204020204" pitchFamily="34" charset="-122"/>
                <a:ea typeface="微软雅黑" panose="020B0503020204020204" pitchFamily="34" charset="-122"/>
                <a:sym typeface="+mn-ea"/>
              </a:rPr>
              <a:t>，用于轴向切片上的候选区域检测。然后，使用三维</a:t>
            </a:r>
            <a:r>
              <a:rPr lang="en-US" altLang="zh-CN" dirty="0">
                <a:latin typeface="微软雅黑" panose="020B0503020204020204" pitchFamily="34" charset="-122"/>
                <a:ea typeface="微软雅黑" panose="020B0503020204020204" pitchFamily="34" charset="-122"/>
                <a:sym typeface="+mn-ea"/>
              </a:rPr>
              <a:t>DCNN</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3D DCNN</a:t>
            </a:r>
            <a:r>
              <a:rPr lang="zh-CN" altLang="en-US" dirty="0">
                <a:latin typeface="微软雅黑" panose="020B0503020204020204" pitchFamily="34" charset="-122"/>
                <a:ea typeface="微软雅黑" panose="020B0503020204020204" pitchFamily="34" charset="-122"/>
                <a:sym typeface="+mn-ea"/>
              </a:rPr>
              <a:t>）减少假阳性的出现。达到的效果与相关方法的对比也有明显的提升。</a:t>
            </a:r>
          </a:p>
        </p:txBody>
      </p:sp>
    </p:spTree>
    <p:extLst>
      <p:ext uri="{BB962C8B-B14F-4D97-AF65-F5344CB8AC3E}">
        <p14:creationId xmlns:p14="http://schemas.microsoft.com/office/powerpoint/2010/main" val="411391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0332" y="400051"/>
            <a:ext cx="4789757" cy="646331"/>
          </a:xfrm>
          <a:prstGeom prst="rect">
            <a:avLst/>
          </a:prstGeom>
        </p:spPr>
        <p:txBody>
          <a:bodyPr wrap="square">
            <a:spAutoFit/>
          </a:bodyPr>
          <a:lstStyle/>
          <a:p>
            <a:pPr>
              <a:defRPr/>
            </a:pPr>
            <a:r>
              <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两</a:t>
            </a:r>
            <a:r>
              <a:rPr kumimoji="1" lang="zh-CN" altLang="en-US" sz="3600" b="1" dirty="0">
                <a:solidFill>
                  <a:prstClr val="black"/>
                </a:solidFill>
                <a:latin typeface="微软雅黑" panose="020B0503020204020204" pitchFamily="34" charset="-122"/>
                <a:ea typeface="微软雅黑" panose="020B0503020204020204" pitchFamily="34" charset="-122"/>
              </a:rPr>
              <a:t>阶段方法</a:t>
            </a:r>
          </a:p>
        </p:txBody>
      </p:sp>
      <p:pic>
        <p:nvPicPr>
          <p:cNvPr id="6" name="图片 5">
            <a:extLst>
              <a:ext uri="{FF2B5EF4-FFF2-40B4-BE49-F238E27FC236}">
                <a16:creationId xmlns:a16="http://schemas.microsoft.com/office/drawing/2014/main" id="{CE70935A-7B1D-8C48-98D9-56FF802DB5D0}"/>
              </a:ext>
            </a:extLst>
          </p:cNvPr>
          <p:cNvPicPr>
            <a:picLocks noChangeAspect="1"/>
          </p:cNvPicPr>
          <p:nvPr/>
        </p:nvPicPr>
        <p:blipFill>
          <a:blip r:embed="rId3"/>
          <a:stretch>
            <a:fillRect/>
          </a:stretch>
        </p:blipFill>
        <p:spPr>
          <a:xfrm>
            <a:off x="3013877" y="1851046"/>
            <a:ext cx="5651193" cy="2002205"/>
          </a:xfrm>
          <a:prstGeom prst="rect">
            <a:avLst/>
          </a:prstGeom>
        </p:spPr>
      </p:pic>
      <p:sp>
        <p:nvSpPr>
          <p:cNvPr id="4" name="文本框 3">
            <a:extLst>
              <a:ext uri="{FF2B5EF4-FFF2-40B4-BE49-F238E27FC236}">
                <a16:creationId xmlns:a16="http://schemas.microsoft.com/office/drawing/2014/main" id="{3B31B394-EA36-6A4A-8B35-5CEA570F3966}"/>
              </a:ext>
            </a:extLst>
          </p:cNvPr>
          <p:cNvSpPr txBox="1"/>
          <p:nvPr/>
        </p:nvSpPr>
        <p:spPr>
          <a:xfrm flipH="1">
            <a:off x="930701" y="4194257"/>
            <a:ext cx="10662030" cy="96128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sz="2000" dirty="0">
                <a:solidFill>
                  <a:srgbClr val="CC0099"/>
                </a:solidFill>
                <a:latin typeface="微软雅黑" panose="020B0503020204020204" pitchFamily="34" charset="-122"/>
                <a:ea typeface="微软雅黑" panose="020B0503020204020204" pitchFamily="34" charset="-122"/>
              </a:rPr>
              <a:t>Warped region (</a:t>
            </a:r>
            <a:r>
              <a:rPr lang="zh-CN" altLang="en-US" sz="2000" dirty="0">
                <a:solidFill>
                  <a:srgbClr val="CC0099"/>
                </a:solidFill>
                <a:latin typeface="微软雅黑" pitchFamily="34" charset="-122"/>
                <a:ea typeface="微软雅黑" pitchFamily="34" charset="-122"/>
              </a:rPr>
              <a:t>区域拉伸</a:t>
            </a:r>
            <a:r>
              <a:rPr lang="en-US" altLang="zh-CN" sz="2000" dirty="0">
                <a:solidFill>
                  <a:srgbClr val="CC0099"/>
                </a:solidFill>
                <a:latin typeface="微软雅黑" pitchFamily="34" charset="-122"/>
                <a:ea typeface="微软雅黑" pitchFamily="34" charset="-122"/>
              </a:rPr>
              <a:t>)</a:t>
            </a:r>
            <a:r>
              <a:rPr lang="zh-CN" altLang="en-US" sz="2000" dirty="0">
                <a:solidFill>
                  <a:srgbClr val="CC0099"/>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通过</a:t>
            </a:r>
            <a:r>
              <a:rPr lang="en" altLang="zh-CN" sz="2000" dirty="0">
                <a:latin typeface="微软雅黑" panose="020B0503020204020204" pitchFamily="34" charset="-122"/>
                <a:ea typeface="微软雅黑" panose="020B0503020204020204" pitchFamily="34" charset="-122"/>
              </a:rPr>
              <a:t>Selective</a:t>
            </a:r>
            <a:r>
              <a:rPr lang="zh-CN" altLang="en-US" sz="2000" dirty="0">
                <a:latin typeface="微软雅黑" panose="020B0503020204020204" pitchFamily="34" charset="-122"/>
                <a:ea typeface="微软雅黑" panose="020B0503020204020204" pitchFamily="34" charset="-122"/>
              </a:rPr>
              <a:t> </a:t>
            </a:r>
            <a:r>
              <a:rPr lang="en" altLang="zh-CN" sz="2000" dirty="0">
                <a:latin typeface="微软雅黑" panose="020B0503020204020204" pitchFamily="34" charset="-122"/>
                <a:ea typeface="微软雅黑" panose="020B0503020204020204" pitchFamily="34" charset="-122"/>
              </a:rPr>
              <a:t>Search</a:t>
            </a:r>
            <a:r>
              <a:rPr lang="zh-CN" altLang="en-US" sz="2000" dirty="0">
                <a:latin typeface="微软雅黑" panose="020B0503020204020204" pitchFamily="34" charset="-122"/>
                <a:ea typeface="微软雅黑" panose="020B0503020204020204" pitchFamily="34" charset="-122"/>
              </a:rPr>
              <a:t>产生的候选区域大小不一样，为了与</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AlexNet</a:t>
            </a:r>
            <a:r>
              <a:rPr lang="zh-CN" altLang="en-US" sz="2000" dirty="0">
                <a:latin typeface="微软雅黑" panose="020B0503020204020204" pitchFamily="34" charset="-122"/>
                <a:ea typeface="微软雅黑" panose="020B0503020204020204" pitchFamily="34" charset="-122"/>
              </a:rPr>
              <a:t>）兼容，</a:t>
            </a:r>
            <a:r>
              <a:rPr lang="en-US" altLang="zh-CN" sz="2000" dirty="0">
                <a:latin typeface="微软雅黑" panose="020B0503020204020204" pitchFamily="34" charset="-122"/>
                <a:ea typeface="微软雅黑" panose="020B0503020204020204" pitchFamily="34" charset="-122"/>
              </a:rPr>
              <a:t>R-CNN</a:t>
            </a:r>
            <a:r>
              <a:rPr lang="zh-CN" altLang="en-US" sz="2000" dirty="0">
                <a:latin typeface="微软雅黑" panose="020B0503020204020204" pitchFamily="34" charset="-122"/>
                <a:ea typeface="微软雅黑" panose="020B0503020204020204" pitchFamily="34" charset="-122"/>
              </a:rPr>
              <a:t>直接将所有的候选区域统一到</a:t>
            </a:r>
            <a:r>
              <a:rPr lang="en-US" altLang="zh-CN" sz="2000" dirty="0">
                <a:latin typeface="微软雅黑" panose="020B0503020204020204" pitchFamily="34" charset="-122"/>
                <a:ea typeface="微软雅黑" panose="020B0503020204020204" pitchFamily="34" charset="-122"/>
              </a:rPr>
              <a:t>227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227</a:t>
            </a:r>
            <a:r>
              <a:rPr lang="zh-CN" altLang="en-US" sz="2000" dirty="0">
                <a:latin typeface="微软雅黑" panose="020B0503020204020204" pitchFamily="34" charset="-122"/>
                <a:ea typeface="微软雅黑" panose="020B0503020204020204" pitchFamily="34" charset="-122"/>
              </a:rPr>
              <a:t>的尺寸。</a:t>
            </a:r>
          </a:p>
        </p:txBody>
      </p:sp>
      <p:sp>
        <p:nvSpPr>
          <p:cNvPr id="7" name="矩形 6">
            <a:extLst>
              <a:ext uri="{FF2B5EF4-FFF2-40B4-BE49-F238E27FC236}">
                <a16:creationId xmlns:a16="http://schemas.microsoft.com/office/drawing/2014/main" id="{FDB6B191-7237-314B-BCF4-C4BAEFA13460}"/>
              </a:ext>
            </a:extLst>
          </p:cNvPr>
          <p:cNvSpPr/>
          <p:nvPr/>
        </p:nvSpPr>
        <p:spPr>
          <a:xfrm>
            <a:off x="5296133" y="2470355"/>
            <a:ext cx="821636" cy="74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11F8C66-7D9C-F841-8DEB-6F176285B184}"/>
              </a:ext>
            </a:extLst>
          </p:cNvPr>
          <p:cNvSpPr/>
          <p:nvPr/>
        </p:nvSpPr>
        <p:spPr>
          <a:xfrm>
            <a:off x="930700" y="5155546"/>
            <a:ext cx="10401863" cy="101566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存在问题：</a:t>
            </a:r>
            <a:endParaRPr lang="en-US" altLang="zh-CN" sz="2000" dirty="0">
              <a:solidFill>
                <a:srgbClr val="CC0099"/>
              </a:solidFill>
              <a:latin typeface="微软雅黑" panose="020B0503020204020204" pitchFamily="34" charset="-122"/>
              <a:ea typeface="微软雅黑" panose="020B0503020204020204" pitchFamily="34" charset="-122"/>
            </a:endParaRPr>
          </a:p>
          <a:p>
            <a:pPr lvl="2"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将每个</a:t>
            </a:r>
            <a:r>
              <a:rPr lang="en-US" altLang="zh-CN" sz="2000" dirty="0">
                <a:latin typeface="微软雅黑" panose="020B0503020204020204" pitchFamily="34" charset="-122"/>
                <a:ea typeface="微软雅黑" panose="020B0503020204020204" pitchFamily="34" charset="-122"/>
              </a:rPr>
              <a:t>region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proposal</a:t>
            </a:r>
            <a:r>
              <a:rPr lang="zh-CN" altLang="en-US" sz="2000" dirty="0">
                <a:solidFill>
                  <a:srgbClr val="FF0000"/>
                </a:solidFill>
                <a:latin typeface="微软雅黑" panose="020B0503020204020204" pitchFamily="34" charset="-122"/>
                <a:ea typeface="微软雅黑" panose="020B0503020204020204" pitchFamily="34" charset="-122"/>
              </a:rPr>
              <a:t>统一成同样的尺寸</a:t>
            </a:r>
            <a:r>
              <a:rPr lang="zh-CN" altLang="en-US" sz="2000" dirty="0">
                <a:latin typeface="微软雅黑" panose="020B0503020204020204" pitchFamily="34" charset="-122"/>
                <a:ea typeface="微软雅黑" panose="020B0503020204020204" pitchFamily="34" charset="-122"/>
              </a:rPr>
              <a:t>，严重影响</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提取特征的质量</a:t>
            </a:r>
            <a:endParaRPr lang="en-US" altLang="zh-CN" sz="2000" dirty="0">
              <a:latin typeface="微软雅黑" panose="020B0503020204020204" pitchFamily="34" charset="-122"/>
              <a:ea typeface="微软雅黑" panose="020B0503020204020204" pitchFamily="34" charset="-122"/>
            </a:endParaRPr>
          </a:p>
        </p:txBody>
      </p:sp>
      <p:sp>
        <p:nvSpPr>
          <p:cNvPr id="9" name="矩形 8"/>
          <p:cNvSpPr/>
          <p:nvPr/>
        </p:nvSpPr>
        <p:spPr>
          <a:xfrm>
            <a:off x="1293877" y="1434070"/>
            <a:ext cx="5343035" cy="592470"/>
          </a:xfrm>
          <a:prstGeom prst="rect">
            <a:avLst/>
          </a:prstGeom>
        </p:spPr>
        <p:txBody>
          <a:bodyPr wrap="square">
            <a:spAutoFit/>
          </a:bodyPr>
          <a:lstStyle/>
          <a:p>
            <a:pPr lvl="0">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1</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R-CNN</a:t>
            </a:r>
            <a:r>
              <a:rPr lang="zh-CN" altLang="en-US" sz="2600" b="1" dirty="0">
                <a:solidFill>
                  <a:srgbClr val="ED7D31">
                    <a:lumMod val="75000"/>
                  </a:srgbClr>
                </a:solidFill>
                <a:latin typeface="微软雅黑" panose="020B0503020204020204" pitchFamily="34" charset="-122"/>
                <a:ea typeface="微软雅黑" panose="020B0503020204020204" pitchFamily="34" charset="-122"/>
              </a:rPr>
              <a:t>：统一尺寸</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03290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40427" y="384062"/>
            <a:ext cx="7023125"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乳腺癌病理转移检测</a:t>
            </a:r>
          </a:p>
        </p:txBody>
      </p:sp>
      <p:pic>
        <p:nvPicPr>
          <p:cNvPr id="4" name="图片 3"/>
          <p:cNvPicPr>
            <a:picLocks noChangeAspect="1"/>
          </p:cNvPicPr>
          <p:nvPr/>
        </p:nvPicPr>
        <p:blipFill>
          <a:blip r:embed="rId3"/>
          <a:stretch>
            <a:fillRect/>
          </a:stretch>
        </p:blipFill>
        <p:spPr>
          <a:xfrm>
            <a:off x="6006529" y="1674168"/>
            <a:ext cx="4047490" cy="2420620"/>
          </a:xfrm>
          <a:prstGeom prst="rect">
            <a:avLst/>
          </a:prstGeom>
        </p:spPr>
      </p:pic>
      <p:pic>
        <p:nvPicPr>
          <p:cNvPr id="5" name="图片 4"/>
          <p:cNvPicPr>
            <a:picLocks noChangeAspect="1"/>
          </p:cNvPicPr>
          <p:nvPr/>
        </p:nvPicPr>
        <p:blipFill>
          <a:blip r:embed="rId4"/>
          <a:stretch>
            <a:fillRect/>
          </a:stretch>
        </p:blipFill>
        <p:spPr>
          <a:xfrm>
            <a:off x="10052048" y="1341163"/>
            <a:ext cx="1925955" cy="3547110"/>
          </a:xfrm>
          <a:prstGeom prst="rect">
            <a:avLst/>
          </a:prstGeom>
        </p:spPr>
      </p:pic>
      <p:pic>
        <p:nvPicPr>
          <p:cNvPr id="6" name="图片 5"/>
          <p:cNvPicPr>
            <a:picLocks noChangeAspect="1"/>
          </p:cNvPicPr>
          <p:nvPr/>
        </p:nvPicPr>
        <p:blipFill>
          <a:blip r:embed="rId5"/>
          <a:stretch>
            <a:fillRect/>
          </a:stretch>
        </p:blipFill>
        <p:spPr>
          <a:xfrm>
            <a:off x="6006529" y="4078868"/>
            <a:ext cx="6332855" cy="1804035"/>
          </a:xfrm>
          <a:prstGeom prst="rect">
            <a:avLst/>
          </a:prstGeom>
        </p:spPr>
      </p:pic>
      <p:sp>
        <p:nvSpPr>
          <p:cNvPr id="10" name="Rectangle 20"/>
          <p:cNvSpPr/>
          <p:nvPr/>
        </p:nvSpPr>
        <p:spPr>
          <a:xfrm>
            <a:off x="583848" y="1193462"/>
            <a:ext cx="5422681" cy="5770811"/>
          </a:xfrm>
          <a:prstGeom prst="rect">
            <a:avLst/>
          </a:prstGeom>
        </p:spPr>
        <p:txBody>
          <a:bodyPr wrap="square">
            <a:spAutoFit/>
          </a:bodyPr>
          <a:lstStyle/>
          <a:p>
            <a:pPr marL="285750" indent="-285750" defTabSz="457200">
              <a:lnSpc>
                <a:spcPct val="150000"/>
              </a:lnSpc>
              <a:buFont typeface="Wingdings" panose="05000000000000000000" pitchFamily="2" charset="2"/>
              <a:buChar char="u"/>
              <a:defRPr/>
            </a:pPr>
            <a:r>
              <a:rPr lang="zh-CN" altLang="en-US" sz="2400" b="1" dirty="0">
                <a:solidFill>
                  <a:srgbClr val="CC0099"/>
                </a:solidFill>
                <a:latin typeface="微软雅黑" panose="020B0503020204020204" pitchFamily="34" charset="-122"/>
                <a:ea typeface="微软雅黑" panose="020B0503020204020204" pitchFamily="34" charset="-122"/>
              </a:rPr>
              <a:t>任务：</a:t>
            </a:r>
            <a:endParaRPr lang="en-US" altLang="zh-CN" sz="24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根据全片扫描图像</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H&amp;E</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染色</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(WSI)</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，判断乳腺癌是否转移</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Wingdings" panose="05000000000000000000" pitchFamily="2" charset="2"/>
              <a:buChar char="ü"/>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定位出乳腺癌向邻近淋巴结扩散的位置</a:t>
            </a:r>
            <a:endParaRPr kumimoji="1" lang="en-US" altLang="zh-CN" dirty="0">
              <a:latin typeface="黑体" panose="02010609060101010101" pitchFamily="49" charset="-122"/>
              <a:ea typeface="黑体" panose="02010609060101010101" pitchFamily="49" charset="-122"/>
              <a:cs typeface="微软雅黑" panose="020B0503020204020204" pitchFamily="34" charset="-122"/>
            </a:endParaRPr>
          </a:p>
          <a:p>
            <a:pPr marL="342900" indent="-342900" defTabSz="457200">
              <a:lnSpc>
                <a:spcPct val="150000"/>
              </a:lnSpc>
              <a:buFont typeface="Wingdings" panose="05000000000000000000" pitchFamily="2" charset="2"/>
              <a:buChar char="u"/>
              <a:defRPr/>
            </a:pPr>
            <a:r>
              <a:rPr lang="zh-CN" altLang="en-US" sz="2400" b="1" dirty="0">
                <a:solidFill>
                  <a:srgbClr val="CC0099"/>
                </a:solidFill>
                <a:latin typeface="微软雅黑" panose="020B0503020204020204" pitchFamily="34" charset="-122"/>
                <a:ea typeface="微软雅黑" panose="020B0503020204020204" pitchFamily="34" charset="-122"/>
              </a:rPr>
              <a:t>数据集：</a:t>
            </a:r>
            <a:endParaRPr lang="en-US" altLang="zh-CN" sz="2400" b="1" dirty="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Camelyon16</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数据集共 </a:t>
            </a:r>
            <a:r>
              <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400</a:t>
            </a:r>
            <a:r>
              <a:rPr kumimoji="1"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张</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WSI</a:t>
            </a:r>
          </a:p>
          <a:p>
            <a:pPr lvl="1">
              <a:lnSpc>
                <a:spcPct val="150000"/>
              </a:lnSpc>
            </a:pP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训练集：</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270</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张</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测试集：</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130</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张</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数据集大小：</a:t>
            </a:r>
            <a:r>
              <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700GB</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Wingdings" panose="05000000000000000000" pitchFamily="2" charset="2"/>
              <a:buChar char="ü"/>
            </a:pP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Camelyon17</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数据集共 </a:t>
            </a:r>
            <a:r>
              <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500</a:t>
            </a:r>
            <a:r>
              <a:rPr kumimoji="1"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张</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WSI</a:t>
            </a:r>
          </a:p>
          <a:p>
            <a:pPr lvl="2">
              <a:lnSpc>
                <a:spcPct val="150000"/>
              </a:lnSpc>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训练集：</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50</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张</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测试集：</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500</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张</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数据集大小：</a:t>
            </a:r>
            <a:r>
              <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2.25TB</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4266082" y="6048637"/>
            <a:ext cx="2603225" cy="646331"/>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FF0000"/>
                </a:solidFill>
                <a:latin typeface="黑体" panose="02010609060101010101" pitchFamily="49" charset="-122"/>
                <a:ea typeface="黑体" panose="02010609060101010101" pitchFamily="49" charset="-122"/>
              </a:rPr>
              <a:t>一张图像非常大！</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11" name="圆角矩形 199">
            <a:extLst>
              <a:ext uri="{FF2B5EF4-FFF2-40B4-BE49-F238E27FC236}">
                <a16:creationId xmlns:a16="http://schemas.microsoft.com/office/drawing/2014/main" id="{177A4D32-67A6-4D42-BBFC-0DDFA64D4EC6}"/>
              </a:ext>
            </a:extLst>
          </p:cNvPr>
          <p:cNvSpPr/>
          <p:nvPr/>
        </p:nvSpPr>
        <p:spPr>
          <a:xfrm>
            <a:off x="2167006" y="1030393"/>
            <a:ext cx="3201010" cy="667127"/>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FF3300"/>
                </a:solidFill>
                <a:latin typeface="微软雅黑" panose="020B0503020204020204" pitchFamily="34" charset="-122"/>
                <a:ea typeface="微软雅黑" panose="020B0503020204020204" pitchFamily="34" charset="-122"/>
              </a:rPr>
              <a:t>Camelyon16/17</a:t>
            </a:r>
            <a:r>
              <a:rPr lang="zh-CN" altLang="en-US" sz="2000" b="1" dirty="0">
                <a:solidFill>
                  <a:srgbClr val="FF3300"/>
                </a:solidFill>
                <a:latin typeface="微软雅黑" panose="020B0503020204020204" pitchFamily="34" charset="-122"/>
                <a:ea typeface="微软雅黑" panose="020B0503020204020204" pitchFamily="34" charset="-122"/>
              </a:rPr>
              <a:t>挑战赛</a:t>
            </a:r>
            <a:endParaRPr lang="zh-CN" altLang="en-US" sz="2000" dirty="0">
              <a:solidFill>
                <a:srgbClr val="FF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8089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7" y="384062"/>
            <a:ext cx="7023125"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乳腺癌病理转移检测</a:t>
            </a:r>
          </a:p>
        </p:txBody>
      </p:sp>
      <p:sp>
        <p:nvSpPr>
          <p:cNvPr id="4" name="内容占位符 2"/>
          <p:cNvSpPr txBox="1"/>
          <p:nvPr/>
        </p:nvSpPr>
        <p:spPr>
          <a:xfrm>
            <a:off x="602065" y="1501521"/>
            <a:ext cx="5702289" cy="233488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kumimoji="1" lang="zh-CN" altLang="en-US" sz="24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方法：</a:t>
            </a:r>
            <a:endParaRPr kumimoji="1" lang="en-US" altLang="zh-CN" sz="24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buFont typeface="Wingdings" panose="05000000000000000000" pitchFamily="2" charset="2"/>
              <a:buChar char="ü"/>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训练</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卷积神经网络</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对小图像</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patch</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分类（</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tumor</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vs</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normal</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buFont typeface="Wingdings" panose="05000000000000000000" pitchFamily="2" charset="2"/>
              <a:buChar char="ü"/>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整合</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patch</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级预测结果构建</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肿瘤可能性热图</a:t>
            </a:r>
            <a:endParaRPr kumimoji="1"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buFont typeface="Wingdings" panose="05000000000000000000" pitchFamily="2" charset="2"/>
              <a:buChar char="ü"/>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预测全片和定位肿瘤区域</a:t>
            </a:r>
          </a:p>
        </p:txBody>
      </p:sp>
      <p:pic>
        <p:nvPicPr>
          <p:cNvPr id="8" name="图片 7"/>
          <p:cNvPicPr>
            <a:picLocks noChangeAspect="1"/>
          </p:cNvPicPr>
          <p:nvPr/>
        </p:nvPicPr>
        <p:blipFill>
          <a:blip r:embed="rId2"/>
          <a:stretch>
            <a:fillRect/>
          </a:stretch>
        </p:blipFill>
        <p:spPr>
          <a:xfrm>
            <a:off x="920218" y="3836405"/>
            <a:ext cx="5065984" cy="2579892"/>
          </a:xfrm>
          <a:prstGeom prst="rect">
            <a:avLst/>
          </a:prstGeom>
        </p:spPr>
      </p:pic>
      <p:pic>
        <p:nvPicPr>
          <p:cNvPr id="9" name="图片 8"/>
          <p:cNvPicPr>
            <a:picLocks noChangeAspect="1"/>
          </p:cNvPicPr>
          <p:nvPr/>
        </p:nvPicPr>
        <p:blipFill>
          <a:blip r:embed="rId3"/>
          <a:stretch>
            <a:fillRect/>
          </a:stretch>
        </p:blipFill>
        <p:spPr>
          <a:xfrm>
            <a:off x="5986202" y="2095157"/>
            <a:ext cx="6080898" cy="2212375"/>
          </a:xfrm>
          <a:prstGeom prst="rect">
            <a:avLst/>
          </a:prstGeom>
        </p:spPr>
      </p:pic>
      <p:sp>
        <p:nvSpPr>
          <p:cNvPr id="11" name="TextBox 10"/>
          <p:cNvSpPr txBox="1"/>
          <p:nvPr/>
        </p:nvSpPr>
        <p:spPr>
          <a:xfrm>
            <a:off x="6354616" y="4745068"/>
            <a:ext cx="5449018" cy="1289905"/>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将病理学家诊断和深度学习系统预测结果相结合，可以将病理学家的</a:t>
            </a:r>
            <a:r>
              <a:rPr lang="en-US" altLang="zh-CN" dirty="0">
                <a:latin typeface="微软雅黑" panose="020B0503020204020204" pitchFamily="34" charset="-122"/>
                <a:ea typeface="微软雅黑" panose="020B0503020204020204" pitchFamily="34" charset="-122"/>
              </a:rPr>
              <a:t>AUC</a:t>
            </a:r>
            <a:r>
              <a:rPr lang="zh-CN" altLang="en-US" dirty="0">
                <a:latin typeface="微软雅黑" panose="020B0503020204020204" pitchFamily="34" charset="-122"/>
                <a:ea typeface="微软雅黑" panose="020B0503020204020204" pitchFamily="34" charset="-122"/>
              </a:rPr>
              <a:t>得分提升至</a:t>
            </a:r>
            <a:r>
              <a:rPr lang="en-US" altLang="zh-CN" dirty="0">
                <a:latin typeface="微软雅黑" panose="020B0503020204020204" pitchFamily="34" charset="-122"/>
                <a:ea typeface="微软雅黑" panose="020B0503020204020204" pitchFamily="34" charset="-122"/>
              </a:rPr>
              <a:t>0.995</a:t>
            </a:r>
            <a:r>
              <a:rPr lang="zh-CN" altLang="en-US" dirty="0">
                <a:latin typeface="微软雅黑" panose="020B0503020204020204" pitchFamily="34" charset="-122"/>
                <a:ea typeface="微软雅黑" panose="020B0503020204020204" pitchFamily="34" charset="-122"/>
              </a:rPr>
              <a:t>，这意味着可以减少将近</a:t>
            </a:r>
            <a:r>
              <a:rPr lang="en-US" altLang="zh-CN" dirty="0">
                <a:latin typeface="微软雅黑" panose="020B0503020204020204" pitchFamily="34" charset="-122"/>
                <a:ea typeface="微软雅黑" panose="020B0503020204020204" pitchFamily="34" charset="-122"/>
              </a:rPr>
              <a:t>85%</a:t>
            </a:r>
            <a:r>
              <a:rPr lang="zh-CN" altLang="en-US" dirty="0">
                <a:latin typeface="微软雅黑" panose="020B0503020204020204" pitchFamily="34" charset="-122"/>
                <a:ea typeface="微软雅黑" panose="020B0503020204020204" pitchFamily="34" charset="-122"/>
              </a:rPr>
              <a:t>的人判别错误率</a:t>
            </a:r>
          </a:p>
        </p:txBody>
      </p:sp>
      <p:sp>
        <p:nvSpPr>
          <p:cNvPr id="13" name="文本框 8"/>
          <p:cNvSpPr txBox="1">
            <a:spLocks noChangeArrowheads="1"/>
          </p:cNvSpPr>
          <p:nvPr/>
        </p:nvSpPr>
        <p:spPr bwMode="auto">
          <a:xfrm>
            <a:off x="602065" y="6607612"/>
            <a:ext cx="59531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000" dirty="0">
                <a:solidFill>
                  <a:srgbClr val="000000"/>
                </a:solidFill>
                <a:latin typeface="微软雅黑" panose="020B0503020204020204" pitchFamily="34" charset="-122"/>
                <a:ea typeface="微软雅黑" panose="020B0503020204020204" pitchFamily="34" charset="-122"/>
              </a:rPr>
              <a:t>Dayong W</a:t>
            </a:r>
            <a:r>
              <a:rPr lang="en-US" altLang="zh-CN" sz="1000" dirty="0">
                <a:solidFill>
                  <a:srgbClr val="000000"/>
                </a:solidFill>
                <a:latin typeface="微软雅黑" panose="020B0503020204020204" pitchFamily="34" charset="-122"/>
                <a:ea typeface="微软雅黑" panose="020B0503020204020204" pitchFamily="34" charset="-122"/>
              </a:rPr>
              <a:t>a et al, </a:t>
            </a:r>
            <a:r>
              <a:rPr lang="zh-CN" altLang="en-US" sz="1000" dirty="0">
                <a:solidFill>
                  <a:srgbClr val="000000"/>
                </a:solidFill>
                <a:latin typeface="微软雅黑" panose="020B0503020204020204" pitchFamily="34" charset="-122"/>
                <a:ea typeface="微软雅黑" panose="020B0503020204020204" pitchFamily="34" charset="-122"/>
              </a:rPr>
              <a:t>Deep Learning for Identifying Metastatic Breast Cance</a:t>
            </a:r>
            <a:r>
              <a:rPr lang="en-US" altLang="zh-CN" sz="1000" dirty="0">
                <a:solidFill>
                  <a:srgbClr val="000000"/>
                </a:solidFill>
                <a:latin typeface="微软雅黑" panose="020B0503020204020204" pitchFamily="34" charset="-122"/>
                <a:ea typeface="微软雅黑" panose="020B0503020204020204" pitchFamily="34" charset="-122"/>
              </a:rPr>
              <a:t>r, 2016 </a:t>
            </a:r>
          </a:p>
        </p:txBody>
      </p:sp>
      <p:sp>
        <p:nvSpPr>
          <p:cNvPr id="14" name="圆角矩形 199">
            <a:extLst>
              <a:ext uri="{FF2B5EF4-FFF2-40B4-BE49-F238E27FC236}">
                <a16:creationId xmlns:a16="http://schemas.microsoft.com/office/drawing/2014/main" id="{177A4D32-67A6-4D42-BBFC-0DDFA64D4EC6}"/>
              </a:ext>
            </a:extLst>
          </p:cNvPr>
          <p:cNvSpPr/>
          <p:nvPr/>
        </p:nvSpPr>
        <p:spPr>
          <a:xfrm>
            <a:off x="4175688" y="1229211"/>
            <a:ext cx="5418017" cy="667127"/>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3300"/>
                </a:solidFill>
                <a:latin typeface="微软雅黑" panose="020B0503020204020204" pitchFamily="34" charset="-122"/>
                <a:ea typeface="微软雅黑" panose="020B0503020204020204" pitchFamily="34" charset="-122"/>
              </a:rPr>
              <a:t>哈佛医学院采用基于深度学习的方法赢得冠军</a:t>
            </a:r>
          </a:p>
        </p:txBody>
      </p:sp>
    </p:spTree>
    <p:extLst>
      <p:ext uri="{BB962C8B-B14F-4D97-AF65-F5344CB8AC3E}">
        <p14:creationId xmlns:p14="http://schemas.microsoft.com/office/powerpoint/2010/main" val="26268387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40427" y="384062"/>
            <a:ext cx="7023125"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乳腺癌病理图像转移检测</a:t>
            </a:r>
          </a:p>
        </p:txBody>
      </p:sp>
      <p:pic>
        <p:nvPicPr>
          <p:cNvPr id="6" name="Picture 3"/>
          <p:cNvPicPr>
            <a:picLocks noChangeAspect="1"/>
          </p:cNvPicPr>
          <p:nvPr/>
        </p:nvPicPr>
        <p:blipFill rotWithShape="1">
          <a:blip r:embed="rId3"/>
          <a:srcRect b="9625"/>
          <a:stretch>
            <a:fillRect/>
          </a:stretch>
        </p:blipFill>
        <p:spPr>
          <a:xfrm>
            <a:off x="892672" y="3539352"/>
            <a:ext cx="5040560" cy="1747288"/>
          </a:xfrm>
          <a:prstGeom prst="rect">
            <a:avLst/>
          </a:prstGeom>
        </p:spPr>
      </p:pic>
      <p:pic>
        <p:nvPicPr>
          <p:cNvPr id="7" name="Picture 5"/>
          <p:cNvPicPr>
            <a:picLocks noChangeAspect="1"/>
          </p:cNvPicPr>
          <p:nvPr/>
        </p:nvPicPr>
        <p:blipFill>
          <a:blip r:embed="rId4"/>
          <a:stretch>
            <a:fillRect/>
          </a:stretch>
        </p:blipFill>
        <p:spPr>
          <a:xfrm>
            <a:off x="7296166" y="1030393"/>
            <a:ext cx="3991446" cy="2287780"/>
          </a:xfrm>
          <a:prstGeom prst="rect">
            <a:avLst/>
          </a:prstGeom>
        </p:spPr>
      </p:pic>
      <p:pic>
        <p:nvPicPr>
          <p:cNvPr id="8" name="Picture 6"/>
          <p:cNvPicPr>
            <a:picLocks noChangeAspect="1"/>
          </p:cNvPicPr>
          <p:nvPr/>
        </p:nvPicPr>
        <p:blipFill>
          <a:blip r:embed="rId5"/>
          <a:stretch>
            <a:fillRect/>
          </a:stretch>
        </p:blipFill>
        <p:spPr>
          <a:xfrm>
            <a:off x="6177084" y="3310284"/>
            <a:ext cx="6014916" cy="2265437"/>
          </a:xfrm>
          <a:prstGeom prst="rect">
            <a:avLst/>
          </a:prstGeom>
        </p:spPr>
      </p:pic>
      <p:sp>
        <p:nvSpPr>
          <p:cNvPr id="9" name="TextBox 8"/>
          <p:cNvSpPr txBox="1"/>
          <p:nvPr/>
        </p:nvSpPr>
        <p:spPr>
          <a:xfrm>
            <a:off x="331075" y="5619618"/>
            <a:ext cx="9262630" cy="923330"/>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与不考虑空间相关性的基线方法相比，</a:t>
            </a:r>
            <a:r>
              <a:rPr lang="en-US" altLang="zh-CN" dirty="0">
                <a:latin typeface="微软雅黑" panose="020B0503020204020204" pitchFamily="34" charset="-122"/>
                <a:ea typeface="微软雅黑" panose="020B0503020204020204" pitchFamily="34" charset="-122"/>
              </a:rPr>
              <a:t>NCRF</a:t>
            </a:r>
            <a:r>
              <a:rPr lang="zh-CN" altLang="en-US" dirty="0">
                <a:latin typeface="微软雅黑" panose="020B0503020204020204" pitchFamily="34" charset="-122"/>
                <a:ea typeface="微软雅黑" panose="020B0503020204020204" pitchFamily="34" charset="-122"/>
              </a:rPr>
              <a:t>获得具有更好视觉质量的</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预测的可能性热力图。同时，</a:t>
            </a:r>
            <a:r>
              <a:rPr lang="en-US" altLang="zh-CN" dirty="0">
                <a:latin typeface="微软雅黑" panose="020B0503020204020204" pitchFamily="34" charset="-122"/>
                <a:ea typeface="微软雅黑" panose="020B0503020204020204" pitchFamily="34" charset="-122"/>
              </a:rPr>
              <a:t>NCRF</a:t>
            </a:r>
            <a:r>
              <a:rPr lang="zh-CN" altLang="en-US" dirty="0">
                <a:latin typeface="微软雅黑" panose="020B0503020204020204" pitchFamily="34" charset="-122"/>
                <a:ea typeface="微软雅黑" panose="020B0503020204020204" pitchFamily="34" charset="-122"/>
              </a:rPr>
              <a:t>方法在</a:t>
            </a:r>
            <a:r>
              <a:rPr lang="en-US" altLang="zh-CN" dirty="0">
                <a:latin typeface="微软雅黑" panose="020B0503020204020204" pitchFamily="34" charset="-122"/>
                <a:ea typeface="微软雅黑" panose="020B0503020204020204" pitchFamily="34" charset="-122"/>
              </a:rPr>
              <a:t>Camelyon16</a:t>
            </a:r>
            <a:r>
              <a:rPr lang="zh-CN" altLang="en-US" dirty="0">
                <a:latin typeface="微软雅黑" panose="020B0503020204020204" pitchFamily="34" charset="-122"/>
                <a:ea typeface="微软雅黑" panose="020B0503020204020204" pitchFamily="34" charset="-122"/>
              </a:rPr>
              <a:t>数据集上的癌症转移检测中优于</a:t>
            </a:r>
            <a:r>
              <a:rPr lang="en-US" altLang="zh-CN" dirty="0">
                <a:latin typeface="微软雅黑" panose="020B0503020204020204" pitchFamily="34" charset="-122"/>
                <a:ea typeface="微软雅黑" panose="020B0503020204020204" pitchFamily="34" charset="-122"/>
              </a:rPr>
              <a:t>baseline</a:t>
            </a:r>
            <a:endParaRPr lang="zh-CN" altLang="en-US" dirty="0">
              <a:latin typeface="微软雅黑" panose="020B0503020204020204" pitchFamily="34" charset="-122"/>
              <a:ea typeface="微软雅黑" panose="020B0503020204020204" pitchFamily="34" charset="-122"/>
            </a:endParaRPr>
          </a:p>
        </p:txBody>
      </p:sp>
      <p:sp>
        <p:nvSpPr>
          <p:cNvPr id="10" name="文本框 8"/>
          <p:cNvSpPr txBox="1">
            <a:spLocks noChangeArrowheads="1"/>
          </p:cNvSpPr>
          <p:nvPr/>
        </p:nvSpPr>
        <p:spPr bwMode="auto">
          <a:xfrm>
            <a:off x="658500" y="6593433"/>
            <a:ext cx="67337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000" dirty="0">
                <a:latin typeface="微软雅黑" panose="020B0503020204020204" pitchFamily="34" charset="-122"/>
                <a:ea typeface="微软雅黑" panose="020B0503020204020204" pitchFamily="34" charset="-122"/>
              </a:rPr>
              <a:t>Li Y , Ping W . Cancer Metastasis Detection With Neural Conditional Random Field. 2018.</a:t>
            </a:r>
            <a:endParaRPr lang="en-US" altLang="zh-CN" sz="1000" dirty="0">
              <a:solidFill>
                <a:srgbClr val="000000"/>
              </a:solidFill>
              <a:latin typeface="微软雅黑" panose="020B0503020204020204" pitchFamily="34" charset="-122"/>
              <a:ea typeface="微软雅黑" panose="020B0503020204020204" pitchFamily="34" charset="-122"/>
            </a:endParaRPr>
          </a:p>
        </p:txBody>
      </p:sp>
      <p:sp>
        <p:nvSpPr>
          <p:cNvPr id="16" name="内容占位符 2"/>
          <p:cNvSpPr txBox="1"/>
          <p:nvPr/>
        </p:nvSpPr>
        <p:spPr>
          <a:xfrm>
            <a:off x="561807" y="1331071"/>
            <a:ext cx="5702289" cy="21643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kumimoji="1" lang="en-US" altLang="zh-CN" sz="24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2018</a:t>
            </a:r>
            <a:r>
              <a:rPr kumimoji="1" lang="zh-CN" altLang="en-US" sz="24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年百度提出</a:t>
            </a:r>
            <a:r>
              <a:rPr kumimoji="1" lang="en-US" altLang="zh-CN" sz="2400" dirty="0">
                <a:solidFill>
                  <a:srgbClr val="CC0099"/>
                </a:solidFill>
                <a:latin typeface="微软雅黑" panose="020B0503020204020204" pitchFamily="34" charset="-122"/>
                <a:ea typeface="微软雅黑" panose="020B0503020204020204" pitchFamily="34" charset="-122"/>
                <a:cs typeface="微软雅黑" panose="020B0503020204020204" pitchFamily="34" charset="-122"/>
              </a:rPr>
              <a:t>NCRF</a:t>
            </a:r>
          </a:p>
          <a:p>
            <a:pPr lvl="1">
              <a:lnSpc>
                <a:spcPct val="150000"/>
              </a:lnSpc>
              <a:buFont typeface="Wingdings" panose="05000000000000000000" pitchFamily="2" charset="2"/>
              <a:buChar char="ü"/>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基于</a:t>
            </a:r>
            <a:r>
              <a:rPr kumimoji="1"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resnet18</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和</a:t>
            </a:r>
            <a:r>
              <a:rPr kumimoji="1"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resnet34</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架构</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将卷积神经网络和</a:t>
            </a:r>
            <a:r>
              <a:rPr lang="zh-CN" altLang="en-US" sz="2000" dirty="0">
                <a:solidFill>
                  <a:srgbClr val="FF0000"/>
                </a:solidFill>
                <a:latin typeface="微软雅黑" panose="020B0503020204020204" pitchFamily="34" charset="-122"/>
                <a:ea typeface="微软雅黑" panose="020B0503020204020204" pitchFamily="34" charset="-122"/>
              </a:rPr>
              <a:t>条件随机场</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CRF</a:t>
            </a:r>
            <a:r>
              <a:rPr lang="zh-CN" altLang="en-US" sz="2000" dirty="0">
                <a:latin typeface="微软雅黑" panose="020B0503020204020204" pitchFamily="34" charset="-122"/>
                <a:ea typeface="微软雅黑" panose="020B0503020204020204" pitchFamily="34" charset="-122"/>
              </a:rPr>
              <a:t>）结合</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以建模相邻</a:t>
            </a:r>
            <a:r>
              <a:rPr lang="en-US" altLang="zh-CN" sz="2000" dirty="0">
                <a:latin typeface="微软雅黑" panose="020B0503020204020204" pitchFamily="34" charset="-122"/>
                <a:ea typeface="微软雅黑" panose="020B0503020204020204" pitchFamily="34" charset="-122"/>
              </a:rPr>
              <a:t>patch</a:t>
            </a:r>
            <a:r>
              <a:rPr lang="zh-CN" altLang="en-US" sz="2000" dirty="0">
                <a:latin typeface="微软雅黑" panose="020B0503020204020204" pitchFamily="34" charset="-122"/>
                <a:ea typeface="微软雅黑" panose="020B0503020204020204" pitchFamily="34" charset="-122"/>
              </a:rPr>
              <a:t>之间的空间相关性</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2411687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40427" y="384062"/>
            <a:ext cx="7023125" cy="646331"/>
          </a:xfrm>
          <a:prstGeom prst="rect">
            <a:avLst/>
          </a:prstGeom>
        </p:spPr>
        <p:txBody>
          <a:bodyPr wrap="square">
            <a:spAutoFit/>
          </a:bodyPr>
          <a:lstStyle/>
          <a:p>
            <a:r>
              <a:rPr lang="zh-CN" altLang="en-US" sz="3600" b="1">
                <a:latin typeface="微软雅黑" panose="020B0503020204020204" pitchFamily="34" charset="-122"/>
                <a:ea typeface="微软雅黑" panose="020B0503020204020204" pitchFamily="34" charset="-122"/>
              </a:rPr>
              <a:t>病理图像良恶性判别和转移检测</a:t>
            </a:r>
            <a:endParaRPr lang="zh-CN" altLang="en-US" sz="3600" b="1" dirty="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194" y="2220847"/>
            <a:ext cx="8475806" cy="3150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086622" y="5848267"/>
            <a:ext cx="6089068" cy="400110"/>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txBody>
          <a:bodyPr wrap="square" rtlCol="0">
            <a:spAutoFit/>
          </a:bodyPr>
          <a:lstStyle/>
          <a:p>
            <a:r>
              <a:rPr lang="zh-CN" altLang="en-US" sz="2000" dirty="0">
                <a:latin typeface="黑体" panose="02010609060101010101" pitchFamily="49" charset="-122"/>
                <a:ea typeface="黑体" panose="02010609060101010101" pitchFamily="49" charset="-122"/>
              </a:rPr>
              <a:t>提出的方法得到的四分类任务的平均准确率为</a:t>
            </a:r>
            <a:r>
              <a:rPr lang="en-US" altLang="zh-CN" sz="2000" dirty="0">
                <a:solidFill>
                  <a:srgbClr val="FF3300"/>
                </a:solidFill>
                <a:latin typeface="黑体" panose="02010609060101010101" pitchFamily="49" charset="-122"/>
                <a:ea typeface="黑体" panose="02010609060101010101" pitchFamily="49" charset="-122"/>
              </a:rPr>
              <a:t>90.5</a:t>
            </a:r>
            <a:r>
              <a:rPr lang="zh-CN" altLang="en-US" sz="2000" dirty="0">
                <a:solidFill>
                  <a:srgbClr val="FF3300"/>
                </a:solidFill>
                <a:latin typeface="黑体" panose="02010609060101010101" pitchFamily="49" charset="-122"/>
                <a:ea typeface="黑体" panose="02010609060101010101" pitchFamily="49" charset="-122"/>
              </a:rPr>
              <a:t>％</a:t>
            </a:r>
          </a:p>
        </p:txBody>
      </p:sp>
      <p:sp>
        <p:nvSpPr>
          <p:cNvPr id="14" name="文本框 8"/>
          <p:cNvSpPr txBox="1">
            <a:spLocks noChangeArrowheads="1"/>
          </p:cNvSpPr>
          <p:nvPr/>
        </p:nvSpPr>
        <p:spPr bwMode="auto">
          <a:xfrm>
            <a:off x="559614" y="6581000"/>
            <a:ext cx="101181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000" dirty="0">
                <a:latin typeface="微软雅黑" panose="020B0503020204020204" pitchFamily="34" charset="-122"/>
                <a:ea typeface="微软雅黑" panose="020B0503020204020204" pitchFamily="34" charset="-122"/>
              </a:rPr>
              <a:t>Rui Yan et al. A Hybrid Convolutional and Recurrent Deep Neural Network for Breast Cancer Pathological Image Classification. 2018.</a:t>
            </a:r>
            <a:endParaRPr lang="en-US" altLang="zh-CN" sz="1000" dirty="0">
              <a:solidFill>
                <a:srgbClr val="000000"/>
              </a:solidFill>
              <a:latin typeface="微软雅黑" panose="020B0503020204020204" pitchFamily="34" charset="-122"/>
              <a:ea typeface="微软雅黑" panose="020B0503020204020204" pitchFamily="34" charset="-122"/>
            </a:endParaRPr>
          </a:p>
        </p:txBody>
      </p:sp>
      <p:sp>
        <p:nvSpPr>
          <p:cNvPr id="9" name="内容占位符 2"/>
          <p:cNvSpPr txBox="1"/>
          <p:nvPr/>
        </p:nvSpPr>
        <p:spPr>
          <a:xfrm>
            <a:off x="199850" y="1302169"/>
            <a:ext cx="7565055" cy="21643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u"/>
            </a:pPr>
            <a:r>
              <a:rPr lang="en-US" altLang="zh-CN" sz="2400" b="1" dirty="0">
                <a:solidFill>
                  <a:srgbClr val="CC0099"/>
                </a:solidFill>
                <a:latin typeface="微软雅黑" panose="020B0503020204020204" pitchFamily="34" charset="-122"/>
                <a:ea typeface="微软雅黑" panose="020B0503020204020204" pitchFamily="34" charset="-122"/>
              </a:rPr>
              <a:t>2018</a:t>
            </a:r>
            <a:r>
              <a:rPr lang="zh-CN" altLang="en-US" sz="2400" b="1" dirty="0">
                <a:solidFill>
                  <a:srgbClr val="CC0099"/>
                </a:solidFill>
                <a:latin typeface="微软雅黑" panose="020B0503020204020204" pitchFamily="34" charset="-122"/>
                <a:ea typeface="微软雅黑" panose="020B0503020204020204" pitchFamily="34" charset="-122"/>
              </a:rPr>
              <a:t>年中科院计算所提出</a:t>
            </a:r>
            <a:r>
              <a:rPr lang="en-US" altLang="zh-CN" sz="2400" b="1" dirty="0">
                <a:solidFill>
                  <a:srgbClr val="CC0099"/>
                </a:solidFill>
                <a:latin typeface="微软雅黑" panose="020B0503020204020204" pitchFamily="34" charset="-122"/>
                <a:ea typeface="微软雅黑" panose="020B0503020204020204" pitchFamily="34" charset="-122"/>
              </a:rPr>
              <a:t>CNN+LSTM</a:t>
            </a:r>
            <a:r>
              <a:rPr lang="zh-CN" altLang="en-US" sz="2400" b="1" dirty="0">
                <a:solidFill>
                  <a:srgbClr val="CC0099"/>
                </a:solidFill>
                <a:latin typeface="微软雅黑" panose="020B0503020204020204" pitchFamily="34" charset="-122"/>
                <a:ea typeface="微软雅黑" panose="020B0503020204020204" pitchFamily="34" charset="-122"/>
              </a:rPr>
              <a:t>的方案</a:t>
            </a:r>
            <a:endParaRPr lang="en-US" altLang="zh-CN" sz="2400" b="1" dirty="0">
              <a:solidFill>
                <a:srgbClr val="CC0099"/>
              </a:solidFill>
              <a:latin typeface="微软雅黑" panose="020B0503020204020204" pitchFamily="34" charset="-122"/>
              <a:ea typeface="微软雅黑" panose="020B0503020204020204" pitchFamily="34" charset="-122"/>
            </a:endParaRPr>
          </a:p>
        </p:txBody>
      </p:sp>
      <p:sp>
        <p:nvSpPr>
          <p:cNvPr id="12" name="内容占位符 2"/>
          <p:cNvSpPr txBox="1"/>
          <p:nvPr/>
        </p:nvSpPr>
        <p:spPr>
          <a:xfrm>
            <a:off x="-149048" y="1992953"/>
            <a:ext cx="3865242" cy="303167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Font typeface="Wingdings" panose="05000000000000000000" pitchFamily="2" charset="2"/>
              <a:buChar char="ü"/>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提出混合</a:t>
            </a:r>
            <a:r>
              <a:rPr kumimoji="1"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Ineption-V3</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和</a:t>
            </a:r>
            <a:r>
              <a:rPr kumimoji="1"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LSTM</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的架构</a:t>
            </a:r>
          </a:p>
          <a:p>
            <a:pPr lvl="1">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提取的特征向量送入</a:t>
            </a:r>
            <a:r>
              <a:rPr lang="en-US" altLang="zh-CN" sz="2000" dirty="0">
                <a:solidFill>
                  <a:srgbClr val="FF0000"/>
                </a:solidFill>
                <a:latin typeface="微软雅黑" panose="020B0503020204020204" pitchFamily="34" charset="-122"/>
                <a:ea typeface="微软雅黑" panose="020B0503020204020204" pitchFamily="34" charset="-122"/>
              </a:rPr>
              <a:t>3</a:t>
            </a:r>
            <a:r>
              <a:rPr lang="zh-CN" altLang="en-US" sz="2000" dirty="0">
                <a:solidFill>
                  <a:srgbClr val="FF0000"/>
                </a:solidFill>
                <a:latin typeface="微软雅黑" panose="020B0503020204020204" pitchFamily="34" charset="-122"/>
                <a:ea typeface="微软雅黑" panose="020B0503020204020204" pitchFamily="34" charset="-122"/>
              </a:rPr>
              <a:t>层双向</a:t>
            </a:r>
            <a:r>
              <a:rPr lang="en-US" altLang="zh-CN" sz="2000" dirty="0">
                <a:solidFill>
                  <a:srgbClr val="FF0000"/>
                </a:solidFill>
                <a:latin typeface="微软雅黑" panose="020B0503020204020204" pitchFamily="34" charset="-122"/>
                <a:ea typeface="微软雅黑" panose="020B0503020204020204" pitchFamily="34" charset="-122"/>
              </a:rPr>
              <a:t>LSTM</a:t>
            </a:r>
          </a:p>
          <a:p>
            <a:pPr lvl="1">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同时发布了一个包含</a:t>
            </a:r>
            <a:r>
              <a:rPr lang="en-US" altLang="zh-CN" sz="2000" dirty="0">
                <a:latin typeface="微软雅黑" panose="020B0503020204020204" pitchFamily="34" charset="-122"/>
                <a:ea typeface="微软雅黑" panose="020B0503020204020204" pitchFamily="34" charset="-122"/>
              </a:rPr>
              <a:t>1568</a:t>
            </a:r>
            <a:r>
              <a:rPr lang="zh-CN" altLang="en-US" sz="2000" dirty="0">
                <a:latin typeface="微软雅黑" panose="020B0503020204020204" pitchFamily="34" charset="-122"/>
                <a:ea typeface="微软雅黑" panose="020B0503020204020204" pitchFamily="34" charset="-122"/>
              </a:rPr>
              <a:t>个乳腺癌病理图像</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的更大</a:t>
            </a:r>
            <a:r>
              <a:rPr lang="zh-CN" altLang="en-US" sz="2000" dirty="0">
                <a:solidFill>
                  <a:srgbClr val="FF0000"/>
                </a:solidFill>
                <a:latin typeface="微软雅黑" panose="020B0503020204020204" pitchFamily="34" charset="-122"/>
                <a:ea typeface="微软雅黑" panose="020B0503020204020204" pitchFamily="34" charset="-122"/>
              </a:rPr>
              <a:t>数据集</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9084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18285" y="400050"/>
            <a:ext cx="6421755" cy="645160"/>
          </a:xfrm>
          <a:prstGeom prst="rect">
            <a:avLst/>
          </a:prstGeom>
        </p:spPr>
        <p:txBody>
          <a:bodyPr wrap="square">
            <a:spAutoFit/>
          </a:bodyPr>
          <a:lstStyle/>
          <a:p>
            <a:r>
              <a:rPr lang="zh-CN" altLang="en-US" sz="3600" b="1">
                <a:latin typeface="微软雅黑" panose="020B0503020204020204" pitchFamily="34" charset="-122"/>
                <a:ea typeface="微软雅黑" panose="020B0503020204020204" pitchFamily="34" charset="-122"/>
              </a:rPr>
              <a:t>垂直应用与实践</a:t>
            </a:r>
            <a:endParaRPr lang="zh-CN" altLang="en-US" sz="3600"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3683303" y="2707630"/>
            <a:ext cx="454470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医学影像分析</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2" name="圆角矩形 1"/>
          <p:cNvSpPr/>
          <p:nvPr/>
        </p:nvSpPr>
        <p:spPr>
          <a:xfrm>
            <a:off x="3683303" y="3689975"/>
            <a:ext cx="4544705"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文字检测识别</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680723" y="4694765"/>
            <a:ext cx="454470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实践：目标检测</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85712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03F0BB-6955-804E-B3B4-DE63EA02D51C}"/>
              </a:ext>
            </a:extLst>
          </p:cNvPr>
          <p:cNvSpPr/>
          <p:nvPr/>
        </p:nvSpPr>
        <p:spPr>
          <a:xfrm>
            <a:off x="1490332" y="400051"/>
            <a:ext cx="4789757"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00" b="1" dirty="0">
                <a:solidFill>
                  <a:prstClr val="black"/>
                </a:solidFill>
                <a:latin typeface="微软雅黑" panose="020B0503020204020204" pitchFamily="34" charset="-122"/>
                <a:ea typeface="微软雅黑" panose="020B0503020204020204" pitchFamily="34" charset="-122"/>
              </a:rPr>
              <a:t>文字检测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416CE68-8EC5-AA45-964B-FD05268813D7}"/>
              </a:ext>
            </a:extLst>
          </p:cNvPr>
          <p:cNvSpPr/>
          <p:nvPr/>
        </p:nvSpPr>
        <p:spPr>
          <a:xfrm>
            <a:off x="523227" y="1594889"/>
            <a:ext cx="4903796" cy="4247317"/>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文字检测是文字识别的</a:t>
            </a:r>
            <a:r>
              <a:rPr lang="zh-CN" altLang="en-US" sz="2000" dirty="0">
                <a:solidFill>
                  <a:srgbClr val="CC0099"/>
                </a:solidFill>
                <a:latin typeface="微软雅黑" panose="020B0503020204020204" pitchFamily="34" charset="-122"/>
                <a:ea typeface="微软雅黑" panose="020B0503020204020204" pitchFamily="34" charset="-122"/>
              </a:rPr>
              <a:t>前提</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b="1" dirty="0">
                <a:solidFill>
                  <a:srgbClr val="CC0099"/>
                </a:solidFill>
                <a:latin typeface="微软雅黑" panose="020B0503020204020204" pitchFamily="34" charset="-122"/>
                <a:ea typeface="微软雅黑" panose="020B0503020204020204" pitchFamily="34" charset="-122"/>
              </a:rPr>
              <a:t>任务：</a:t>
            </a:r>
            <a:r>
              <a:rPr lang="zh-CN" altLang="en-US" sz="2000" dirty="0">
                <a:latin typeface="微软雅黑" panose="020B0503020204020204" pitchFamily="34" charset="-122"/>
                <a:ea typeface="微软雅黑" panose="020B0503020204020204" pitchFamily="34" charset="-122"/>
              </a:rPr>
              <a:t>给定一张图片，找出这张图里文字出现的所有位置。</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自然场景下的文字检测，非常具有</a:t>
            </a:r>
            <a:r>
              <a:rPr lang="zh-CN" altLang="en-US" sz="2000" b="1" dirty="0">
                <a:solidFill>
                  <a:srgbClr val="CC0099"/>
                </a:solidFill>
                <a:latin typeface="微软雅黑" panose="020B0503020204020204" pitchFamily="34" charset="-122"/>
                <a:ea typeface="微软雅黑" panose="020B0503020204020204" pitchFamily="34" charset="-122"/>
              </a:rPr>
              <a:t>挑战性</a:t>
            </a:r>
            <a:r>
              <a:rPr lang="zh-CN" altLang="en-US" sz="2000" dirty="0">
                <a:latin typeface="微软雅黑" panose="020B0503020204020204" pitchFamily="34" charset="-122"/>
                <a:ea typeface="微软雅黑" panose="020B0503020204020204" pitchFamily="34" charset="-122"/>
              </a:rPr>
              <a:t>，主要有以下几个难点：</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文本存在多种分布</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文本排布形式多样</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文本存在多个方向</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多种语言混合</a:t>
            </a:r>
            <a:endParaRPr lang="zh-CN" altLang="en-US"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793BB896-89B4-1849-B0CD-DE660870CE73}"/>
              </a:ext>
            </a:extLst>
          </p:cNvPr>
          <p:cNvPicPr>
            <a:picLocks noChangeAspect="1"/>
          </p:cNvPicPr>
          <p:nvPr/>
        </p:nvPicPr>
        <p:blipFill>
          <a:blip r:embed="rId2"/>
          <a:stretch>
            <a:fillRect/>
          </a:stretch>
        </p:blipFill>
        <p:spPr>
          <a:xfrm>
            <a:off x="5427023" y="1171367"/>
            <a:ext cx="6581892" cy="5041653"/>
          </a:xfrm>
          <a:prstGeom prst="rect">
            <a:avLst/>
          </a:prstGeom>
        </p:spPr>
      </p:pic>
    </p:spTree>
    <p:extLst>
      <p:ext uri="{BB962C8B-B14F-4D97-AF65-F5344CB8AC3E}">
        <p14:creationId xmlns:p14="http://schemas.microsoft.com/office/powerpoint/2010/main" val="11861931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68B044F-585E-5A4C-845D-C6C6CC64B863}"/>
              </a:ext>
            </a:extLst>
          </p:cNvPr>
          <p:cNvSpPr/>
          <p:nvPr/>
        </p:nvSpPr>
        <p:spPr>
          <a:xfrm>
            <a:off x="1490332" y="400051"/>
            <a:ext cx="4789757" cy="645160"/>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文字检测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B83E58C-14BC-4B4C-854A-787592B7B5B5}"/>
              </a:ext>
            </a:extLst>
          </p:cNvPr>
          <p:cNvPicPr>
            <a:picLocks noChangeAspect="1"/>
          </p:cNvPicPr>
          <p:nvPr/>
        </p:nvPicPr>
        <p:blipFill>
          <a:blip r:embed="rId2"/>
          <a:stretch>
            <a:fillRect/>
          </a:stretch>
        </p:blipFill>
        <p:spPr>
          <a:xfrm>
            <a:off x="1293877" y="1455214"/>
            <a:ext cx="9118600" cy="3301158"/>
          </a:xfrm>
          <a:prstGeom prst="rect">
            <a:avLst/>
          </a:prstGeom>
        </p:spPr>
      </p:pic>
      <p:sp>
        <p:nvSpPr>
          <p:cNvPr id="5" name="文本框 4">
            <a:extLst>
              <a:ext uri="{FF2B5EF4-FFF2-40B4-BE49-F238E27FC236}">
                <a16:creationId xmlns:a16="http://schemas.microsoft.com/office/drawing/2014/main" id="{7DD77E0F-56E8-3640-AA65-612FC1721728}"/>
              </a:ext>
            </a:extLst>
          </p:cNvPr>
          <p:cNvSpPr txBox="1"/>
          <p:nvPr/>
        </p:nvSpPr>
        <p:spPr>
          <a:xfrm>
            <a:off x="689190" y="4740940"/>
            <a:ext cx="10628415"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TextBoxes</a:t>
            </a:r>
            <a:r>
              <a:rPr lang="zh-CN" altLang="en-US" dirty="0">
                <a:latin typeface="微软雅黑" panose="020B0503020204020204" pitchFamily="34" charset="-122"/>
                <a:ea typeface="微软雅黑" panose="020B0503020204020204" pitchFamily="34" charset="-122"/>
              </a:rPr>
              <a:t>的网络结构和</a:t>
            </a:r>
            <a:r>
              <a:rPr lang="en-US" altLang="zh-CN" dirty="0">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类似。主体网络继承自</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，保留了</a:t>
            </a:r>
            <a:r>
              <a:rPr lang="en" altLang="zh-CN" dirty="0">
                <a:latin typeface="微软雅黑" panose="020B0503020204020204" pitchFamily="34" charset="-122"/>
                <a:ea typeface="微软雅黑" panose="020B0503020204020204" pitchFamily="34" charset="-122"/>
              </a:rPr>
              <a:t>﻿conv1</a:t>
            </a:r>
            <a:r>
              <a:rPr lang="en-US" altLang="zh-CN" dirty="0">
                <a:latin typeface="微软雅黑" panose="020B0503020204020204" pitchFamily="34" charset="-122"/>
                <a:ea typeface="微软雅黑" panose="020B0503020204020204" pitchFamily="34" charset="-122"/>
              </a:rPr>
              <a:t>_</a:t>
            </a:r>
            <a:r>
              <a:rPr lang="en" altLang="zh-CN" dirty="0">
                <a:latin typeface="微软雅黑" panose="020B0503020204020204" pitchFamily="34" charset="-122"/>
                <a:ea typeface="微软雅黑" panose="020B0503020204020204" pitchFamily="34" charset="-122"/>
              </a:rPr>
              <a:t>1</a:t>
            </a:r>
            <a:r>
              <a:rPr lang="zh-CN" altLang="en" dirty="0">
                <a:latin typeface="微软雅黑" panose="020B0503020204020204" pitchFamily="34" charset="-122"/>
                <a:ea typeface="微软雅黑" panose="020B0503020204020204" pitchFamily="34" charset="-122"/>
              </a:rPr>
              <a:t>到</a:t>
            </a:r>
            <a:r>
              <a:rPr lang="en" altLang="zh-CN" dirty="0">
                <a:latin typeface="微软雅黑" panose="020B0503020204020204" pitchFamily="34" charset="-122"/>
                <a:ea typeface="微软雅黑" panose="020B0503020204020204" pitchFamily="34" charset="-122"/>
              </a:rPr>
              <a:t>conv</a:t>
            </a:r>
            <a:r>
              <a:rPr lang="en-US" altLang="zh-CN" dirty="0">
                <a:latin typeface="微软雅黑" panose="020B0503020204020204" pitchFamily="34" charset="-122"/>
                <a:ea typeface="微软雅黑" panose="020B0503020204020204" pitchFamily="34" charset="-122"/>
              </a:rPr>
              <a:t>4_</a:t>
            </a:r>
            <a:r>
              <a:rPr lang="en"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，用于做输入图片的特征提取。并通过一系列的卷积和池化下采样提取</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个尺寸的特征图。并将这些特征图送入</a:t>
            </a:r>
            <a:r>
              <a:rPr lang="en-US" altLang="zh-CN" dirty="0">
                <a:latin typeface="微软雅黑" panose="020B0503020204020204" pitchFamily="34" charset="-122"/>
                <a:ea typeface="微软雅黑" panose="020B0503020204020204" pitchFamily="34" charset="-122"/>
              </a:rPr>
              <a:t>Text-box</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Layers</a:t>
            </a:r>
            <a:r>
              <a:rPr lang="zh-CN" altLang="en-US" dirty="0">
                <a:latin typeface="微软雅黑" panose="020B0503020204020204" pitchFamily="34" charset="-122"/>
                <a:ea typeface="微软雅黑" panose="020B0503020204020204" pitchFamily="34" charset="-122"/>
              </a:rPr>
              <a:t>，得到若干个可能存在文字的区域候选框，再跟一个</a:t>
            </a:r>
            <a:r>
              <a:rPr lang="en-US" altLang="zh-CN" dirty="0">
                <a:latin typeface="微软雅黑" panose="020B0503020204020204" pitchFamily="34" charset="-122"/>
                <a:ea typeface="微软雅黑" panose="020B0503020204020204" pitchFamily="34" charset="-122"/>
              </a:rPr>
              <a:t>NMS</a:t>
            </a:r>
            <a:r>
              <a:rPr lang="zh-CN" altLang="en-US" dirty="0">
                <a:latin typeface="微软雅黑" panose="020B0503020204020204" pitchFamily="34" charset="-122"/>
                <a:ea typeface="微软雅黑" panose="020B0503020204020204" pitchFamily="34" charset="-122"/>
              </a:rPr>
              <a:t>（非极大值抑制）层得出最终的预测的区域。</a:t>
            </a:r>
            <a:endParaRPr lang="en-US" dirty="0">
              <a:latin typeface="微软雅黑" panose="020B0503020204020204" pitchFamily="34" charset="-122"/>
              <a:ea typeface="微软雅黑" panose="020B0503020204020204" pitchFamily="34" charset="-122"/>
            </a:endParaRPr>
          </a:p>
        </p:txBody>
      </p:sp>
      <p:sp>
        <p:nvSpPr>
          <p:cNvPr id="7" name="矩形 6"/>
          <p:cNvSpPr/>
          <p:nvPr/>
        </p:nvSpPr>
        <p:spPr>
          <a:xfrm>
            <a:off x="1293877" y="1434070"/>
            <a:ext cx="10023728" cy="546753"/>
          </a:xfrm>
          <a:prstGeom prst="rect">
            <a:avLst/>
          </a:prstGeom>
        </p:spPr>
        <p:txBody>
          <a:bodyPr wrap="square">
            <a:spAutoFit/>
          </a:bodyPr>
          <a:lstStyle/>
          <a:p>
            <a:pPr lvl="0">
              <a:lnSpc>
                <a:spcPct val="125000"/>
              </a:lnSpc>
            </a:pP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TextBoxes</a:t>
            </a:r>
            <a:endParaRPr lang="zh-CN" altLang="en-US" sz="26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9" name="矩形 8">
            <a:extLst>
              <a:ext uri="{FF2B5EF4-FFF2-40B4-BE49-F238E27FC236}">
                <a16:creationId xmlns:a16="http://schemas.microsoft.com/office/drawing/2014/main" id="{E3519260-26C8-4987-8295-AC2D2F09968E}"/>
              </a:ext>
            </a:extLst>
          </p:cNvPr>
          <p:cNvSpPr/>
          <p:nvPr/>
        </p:nvSpPr>
        <p:spPr>
          <a:xfrm>
            <a:off x="689190" y="6572430"/>
            <a:ext cx="6096000" cy="246221"/>
          </a:xfrm>
          <a:prstGeom prst="rect">
            <a:avLst/>
          </a:prstGeom>
        </p:spPr>
        <p:txBody>
          <a:bodyPr>
            <a:spAutoFit/>
          </a:bodyPr>
          <a:lstStyle/>
          <a:p>
            <a:r>
              <a:rPr lang="en-US" altLang="zh-CN" sz="1000" dirty="0" err="1">
                <a:solidFill>
                  <a:srgbClr val="24292E"/>
                </a:solidFill>
                <a:latin typeface="-apple-system"/>
              </a:rPr>
              <a:t>Minghui</a:t>
            </a:r>
            <a:r>
              <a:rPr lang="en-US" altLang="zh-CN" sz="1000" dirty="0">
                <a:solidFill>
                  <a:srgbClr val="24292E"/>
                </a:solidFill>
                <a:latin typeface="-apple-system"/>
              </a:rPr>
              <a:t> Liao, </a:t>
            </a:r>
            <a:r>
              <a:rPr lang="en-US" altLang="zh-CN" sz="1000" dirty="0" err="1">
                <a:solidFill>
                  <a:srgbClr val="24292E"/>
                </a:solidFill>
                <a:latin typeface="-apple-system"/>
              </a:rPr>
              <a:t>Baoguang</a:t>
            </a:r>
            <a:r>
              <a:rPr lang="en-US" altLang="zh-CN" sz="1000" dirty="0">
                <a:solidFill>
                  <a:srgbClr val="24292E"/>
                </a:solidFill>
                <a:latin typeface="-apple-system"/>
              </a:rPr>
              <a:t> Shi, et al, </a:t>
            </a:r>
            <a:r>
              <a:rPr lang="en-US" altLang="zh-CN" sz="1000" dirty="0" err="1">
                <a:solidFill>
                  <a:srgbClr val="24292E"/>
                </a:solidFill>
                <a:latin typeface="-apple-system"/>
              </a:rPr>
              <a:t>TextBoxes</a:t>
            </a:r>
            <a:r>
              <a:rPr lang="en-US" altLang="zh-CN" sz="1000" dirty="0">
                <a:solidFill>
                  <a:srgbClr val="24292E"/>
                </a:solidFill>
                <a:latin typeface="-apple-system"/>
              </a:rPr>
              <a:t>: A Fast Text Detector with a Single Deep Neural Network, AAAI 2017</a:t>
            </a:r>
            <a:endParaRPr lang="zh-CN" altLang="en-US" sz="1000" dirty="0"/>
          </a:p>
        </p:txBody>
      </p:sp>
    </p:spTree>
    <p:extLst>
      <p:ext uri="{BB962C8B-B14F-4D97-AF65-F5344CB8AC3E}">
        <p14:creationId xmlns:p14="http://schemas.microsoft.com/office/powerpoint/2010/main" val="1411806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447C73-30F5-804C-82EB-D098C4FEE83F}"/>
              </a:ext>
            </a:extLst>
          </p:cNvPr>
          <p:cNvSpPr/>
          <p:nvPr/>
        </p:nvSpPr>
        <p:spPr>
          <a:xfrm>
            <a:off x="1490332" y="400051"/>
            <a:ext cx="4789757" cy="645160"/>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文字检测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E6B0CA3-001D-3D4F-8812-3D0DD6643039}"/>
              </a:ext>
            </a:extLst>
          </p:cNvPr>
          <p:cNvPicPr>
            <a:picLocks noChangeAspect="1"/>
          </p:cNvPicPr>
          <p:nvPr/>
        </p:nvPicPr>
        <p:blipFill>
          <a:blip r:embed="rId2"/>
          <a:stretch>
            <a:fillRect/>
          </a:stretch>
        </p:blipFill>
        <p:spPr>
          <a:xfrm>
            <a:off x="7909389" y="914582"/>
            <a:ext cx="2348510" cy="2294727"/>
          </a:xfrm>
          <a:prstGeom prst="rect">
            <a:avLst/>
          </a:prstGeom>
        </p:spPr>
      </p:pic>
      <p:pic>
        <p:nvPicPr>
          <p:cNvPr id="7" name="图片 6">
            <a:extLst>
              <a:ext uri="{FF2B5EF4-FFF2-40B4-BE49-F238E27FC236}">
                <a16:creationId xmlns:a16="http://schemas.microsoft.com/office/drawing/2014/main" id="{F6428E51-4D53-324F-BCEF-537081BBCE26}"/>
              </a:ext>
            </a:extLst>
          </p:cNvPr>
          <p:cNvPicPr>
            <a:picLocks noChangeAspect="1"/>
          </p:cNvPicPr>
          <p:nvPr/>
        </p:nvPicPr>
        <p:blipFill>
          <a:blip r:embed="rId3"/>
          <a:stretch>
            <a:fillRect/>
          </a:stretch>
        </p:blipFill>
        <p:spPr>
          <a:xfrm>
            <a:off x="6280089" y="3429000"/>
            <a:ext cx="5607111" cy="2514418"/>
          </a:xfrm>
          <a:prstGeom prst="rect">
            <a:avLst/>
          </a:prstGeom>
        </p:spPr>
      </p:pic>
      <p:sp>
        <p:nvSpPr>
          <p:cNvPr id="8" name="矩形 7"/>
          <p:cNvSpPr/>
          <p:nvPr/>
        </p:nvSpPr>
        <p:spPr>
          <a:xfrm>
            <a:off x="1293877" y="1434070"/>
            <a:ext cx="10023728" cy="546753"/>
          </a:xfrm>
          <a:prstGeom prst="rect">
            <a:avLst/>
          </a:prstGeom>
        </p:spPr>
        <p:txBody>
          <a:bodyPr wrap="square">
            <a:spAutoFit/>
          </a:bodyPr>
          <a:lstStyle/>
          <a:p>
            <a:pPr>
              <a:lnSpc>
                <a:spcPct val="125000"/>
              </a:lnSpc>
            </a:pPr>
            <a:r>
              <a:rPr lang="en-US" altLang="zh-CN" sz="2600" b="1" dirty="0">
                <a:solidFill>
                  <a:srgbClr val="ED7D31">
                    <a:lumMod val="75000"/>
                  </a:srgbClr>
                </a:solidFill>
                <a:latin typeface="微软雅黑" panose="020B0503020204020204" pitchFamily="34" charset="-122"/>
                <a:ea typeface="微软雅黑" panose="020B0503020204020204" pitchFamily="34" charset="-122"/>
              </a:rPr>
              <a:t>Text-Box Layers</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0" name="文本框 9">
            <a:extLst>
              <a:ext uri="{FF2B5EF4-FFF2-40B4-BE49-F238E27FC236}">
                <a16:creationId xmlns:a16="http://schemas.microsoft.com/office/drawing/2014/main" id="{38FC202D-2868-844C-B57E-515C13889FF5}"/>
              </a:ext>
            </a:extLst>
          </p:cNvPr>
          <p:cNvSpPr txBox="1"/>
          <p:nvPr/>
        </p:nvSpPr>
        <p:spPr>
          <a:xfrm>
            <a:off x="629588" y="2049076"/>
            <a:ext cx="5486400" cy="466281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342900" indent="-342900">
              <a:lnSpc>
                <a:spcPct val="150000"/>
              </a:lnSpc>
              <a:buAutoNum type="alphaLcPeriod"/>
            </a:pPr>
            <a:r>
              <a:rPr lang="zh-CN" altLang="en-US" dirty="0">
                <a:latin typeface="微软雅黑" panose="020B0503020204020204" pitchFamily="34" charset="-122"/>
                <a:ea typeface="微软雅黑" panose="020B0503020204020204" pitchFamily="34" charset="-122"/>
              </a:rPr>
              <a:t>输出由</a:t>
            </a:r>
            <a:r>
              <a:rPr lang="zh-CN" altLang="en-US" dirty="0">
                <a:solidFill>
                  <a:srgbClr val="CC0099"/>
                </a:solidFill>
                <a:latin typeface="微软雅黑" panose="020B0503020204020204" pitchFamily="34" charset="-122"/>
                <a:ea typeface="微软雅黑" panose="020B0503020204020204" pitchFamily="34" charset="-122"/>
              </a:rPr>
              <a:t>两部分构成</a:t>
            </a:r>
            <a:r>
              <a:rPr lang="zh-CN" altLang="en-US" dirty="0">
                <a:latin typeface="微软雅黑" panose="020B0503020204020204" pitchFamily="34" charset="-122"/>
                <a:ea typeface="微软雅黑" panose="020B0503020204020204" pitchFamily="34" charset="-122"/>
              </a:rPr>
              <a:t>，一部分是</a:t>
            </a:r>
            <a:r>
              <a:rPr lang="en-US" altLang="zh-CN" dirty="0">
                <a:solidFill>
                  <a:srgbClr val="CC0099"/>
                </a:solidFill>
                <a:latin typeface="微软雅黑" panose="020B0503020204020204" pitchFamily="34" charset="-122"/>
                <a:ea typeface="微软雅黑" panose="020B0503020204020204" pitchFamily="34" charset="-122"/>
              </a:rPr>
              <a:t>bounding box</a:t>
            </a:r>
            <a:r>
              <a:rPr lang="zh-CN" altLang="en-US" dirty="0">
                <a:solidFill>
                  <a:srgbClr val="CC0099"/>
                </a:solidFill>
                <a:latin typeface="微软雅黑" panose="020B0503020204020204" pitchFamily="34" charset="-122"/>
                <a:ea typeface="微软雅黑" panose="020B0503020204020204" pitchFamily="34" charset="-122"/>
              </a:rPr>
              <a:t>的位置</a:t>
            </a:r>
            <a:r>
              <a:rPr lang="zh-CN" altLang="en-US" dirty="0">
                <a:latin typeface="微软雅黑" panose="020B0503020204020204" pitchFamily="34" charset="-122"/>
                <a:ea typeface="微软雅黑" panose="020B0503020204020204" pitchFamily="34" charset="-122"/>
              </a:rPr>
              <a:t>，另一部分是该</a:t>
            </a:r>
            <a:r>
              <a:rPr lang="en-US" altLang="zh-CN" dirty="0">
                <a:latin typeface="微软雅黑" panose="020B0503020204020204" pitchFamily="34" charset="-122"/>
                <a:ea typeface="微软雅黑" panose="020B0503020204020204" pitchFamily="34" charset="-122"/>
              </a:rPr>
              <a:t>bounding box</a:t>
            </a:r>
            <a:r>
              <a:rPr lang="zh-CN" altLang="en-US" dirty="0">
                <a:latin typeface="微软雅黑" panose="020B0503020204020204" pitchFamily="34" charset="-122"/>
                <a:ea typeface="微软雅黑" panose="020B0503020204020204" pitchFamily="34" charset="-122"/>
              </a:rPr>
              <a:t>区域分别</a:t>
            </a:r>
            <a:r>
              <a:rPr lang="zh-CN" altLang="en-US" dirty="0">
                <a:solidFill>
                  <a:srgbClr val="CC0099"/>
                </a:solidFill>
                <a:latin typeface="微软雅黑" panose="020B0503020204020204" pitchFamily="34" charset="-122"/>
                <a:ea typeface="微软雅黑" panose="020B0503020204020204" pitchFamily="34" charset="-122"/>
              </a:rPr>
              <a:t>是文字和背景的概率</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Tx/>
              <a:buAutoNum type="alphaLcPeriod"/>
            </a:pPr>
            <a:r>
              <a:rPr lang="zh-CN" altLang="en-US" dirty="0">
                <a:latin typeface="微软雅黑" panose="020B0503020204020204" pitchFamily="34" charset="-122"/>
                <a:ea typeface="微软雅黑" panose="020B0503020204020204" pitchFamily="34" charset="-122"/>
              </a:rPr>
              <a:t>设计了长宽比分别是</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的默认框，以匹配各种大小和和比例的文本。</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Tx/>
              <a:buAutoNum type="alphaLcPeriod"/>
            </a:pPr>
            <a:r>
              <a:rPr lang="zh-CN" altLang="en-US" dirty="0">
                <a:latin typeface="微软雅黑" panose="020B0503020204020204" pitchFamily="34" charset="-122"/>
                <a:ea typeface="微软雅黑" panose="020B0503020204020204" pitchFamily="34" charset="-122"/>
              </a:rPr>
              <a:t>为了防止默认框在水平方向上排列紧密而垂直方向上</a:t>
            </a:r>
            <a:r>
              <a:rPr lang="zh-CN" altLang="en-US" dirty="0">
                <a:solidFill>
                  <a:srgbClr val="CC0099"/>
                </a:solidFill>
                <a:latin typeface="微软雅黑" panose="020B0503020204020204" pitchFamily="34" charset="-122"/>
                <a:ea typeface="微软雅黑" panose="020B0503020204020204" pitchFamily="34" charset="-122"/>
              </a:rPr>
              <a:t>排列稀疏从而造成检测失误的情况</a:t>
            </a:r>
            <a:r>
              <a:rPr lang="zh-CN" altLang="en-US" dirty="0">
                <a:latin typeface="微软雅黑" panose="020B0503020204020204" pitchFamily="34" charset="-122"/>
                <a:ea typeface="微软雅黑" panose="020B0503020204020204" pitchFamily="34" charset="-122"/>
              </a:rPr>
              <a:t>，将水平方向上的这些默认框全部向下平移半个区域的单位（右图中黑色与绿色，蓝色与红色）</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Tx/>
              <a:buAutoNum type="alphaLcPeriod"/>
            </a:pPr>
            <a:r>
              <a:rPr lang="zh-CN" altLang="en-US" dirty="0">
                <a:latin typeface="微软雅黑" panose="020B0503020204020204" pitchFamily="34" charset="-122"/>
                <a:ea typeface="微软雅黑" panose="020B0503020204020204" pitchFamily="34" charset="-122"/>
              </a:rPr>
              <a:t>把原先的作为分类的卷积核</a:t>
            </a:r>
            <a:r>
              <a:rPr lang="en-US" altLang="zh-CN" dirty="0">
                <a:latin typeface="微软雅黑" panose="020B0503020204020204" pitchFamily="34" charset="-122"/>
                <a:ea typeface="微软雅黑" panose="020B0503020204020204" pitchFamily="34" charset="-122"/>
              </a:rPr>
              <a:t>3*3</a:t>
            </a:r>
            <a:r>
              <a:rPr lang="zh-CN" altLang="en-US" dirty="0">
                <a:latin typeface="微软雅黑" panose="020B0503020204020204" pitchFamily="34" charset="-122"/>
                <a:ea typeface="微软雅黑" panose="020B0503020204020204" pitchFamily="34" charset="-122"/>
              </a:rPr>
              <a:t>改成了</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，以适应长文本。</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1343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873F5CC-4CB1-9A48-9BEB-8A00AF5926ED}"/>
              </a:ext>
            </a:extLst>
          </p:cNvPr>
          <p:cNvSpPr/>
          <p:nvPr/>
        </p:nvSpPr>
        <p:spPr>
          <a:xfrm>
            <a:off x="1490332" y="400051"/>
            <a:ext cx="5361730"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文字检测</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000497A-919B-B848-BB31-7BACA4D4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179" y="1922983"/>
            <a:ext cx="5091475" cy="2294809"/>
          </a:xfrm>
          <a:prstGeom prst="rect">
            <a:avLst/>
          </a:prstGeom>
        </p:spPr>
      </p:pic>
      <p:sp>
        <p:nvSpPr>
          <p:cNvPr id="11" name="文本框 10">
            <a:extLst>
              <a:ext uri="{FF2B5EF4-FFF2-40B4-BE49-F238E27FC236}">
                <a16:creationId xmlns:a16="http://schemas.microsoft.com/office/drawing/2014/main" id="{38FC202D-2868-844C-B57E-515C13889FF5}"/>
              </a:ext>
            </a:extLst>
          </p:cNvPr>
          <p:cNvSpPr txBox="1"/>
          <p:nvPr/>
        </p:nvSpPr>
        <p:spPr>
          <a:xfrm>
            <a:off x="793919" y="2197079"/>
            <a:ext cx="5444134" cy="429348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en-US" altLang="zh-CN" sz="2000" dirty="0" err="1">
                <a:solidFill>
                  <a:srgbClr val="FF0000"/>
                </a:solidFill>
                <a:latin typeface="微软雅黑" panose="020B0503020204020204" pitchFamily="34" charset="-122"/>
                <a:ea typeface="微软雅黑" panose="020B0503020204020204" pitchFamily="34" charset="-122"/>
              </a:rPr>
              <a:t>TextBoxes</a:t>
            </a:r>
            <a:r>
              <a:rPr lang="zh-CN" altLang="en-US" sz="2000" dirty="0">
                <a:solidFill>
                  <a:srgbClr val="FF0000"/>
                </a:solidFill>
                <a:latin typeface="微软雅黑" panose="020B0503020204020204" pitchFamily="34" charset="-122"/>
                <a:ea typeface="微软雅黑" panose="020B0503020204020204" pitchFamily="34" charset="-122"/>
              </a:rPr>
              <a:t>存在的问题</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solidFill>
                <a:latin typeface="微软雅黑" panose="020B0503020204020204" pitchFamily="34" charset="-122"/>
                <a:ea typeface="微软雅黑" panose="020B0503020204020204" pitchFamily="34" charset="-122"/>
              </a:rPr>
              <a:t>default</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box</a:t>
            </a:r>
            <a:r>
              <a:rPr lang="zh-CN" altLang="en-US" dirty="0">
                <a:solidFill>
                  <a:schemeClr val="tx1"/>
                </a:solidFill>
                <a:latin typeface="微软雅黑" panose="020B0503020204020204" pitchFamily="34" charset="-122"/>
                <a:ea typeface="微软雅黑" panose="020B0503020204020204" pitchFamily="34" charset="-122"/>
              </a:rPr>
              <a:t>的水平的框，不能很好地检测出如图所示的倾斜文本。</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err="1">
                <a:solidFill>
                  <a:srgbClr val="FF0000"/>
                </a:solidFill>
                <a:latin typeface="微软雅黑" panose="020B0503020204020204" pitchFamily="34" charset="-122"/>
                <a:ea typeface="微软雅黑" panose="020B0503020204020204" pitchFamily="34" charset="-122"/>
              </a:rPr>
              <a:t>TextBoxes</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作出的改进</a:t>
            </a:r>
            <a:endParaRPr lang="en-US" altLang="zh-CN"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AutoNum type="alphaLcPeriod"/>
            </a:pPr>
            <a:r>
              <a:rPr lang="zh-CN" altLang="en-US" dirty="0">
                <a:solidFill>
                  <a:schemeClr val="tx1"/>
                </a:solidFill>
                <a:latin typeface="微软雅黑" panose="020B0503020204020204" pitchFamily="34" charset="-122"/>
                <a:ea typeface="微软雅黑" panose="020B0503020204020204" pitchFamily="34" charset="-122"/>
              </a:rPr>
              <a:t>文本框的表示方式发生了变化：用</a:t>
            </a:r>
            <a:r>
              <a:rPr lang="en-US" altLang="zh-CN" dirty="0">
                <a:solidFill>
                  <a:schemeClr val="tx1"/>
                </a:solidFill>
                <a:latin typeface="微软雅黑" panose="020B0503020204020204" pitchFamily="34" charset="-122"/>
                <a:ea typeface="微软雅黑" panose="020B0503020204020204" pitchFamily="34" charset="-122"/>
              </a:rPr>
              <a:t>4</a:t>
            </a:r>
            <a:r>
              <a:rPr lang="zh-CN" altLang="en-US" dirty="0">
                <a:solidFill>
                  <a:schemeClr val="tx1"/>
                </a:solidFill>
                <a:latin typeface="微软雅黑" panose="020B0503020204020204" pitchFamily="34" charset="-122"/>
                <a:ea typeface="微软雅黑" panose="020B0503020204020204" pitchFamily="34" charset="-122"/>
              </a:rPr>
              <a:t>个点坐标</a:t>
            </a:r>
            <a:r>
              <a:rPr lang="en-US" altLang="zh-CN" dirty="0">
                <a:solidFill>
                  <a:schemeClr val="tx1"/>
                </a:solidFill>
                <a:latin typeface="微软雅黑" panose="020B0503020204020204" pitchFamily="34" charset="-122"/>
                <a:ea typeface="微软雅黑" panose="020B0503020204020204" pitchFamily="34" charset="-122"/>
              </a:rPr>
              <a:t>8</a:t>
            </a:r>
            <a:r>
              <a:rPr lang="zh-CN" altLang="en-US" dirty="0">
                <a:solidFill>
                  <a:schemeClr val="tx1"/>
                </a:solidFill>
                <a:latin typeface="微软雅黑" panose="020B0503020204020204" pitchFamily="34" charset="-122"/>
                <a:ea typeface="微软雅黑" panose="020B0503020204020204" pitchFamily="34" charset="-122"/>
              </a:rPr>
              <a:t>个数字（</a:t>
            </a:r>
            <a:r>
              <a:rPr lang="en" altLang="zh-CN" dirty="0">
                <a:solidFill>
                  <a:schemeClr val="tx1"/>
                </a:solidFill>
                <a:latin typeface="微软雅黑" panose="020B0503020204020204" pitchFamily="34" charset="-122"/>
                <a:ea typeface="微软雅黑" panose="020B0503020204020204" pitchFamily="34" charset="-122"/>
              </a:rPr>
              <a:t>x1,y1,x2,y2,x3,y3,x4,y4</a:t>
            </a:r>
            <a:r>
              <a:rPr lang="zh-CN" altLang="e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表示。</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Tx/>
              <a:buAutoNum type="alphaLcPeriod"/>
            </a:pPr>
            <a:r>
              <a:rPr lang="zh-CN" altLang="en-US" dirty="0">
                <a:solidFill>
                  <a:schemeClr val="tx1"/>
                </a:solidFill>
                <a:latin typeface="微软雅黑" panose="020B0503020204020204" pitchFamily="34" charset="-122"/>
                <a:ea typeface="微软雅黑" panose="020B0503020204020204" pitchFamily="34" charset="-122"/>
              </a:rPr>
              <a:t>级联</a:t>
            </a:r>
            <a:r>
              <a:rPr lang="en-US" altLang="zh-CN" dirty="0">
                <a:solidFill>
                  <a:schemeClr val="tx1"/>
                </a:solidFill>
                <a:latin typeface="微软雅黑" panose="020B0503020204020204" pitchFamily="34" charset="-122"/>
                <a:ea typeface="微软雅黑" panose="020B0503020204020204" pitchFamily="34" charset="-122"/>
              </a:rPr>
              <a:t>NMS</a:t>
            </a:r>
          </a:p>
          <a:p>
            <a:pPr marL="342900" indent="-342900">
              <a:lnSpc>
                <a:spcPct val="150000"/>
              </a:lnSpc>
              <a:buFontTx/>
              <a:buAutoNum type="alphaLcPeriod"/>
            </a:pPr>
            <a:r>
              <a:rPr lang="zh-CN" altLang="en-US" dirty="0">
                <a:solidFill>
                  <a:schemeClr val="tx1"/>
                </a:solidFill>
                <a:latin typeface="微软雅黑" panose="020B0503020204020204" pitchFamily="34" charset="-122"/>
                <a:ea typeface="微软雅黑" panose="020B0503020204020204" pitchFamily="34" charset="-122"/>
              </a:rPr>
              <a:t>卷积大小改变：</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5</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-&gt; 3*5</a:t>
            </a:r>
            <a:r>
              <a:rPr lang="zh-CN" altLang="en-US" dirty="0">
                <a:solidFill>
                  <a:schemeClr val="tx1"/>
                </a:solidFill>
                <a:latin typeface="微软雅黑" panose="020B0503020204020204" pitchFamily="34" charset="-122"/>
                <a:ea typeface="微软雅黑" panose="020B0503020204020204" pitchFamily="34" charset="-122"/>
              </a:rPr>
              <a:t>，以适应倾斜文本</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Tx/>
              <a:buAutoNum type="alphaLcPeriod"/>
            </a:pPr>
            <a:r>
              <a:rPr lang="zh-CN" altLang="en-US" dirty="0">
                <a:solidFill>
                  <a:schemeClr val="tx1"/>
                </a:solidFill>
                <a:latin typeface="微软雅黑" panose="020B0503020204020204" pitchFamily="34" charset="-122"/>
                <a:ea typeface="微软雅黑" panose="020B0503020204020204" pitchFamily="34" charset="-122"/>
              </a:rPr>
              <a:t>训练过程采用</a:t>
            </a:r>
            <a:r>
              <a:rPr lang="en-US" altLang="zh-CN" dirty="0">
                <a:solidFill>
                  <a:schemeClr val="tx1"/>
                </a:solidFill>
                <a:latin typeface="微软雅黑" panose="020B0503020204020204" pitchFamily="34" charset="-122"/>
                <a:ea typeface="微软雅黑" panose="020B0503020204020204" pitchFamily="34" charset="-122"/>
              </a:rPr>
              <a:t>OHEM</a:t>
            </a:r>
            <a:r>
              <a:rPr lang="zh-CN" altLang="en-US" dirty="0">
                <a:solidFill>
                  <a:schemeClr val="tx1"/>
                </a:solidFill>
                <a:latin typeface="微软雅黑" panose="020B0503020204020204" pitchFamily="34" charset="-122"/>
                <a:ea typeface="微软雅黑" panose="020B0503020204020204" pitchFamily="34" charset="-122"/>
              </a:rPr>
              <a:t>策略</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Tx/>
              <a:buAutoNum type="alphaLcPeriod"/>
            </a:pPr>
            <a:r>
              <a:rPr lang="zh-CN" altLang="en-US" dirty="0">
                <a:solidFill>
                  <a:schemeClr val="tx1"/>
                </a:solidFill>
                <a:latin typeface="微软雅黑" panose="020B0503020204020204" pitchFamily="34" charset="-122"/>
                <a:ea typeface="微软雅黑" panose="020B0503020204020204" pitchFamily="34" charset="-122"/>
              </a:rPr>
              <a:t>多尺度训练以适应不同尺度的目标</a:t>
            </a:r>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EEA9BC7A-840C-0243-A6BB-94B954477E1B}"/>
              </a:ext>
            </a:extLst>
          </p:cNvPr>
          <p:cNvPicPr>
            <a:picLocks noChangeAspect="1"/>
          </p:cNvPicPr>
          <p:nvPr/>
        </p:nvPicPr>
        <p:blipFill>
          <a:blip r:embed="rId4"/>
          <a:stretch>
            <a:fillRect/>
          </a:stretch>
        </p:blipFill>
        <p:spPr>
          <a:xfrm>
            <a:off x="6542990" y="4465916"/>
            <a:ext cx="5245855" cy="2165588"/>
          </a:xfrm>
          <a:prstGeom prst="rect">
            <a:avLst/>
          </a:prstGeom>
        </p:spPr>
      </p:pic>
      <p:sp>
        <p:nvSpPr>
          <p:cNvPr id="6" name="矩形 5"/>
          <p:cNvSpPr/>
          <p:nvPr/>
        </p:nvSpPr>
        <p:spPr>
          <a:xfrm>
            <a:off x="1293877" y="1434070"/>
            <a:ext cx="10023728" cy="546753"/>
          </a:xfrm>
          <a:prstGeom prst="rect">
            <a:avLst/>
          </a:prstGeom>
        </p:spPr>
        <p:txBody>
          <a:bodyPr wrap="square">
            <a:spAutoFit/>
          </a:bodyPr>
          <a:lstStyle/>
          <a:p>
            <a:pPr>
              <a:lnSpc>
                <a:spcPct val="125000"/>
              </a:lnSpc>
            </a:pPr>
            <a:r>
              <a:rPr lang="en-US" altLang="zh-CN" sz="2600" b="1" dirty="0" err="1">
                <a:solidFill>
                  <a:srgbClr val="ED7D31">
                    <a:lumMod val="75000"/>
                  </a:srgbClr>
                </a:solidFill>
                <a:latin typeface="微软雅黑" panose="020B0503020204020204" pitchFamily="34" charset="-122"/>
                <a:ea typeface="微软雅黑" panose="020B0503020204020204" pitchFamily="34" charset="-122"/>
              </a:rPr>
              <a:t>TextBoxes</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
        <p:nvSpPr>
          <p:cNvPr id="13" name="矩形 12">
            <a:extLst>
              <a:ext uri="{FF2B5EF4-FFF2-40B4-BE49-F238E27FC236}">
                <a16:creationId xmlns:a16="http://schemas.microsoft.com/office/drawing/2014/main" id="{835E6670-38C0-44C1-8DDA-50EBFE069E75}"/>
              </a:ext>
            </a:extLst>
          </p:cNvPr>
          <p:cNvSpPr/>
          <p:nvPr/>
        </p:nvSpPr>
        <p:spPr>
          <a:xfrm>
            <a:off x="741035" y="6583707"/>
            <a:ext cx="5497018" cy="246221"/>
          </a:xfrm>
          <a:prstGeom prst="rect">
            <a:avLst/>
          </a:prstGeom>
        </p:spPr>
        <p:txBody>
          <a:bodyPr wrap="none">
            <a:spAutoFit/>
          </a:bodyPr>
          <a:lstStyle/>
          <a:p>
            <a:r>
              <a:rPr lang="en-US" altLang="zh-CN" sz="1000" dirty="0" err="1">
                <a:solidFill>
                  <a:srgbClr val="24292E"/>
                </a:solidFill>
                <a:latin typeface="-apple-system"/>
              </a:rPr>
              <a:t>Minghui</a:t>
            </a:r>
            <a:r>
              <a:rPr lang="en-US" altLang="zh-CN" sz="1000" dirty="0">
                <a:solidFill>
                  <a:srgbClr val="24292E"/>
                </a:solidFill>
                <a:latin typeface="-apple-system"/>
              </a:rPr>
              <a:t> Liao, </a:t>
            </a:r>
            <a:r>
              <a:rPr lang="en-US" altLang="zh-CN" sz="1000" dirty="0" err="1">
                <a:solidFill>
                  <a:srgbClr val="24292E"/>
                </a:solidFill>
                <a:latin typeface="-apple-system"/>
              </a:rPr>
              <a:t>Baoguang</a:t>
            </a:r>
            <a:r>
              <a:rPr lang="en-US" altLang="zh-CN" sz="1000" dirty="0">
                <a:solidFill>
                  <a:srgbClr val="24292E"/>
                </a:solidFill>
                <a:latin typeface="-apple-system"/>
              </a:rPr>
              <a:t> Shi, et al, </a:t>
            </a:r>
            <a:r>
              <a:rPr lang="en-US" altLang="zh-CN" sz="1000" dirty="0" err="1">
                <a:solidFill>
                  <a:srgbClr val="24292E"/>
                </a:solidFill>
                <a:latin typeface="-apple-system"/>
              </a:rPr>
              <a:t>TextBoxes</a:t>
            </a:r>
            <a:r>
              <a:rPr lang="en-US" altLang="zh-CN" sz="1000" dirty="0">
                <a:solidFill>
                  <a:srgbClr val="24292E"/>
                </a:solidFill>
                <a:latin typeface="-apple-system"/>
              </a:rPr>
              <a:t>++: A Single-Shot Oriented Scene Text Detector,</a:t>
            </a:r>
            <a:r>
              <a:rPr lang="zh-CN" altLang="en-US" sz="1000" dirty="0">
                <a:solidFill>
                  <a:srgbClr val="24292E"/>
                </a:solidFill>
                <a:latin typeface="-apple-system"/>
              </a:rPr>
              <a:t> </a:t>
            </a:r>
            <a:r>
              <a:rPr lang="en-US" altLang="zh-CN" sz="1000" dirty="0">
                <a:solidFill>
                  <a:srgbClr val="24292E"/>
                </a:solidFill>
                <a:latin typeface="-apple-system"/>
              </a:rPr>
              <a:t>TIP, 2018</a:t>
            </a:r>
            <a:endParaRPr lang="zh-CN" altLang="en-US" sz="1000" dirty="0"/>
          </a:p>
        </p:txBody>
      </p:sp>
    </p:spTree>
    <p:extLst>
      <p:ext uri="{BB962C8B-B14F-4D97-AF65-F5344CB8AC3E}">
        <p14:creationId xmlns:p14="http://schemas.microsoft.com/office/powerpoint/2010/main" val="3646837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90332" y="400051"/>
            <a:ext cx="7031876" cy="646331"/>
          </a:xfrm>
          <a:prstGeom prst="rect">
            <a:avLst/>
          </a:prstGeom>
        </p:spPr>
        <p:txBody>
          <a:bodyPr wrap="square">
            <a:spAutoFit/>
          </a:bodyPr>
          <a:lstStyle/>
          <a:p>
            <a:pPr lvl="0">
              <a:defRPr/>
            </a:pPr>
            <a:r>
              <a:rPr kumimoji="1" lang="zh-CN" altLang="en-US" sz="3600" b="1" dirty="0">
                <a:solidFill>
                  <a:prstClr val="black"/>
                </a:solidFill>
                <a:latin typeface="微软雅黑" panose="020B0503020204020204" pitchFamily="34" charset="-122"/>
                <a:ea typeface="微软雅黑" panose="020B0503020204020204" pitchFamily="34" charset="-122"/>
              </a:rPr>
              <a:t>文字识别</a:t>
            </a:r>
            <a:r>
              <a:rPr kumimoji="1" lang="en-US" altLang="zh-CN" sz="3600" b="1" dirty="0">
                <a:solidFill>
                  <a:prstClr val="black"/>
                </a:solidFill>
                <a:latin typeface="微软雅黑" panose="020B0503020204020204" pitchFamily="34" charset="-122"/>
                <a:ea typeface="微软雅黑" panose="020B0503020204020204" pitchFamily="34" charset="-122"/>
              </a:rPr>
              <a:t>-</a:t>
            </a:r>
            <a:r>
              <a:rPr kumimoji="1" lang="zh-CN" altLang="en-US" sz="3600" b="1" dirty="0">
                <a:solidFill>
                  <a:prstClr val="black"/>
                </a:solidFill>
                <a:latin typeface="微软雅黑" panose="020B0503020204020204" pitchFamily="34" charset="-122"/>
                <a:ea typeface="微软雅黑" panose="020B0503020204020204" pitchFamily="34" charset="-122"/>
              </a:rPr>
              <a:t>过分割</a:t>
            </a:r>
            <a:endParaRPr kumimoji="1"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p:cNvSpPr txBox="1"/>
              <p:nvPr/>
            </p:nvSpPr>
            <p:spPr>
              <a:xfrm>
                <a:off x="356050" y="1383739"/>
                <a:ext cx="11628255" cy="1939121"/>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第一步：</a:t>
                </a:r>
                <a:r>
                  <a:rPr lang="zh-CN" altLang="en-US" sz="2000" dirty="0">
                    <a:latin typeface="微软雅黑" panose="020B0503020204020204" pitchFamily="34" charset="-122"/>
                    <a:ea typeface="微软雅黑" panose="020B0503020204020204" pitchFamily="34" charset="-122"/>
                  </a:rPr>
                  <a:t>连通域分析，寻找图像中的连通区域（即文字笔画）</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第二步：</a:t>
                </a:r>
                <a:r>
                  <a:rPr lang="zh-CN" altLang="en-US" sz="2000" dirty="0">
                    <a:latin typeface="微软雅黑" panose="020B0503020204020204" pitchFamily="34" charset="-122"/>
                    <a:ea typeface="微软雅黑" panose="020B0503020204020204" pitchFamily="34" charset="-122"/>
                  </a:rPr>
                  <a:t>重叠区域合并，通过计算</a:t>
                </a:r>
                <a:r>
                  <a:rPr lang="zh-CN" altLang="en-US" sz="2000" dirty="0">
                    <a:solidFill>
                      <a:srgbClr val="00B0F0"/>
                    </a:solidFill>
                    <a:latin typeface="微软雅黑" panose="020B0503020204020204" pitchFamily="34" charset="-122"/>
                    <a:ea typeface="微软雅黑" panose="020B0503020204020204" pitchFamily="34" charset="-122"/>
                  </a:rPr>
                  <a:t>标准重合程度</a:t>
                </a:r>
                <a:r>
                  <a:rPr lang="en-US" altLang="zh-CN" sz="2000" dirty="0" err="1">
                    <a:solidFill>
                      <a:srgbClr val="00B0F0"/>
                    </a:solidFill>
                    <a:latin typeface="微软雅黑" panose="020B0503020204020204" pitchFamily="34" charset="-122"/>
                    <a:ea typeface="微软雅黑" panose="020B0503020204020204" pitchFamily="34" charset="-122"/>
                  </a:rPr>
                  <a:t>nmovlp</a:t>
                </a:r>
                <a:r>
                  <a:rPr lang="zh-CN" altLang="en-US" sz="2000" dirty="0">
                    <a:latin typeface="微软雅黑" panose="020B0503020204020204" pitchFamily="34" charset="-122"/>
                    <a:ea typeface="微软雅黑" panose="020B0503020204020204" pitchFamily="34" charset="-122"/>
                  </a:rPr>
                  <a:t>来合并重叠的连通区域</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第三步：</a:t>
                </a:r>
                <a:r>
                  <a:rPr lang="zh-CN" altLang="en-US" sz="2000" dirty="0">
                    <a:latin typeface="微软雅黑" panose="020B0503020204020204" pitchFamily="34" charset="-122"/>
                    <a:ea typeface="微软雅黑" panose="020B0503020204020204" pitchFamily="34" charset="-122"/>
                  </a:rPr>
                  <a:t>判断潜在的粘连区域，</a:t>
                </a:r>
                <a:r>
                  <a:rPr lang="zh-CN" altLang="en-US" sz="2000" dirty="0">
                    <a:latin typeface="微软雅黑" panose="020B0503020204020204" pitchFamily="34" charset="-122"/>
                    <a:ea typeface="微软雅黑" panose="020B0503020204020204" pitchFamily="34" charset="-122"/>
                    <a:sym typeface="+mn-lt"/>
                  </a:rPr>
                  <a:t>计算文本行平均高度</a:t>
                </a:r>
                <a14:m>
                  <m:oMath xmlns:m="http://schemas.openxmlformats.org/officeDocument/2006/math">
                    <m:r>
                      <a:rPr lang="en-US" altLang="zh-CN" sz="2000">
                        <a:latin typeface="Cambria Math" panose="02040503050406030204" pitchFamily="18" charset="0"/>
                        <a:ea typeface="微软雅黑" panose="020B0503020204020204" pitchFamily="34" charset="-122"/>
                      </a:rPr>
                      <m:t>𝐿𝐻</m:t>
                    </m:r>
                    <m:r>
                      <a:rPr lang="en-US" altLang="zh-CN" sz="2000" i="1">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sym typeface="+mn-lt"/>
                  </a:rPr>
                  <a:t>，当</a:t>
                </a:r>
                <a14:m>
                  <m:oMath xmlns:m="http://schemas.openxmlformats.org/officeDocument/2006/math">
                    <m:r>
                      <m:rPr>
                        <m:sty m:val="p"/>
                      </m:rPr>
                      <a:rPr lang="en-US" altLang="zh-CN" sz="2000">
                        <a:latin typeface="Cambria Math"/>
                        <a:ea typeface="微软雅黑" panose="020B0503020204020204" pitchFamily="34" charset="-122"/>
                      </a:rPr>
                      <m:t>sw</m:t>
                    </m:r>
                    <m:r>
                      <a:rPr lang="en-US" altLang="zh-CN" sz="2000">
                        <a:latin typeface="Cambria Math"/>
                        <a:ea typeface="微软雅黑" panose="020B0503020204020204" pitchFamily="34" charset="-122"/>
                      </a:rPr>
                      <m:t>&gt;</m:t>
                    </m:r>
                    <m:sSub>
                      <m:sSubPr>
                        <m:ctrlPr>
                          <a:rPr lang="zh-CN" altLang="zh-CN" sz="2000" i="1">
                            <a:latin typeface="Cambria Math" panose="02040503050406030204" pitchFamily="18" charset="0"/>
                            <a:ea typeface="微软雅黑" panose="020B0503020204020204" pitchFamily="34" charset="-122"/>
                          </a:rPr>
                        </m:ctrlPr>
                      </m:sSubPr>
                      <m:e>
                        <m:r>
                          <a:rPr lang="en-US" altLang="zh-CN" sz="2000">
                            <a:latin typeface="Cambria Math"/>
                            <a:ea typeface="微软雅黑" panose="020B0503020204020204" pitchFamily="34" charset="-122"/>
                          </a:rPr>
                          <m:t>𝜃</m:t>
                        </m:r>
                      </m:e>
                      <m:sub>
                        <m:r>
                          <a:rPr lang="en-US" altLang="zh-CN" sz="2000">
                            <a:latin typeface="Cambria Math"/>
                            <a:ea typeface="微软雅黑" panose="020B0503020204020204" pitchFamily="34" charset="-122"/>
                          </a:rPr>
                          <m:t>1</m:t>
                        </m:r>
                      </m:sub>
                    </m:sSub>
                    <m:r>
                      <a:rPr lang="en-US" altLang="zh-CN" sz="2000">
                        <a:latin typeface="Cambria Math"/>
                        <a:ea typeface="微软雅黑" panose="020B0503020204020204" pitchFamily="34" charset="-122"/>
                      </a:rPr>
                      <m:t>∙</m:t>
                    </m:r>
                    <m:r>
                      <a:rPr lang="en-US" altLang="zh-CN" sz="2000">
                        <a:latin typeface="Cambria Math"/>
                        <a:ea typeface="微软雅黑" panose="020B0503020204020204" pitchFamily="34" charset="-122"/>
                      </a:rPr>
                      <m:t>𝐿𝐻</m:t>
                    </m:r>
                    <m:r>
                      <a:rPr lang="zh-CN" altLang="en-US" sz="2000">
                        <a:latin typeface="Cambria Math"/>
                        <a:ea typeface="微软雅黑" panose="020B0503020204020204" pitchFamily="34" charset="-122"/>
                      </a:rPr>
                      <m:t>时</m:t>
                    </m:r>
                  </m:oMath>
                </a14:m>
                <a:r>
                  <a:rPr lang="zh-CN" altLang="en-US" sz="2000" dirty="0">
                    <a:latin typeface="微软雅黑" panose="020B0503020204020204" pitchFamily="34" charset="-122"/>
                    <a:ea typeface="微软雅黑" panose="020B0503020204020204" pitchFamily="34" charset="-122"/>
                    <a:sym typeface="+mn-lt"/>
                  </a:rPr>
                  <a:t>，认为该片段存在粘连</a:t>
                </a:r>
                <a:endParaRPr lang="en-US" altLang="zh-CN" sz="2000" dirty="0">
                  <a:solidFill>
                    <a:srgbClr val="CC0099"/>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第四步：</a:t>
                </a:r>
                <a:r>
                  <a:rPr lang="zh-CN" altLang="en-US" sz="2000" dirty="0">
                    <a:latin typeface="微软雅黑" panose="020B0503020204020204" pitchFamily="34" charset="-122"/>
                    <a:ea typeface="微软雅黑" panose="020B0503020204020204" pitchFamily="34" charset="-122"/>
                    <a:sym typeface="+mn-lt"/>
                  </a:rPr>
                  <a:t>粘连区域切割，寻找粘连区域中的</a:t>
                </a:r>
                <a:r>
                  <a:rPr lang="zh-CN" altLang="en-US" sz="2000" dirty="0">
                    <a:solidFill>
                      <a:srgbClr val="00B0F0"/>
                    </a:solidFill>
                    <a:latin typeface="微软雅黑" panose="020B0503020204020204" pitchFamily="34" charset="-122"/>
                    <a:ea typeface="微软雅黑" panose="020B0503020204020204" pitchFamily="34" charset="-122"/>
                    <a:sym typeface="+mn-lt"/>
                  </a:rPr>
                  <a:t>单一笔画</a:t>
                </a:r>
                <a:r>
                  <a:rPr lang="zh-CN" altLang="en-US" sz="2000" dirty="0">
                    <a:latin typeface="微软雅黑" panose="020B0503020204020204" pitchFamily="34" charset="-122"/>
                    <a:ea typeface="微软雅黑" panose="020B0503020204020204" pitchFamily="34" charset="-122"/>
                    <a:sym typeface="+mn-lt"/>
                  </a:rPr>
                  <a:t>区域，进行切割</a:t>
                </a:r>
              </a:p>
            </p:txBody>
          </p:sp>
        </mc:Choice>
        <mc:Fallback xmlns="">
          <p:sp>
            <p:nvSpPr>
              <p:cNvPr id="5" name="文本框 4"/>
              <p:cNvSpPr txBox="1">
                <a:spLocks noRot="1" noChangeAspect="1" noMove="1" noResize="1" noEditPoints="1" noAdjustHandles="1" noChangeArrowheads="1" noChangeShapeType="1" noTextEdit="1"/>
              </p:cNvSpPr>
              <p:nvPr/>
            </p:nvSpPr>
            <p:spPr>
              <a:xfrm>
                <a:off x="356050" y="1383739"/>
                <a:ext cx="11628255" cy="1939121"/>
              </a:xfrm>
              <a:prstGeom prst="rect">
                <a:avLst/>
              </a:prstGeom>
              <a:blipFill>
                <a:blip r:embed="rId2"/>
                <a:stretch>
                  <a:fillRect l="-472" b="-1887"/>
                </a:stretch>
              </a:blipFill>
            </p:spPr>
            <p:txBody>
              <a:bodyPr/>
              <a:lstStyle/>
              <a:p>
                <a:r>
                  <a:rPr lang="zh-CN" altLang="en-US">
                    <a:noFill/>
                  </a:rPr>
                  <a:t> </a:t>
                </a:r>
              </a:p>
            </p:txBody>
          </p:sp>
        </mc:Fallback>
      </mc:AlternateContent>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524" y="3602226"/>
            <a:ext cx="2966477" cy="2097914"/>
          </a:xfrm>
          <a:prstGeom prst="rect">
            <a:avLst/>
          </a:prstGeom>
        </p:spPr>
      </p:pic>
      <p:sp>
        <p:nvSpPr>
          <p:cNvPr id="8" name="文本框 7"/>
          <p:cNvSpPr txBox="1"/>
          <p:nvPr/>
        </p:nvSpPr>
        <p:spPr>
          <a:xfrm>
            <a:off x="10392747" y="4992254"/>
            <a:ext cx="228421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黑色区域即</a:t>
            </a:r>
            <a:endParaRPr lang="en-US" altLang="zh-CN" sz="2000" dirty="0">
              <a:latin typeface="微软雅黑" panose="020B0503020204020204" pitchFamily="34" charset="-122"/>
              <a:ea typeface="微软雅黑" panose="020B0503020204020204" pitchFamily="34" charset="-122"/>
            </a:endParaRPr>
          </a:p>
          <a:p>
            <a:r>
              <a:rPr lang="zh-CN" altLang="en-US" sz="2000" dirty="0">
                <a:solidFill>
                  <a:srgbClr val="00B0F0"/>
                </a:solidFill>
                <a:latin typeface="微软雅黑" panose="020B0503020204020204" pitchFamily="34" charset="-122"/>
                <a:ea typeface="微软雅黑" panose="020B0503020204020204" pitchFamily="34" charset="-122"/>
              </a:rPr>
              <a:t>单一笔画区域</a:t>
            </a:r>
          </a:p>
        </p:txBody>
      </p:sp>
      <mc:AlternateContent xmlns:mc="http://schemas.openxmlformats.org/markup-compatibility/2006" xmlns:a14="http://schemas.microsoft.com/office/drawing/2010/main">
        <mc:Choice Requires="a14">
          <p:sp>
            <p:nvSpPr>
              <p:cNvPr id="9" name="矩形 8"/>
              <p:cNvSpPr/>
              <p:nvPr/>
            </p:nvSpPr>
            <p:spPr>
              <a:xfrm>
                <a:off x="3210680" y="4402661"/>
                <a:ext cx="4075163" cy="783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000">
                          <a:latin typeface="Cambria Math" panose="02040503050406030204" pitchFamily="18" charset="0"/>
                        </a:rPr>
                        <m:t>n</m:t>
                      </m:r>
                      <m:r>
                        <m:rPr>
                          <m:sty m:val="p"/>
                        </m:rPr>
                        <a:rPr lang="zh-CN" altLang="en-US" sz="2000" i="0">
                          <a:latin typeface="Cambria Math" panose="02040503050406030204" pitchFamily="18" charset="0"/>
                        </a:rPr>
                        <m:t>movlp</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0">
                              <a:latin typeface="Cambria Math" panose="02040503050406030204" pitchFamily="18" charset="0"/>
                            </a:rPr>
                            <m:t>2</m:t>
                          </m:r>
                        </m:den>
                      </m:f>
                      <m:d>
                        <m:dPr>
                          <m:ctrlPr>
                            <a:rPr lang="zh-CN" altLang="en-US" sz="2000" i="1">
                              <a:latin typeface="Cambria Math" panose="02040503050406030204" pitchFamily="18" charset="0"/>
                            </a:rPr>
                          </m:ctrlPr>
                        </m:dPr>
                        <m:e>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𝑜𝑣𝑙𝑝</m:t>
                              </m:r>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𝑤</m:t>
                                  </m:r>
                                </m:e>
                                <m:sub>
                                  <m:r>
                                    <a:rPr lang="zh-CN" altLang="en-US" sz="2000" i="0">
                                      <a:latin typeface="Cambria Math" panose="02040503050406030204" pitchFamily="18" charset="0"/>
                                    </a:rPr>
                                    <m:t>1</m:t>
                                  </m:r>
                                </m:sub>
                              </m:sSub>
                            </m:den>
                          </m:f>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𝑜𝑣𝑙𝑝</m:t>
                              </m:r>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𝑤</m:t>
                                  </m:r>
                                </m:e>
                                <m:sub>
                                  <m:r>
                                    <a:rPr lang="zh-CN" altLang="en-US" sz="2000" i="0">
                                      <a:latin typeface="Cambria Math" panose="02040503050406030204" pitchFamily="18" charset="0"/>
                                    </a:rPr>
                                    <m:t>2</m:t>
                                  </m:r>
                                </m:sub>
                              </m:sSub>
                            </m:den>
                          </m:f>
                        </m:e>
                      </m:d>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𝑑𝑖𝑠𝑡</m:t>
                          </m:r>
                        </m:num>
                        <m:den>
                          <m:r>
                            <a:rPr lang="zh-CN" altLang="en-US" sz="2000" i="1">
                              <a:latin typeface="Cambria Math" panose="02040503050406030204" pitchFamily="18" charset="0"/>
                            </a:rPr>
                            <m:t>𝑠𝑝𝑎𝑛</m:t>
                          </m:r>
                        </m:den>
                      </m:f>
                    </m:oMath>
                  </m:oMathPara>
                </a14:m>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3210680" y="4402661"/>
                <a:ext cx="4075163" cy="783869"/>
              </a:xfrm>
              <a:prstGeom prst="rect">
                <a:avLst/>
              </a:prstGeom>
              <a:blipFill>
                <a:blip r:embed="rId4"/>
                <a:stretch>
                  <a:fillRect/>
                </a:stretch>
              </a:blipFill>
            </p:spPr>
            <p:txBody>
              <a:bodyPr/>
              <a:lstStyle/>
              <a:p>
                <a:r>
                  <a:rPr lang="zh-CN" altLang="en-US">
                    <a:noFill/>
                  </a:rPr>
                  <a:t> </a:t>
                </a:r>
              </a:p>
            </p:txBody>
          </p:sp>
        </mc:Fallback>
      </mc:AlternateContent>
      <p:sp>
        <p:nvSpPr>
          <p:cNvPr id="10" name="矩形 9"/>
          <p:cNvSpPr/>
          <p:nvPr/>
        </p:nvSpPr>
        <p:spPr>
          <a:xfrm>
            <a:off x="7426270" y="5284428"/>
            <a:ext cx="2761343" cy="375682"/>
          </a:xfrm>
          <a:prstGeom prst="rect">
            <a:avLst/>
          </a:prstGeom>
          <a:solidFill>
            <a:schemeClr val="lt1">
              <a:alpha val="0"/>
            </a:schemeClr>
          </a:solidFill>
          <a:ln w="25400">
            <a:solidFill>
              <a:schemeClr val="accent2"/>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5"/>
          <a:stretch>
            <a:fillRect/>
          </a:stretch>
        </p:blipFill>
        <p:spPr>
          <a:xfrm>
            <a:off x="271462" y="3660217"/>
            <a:ext cx="3114675" cy="2276475"/>
          </a:xfrm>
          <a:prstGeom prst="rect">
            <a:avLst/>
          </a:prstGeom>
        </p:spPr>
      </p:pic>
      <p:sp>
        <p:nvSpPr>
          <p:cNvPr id="11" name="矩形 10">
            <a:extLst>
              <a:ext uri="{FF2B5EF4-FFF2-40B4-BE49-F238E27FC236}">
                <a16:creationId xmlns:a16="http://schemas.microsoft.com/office/drawing/2014/main" id="{E47F733A-1D06-42BF-9ADC-2D48B361B575}"/>
              </a:ext>
            </a:extLst>
          </p:cNvPr>
          <p:cNvSpPr/>
          <p:nvPr/>
        </p:nvSpPr>
        <p:spPr>
          <a:xfrm>
            <a:off x="712039" y="6325066"/>
            <a:ext cx="9110186" cy="461665"/>
          </a:xfrm>
          <a:prstGeom prst="rect">
            <a:avLst/>
          </a:prstGeom>
        </p:spPr>
        <p:txBody>
          <a:bodyPr wrap="none">
            <a:spAutoFit/>
          </a:bodyPr>
          <a:lstStyle/>
          <a:p>
            <a:r>
              <a:rPr lang="zh-CN" altLang="en-US" sz="2400" dirty="0">
                <a:solidFill>
                  <a:srgbClr val="00B0F0"/>
                </a:solidFill>
                <a:latin typeface="微软雅黑" panose="020B0503020204020204" pitchFamily="34" charset="-122"/>
                <a:ea typeface="微软雅黑" panose="020B0503020204020204" pitchFamily="34" charset="-122"/>
              </a:rPr>
              <a:t>目标：将文本行分割成若干片段，一个或多个片段构成一个汉字。</a:t>
            </a:r>
            <a:endParaRPr lang="zh-CN" altLang="en-US" sz="2400" dirty="0"/>
          </a:p>
        </p:txBody>
      </p:sp>
    </p:spTree>
    <p:extLst>
      <p:ext uri="{BB962C8B-B14F-4D97-AF65-F5344CB8AC3E}">
        <p14:creationId xmlns:p14="http://schemas.microsoft.com/office/powerpoint/2010/main" val="1580354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a5c5411a-8885-4ca2-a19a-ed07b657f20b}"/>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5704</TotalTime>
  <Words>7465</Words>
  <Application>Microsoft Office PowerPoint</Application>
  <PresentationFormat>宽屏</PresentationFormat>
  <Paragraphs>796</Paragraphs>
  <Slides>105</Slides>
  <Notes>78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105</vt:i4>
      </vt:variant>
    </vt:vector>
  </HeadingPairs>
  <TitlesOfParts>
    <vt:vector size="118" baseType="lpstr">
      <vt:lpstr>-apple-system</vt:lpstr>
      <vt:lpstr>NimbusRomNo9L</vt:lpstr>
      <vt:lpstr>PingFang SC</vt:lpstr>
      <vt:lpstr>黑体</vt:lpstr>
      <vt:lpstr>微软雅黑</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chen zhineng</cp:lastModifiedBy>
  <cp:revision>3</cp:revision>
  <dcterms:created xsi:type="dcterms:W3CDTF">2018-09-09T14:30:00Z</dcterms:created>
  <dcterms:modified xsi:type="dcterms:W3CDTF">2019-08-02T14:57:07Z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